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D948E240-7CF6-4C3D-8484-E3214843D5A9}" type="datetimeFigureOut">
              <a:rPr lang="el-GR" smtClean="0"/>
              <a:t>10/10/2019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D44F23B-B026-4495-9810-E114974E3EE3}" type="slidenum">
              <a:rPr lang="el-GR" smtClean="0"/>
              <a:t>‹#›</a:t>
            </a:fld>
            <a:endParaRPr lang="el-GR"/>
          </a:p>
        </p:txBody>
      </p:sp>
    </p:spTree>
    <p:extLst>
      <p:ext uri="{BB962C8B-B14F-4D97-AF65-F5344CB8AC3E}">
        <p14:creationId xmlns:p14="http://schemas.microsoft.com/office/powerpoint/2010/main" val="1770710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D948E240-7CF6-4C3D-8484-E3214843D5A9}" type="datetimeFigureOut">
              <a:rPr lang="el-GR" smtClean="0"/>
              <a:t>10/10/2019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D44F23B-B026-4495-9810-E114974E3EE3}" type="slidenum">
              <a:rPr lang="el-GR" smtClean="0"/>
              <a:t>‹#›</a:t>
            </a:fld>
            <a:endParaRPr lang="el-GR"/>
          </a:p>
        </p:txBody>
      </p:sp>
    </p:spTree>
    <p:extLst>
      <p:ext uri="{BB962C8B-B14F-4D97-AF65-F5344CB8AC3E}">
        <p14:creationId xmlns:p14="http://schemas.microsoft.com/office/powerpoint/2010/main" val="2644221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D948E240-7CF6-4C3D-8484-E3214843D5A9}" type="datetimeFigureOut">
              <a:rPr lang="el-GR" smtClean="0"/>
              <a:t>10/10/2019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D44F23B-B026-4495-9810-E114974E3EE3}" type="slidenum">
              <a:rPr lang="el-GR" smtClean="0"/>
              <a:t>‹#›</a:t>
            </a:fld>
            <a:endParaRPr lang="el-GR"/>
          </a:p>
        </p:txBody>
      </p:sp>
    </p:spTree>
    <p:extLst>
      <p:ext uri="{BB962C8B-B14F-4D97-AF65-F5344CB8AC3E}">
        <p14:creationId xmlns:p14="http://schemas.microsoft.com/office/powerpoint/2010/main" val="595062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D948E240-7CF6-4C3D-8484-E3214843D5A9}" type="datetimeFigureOut">
              <a:rPr lang="el-GR" smtClean="0"/>
              <a:t>10/10/2019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D44F23B-B026-4495-9810-E114974E3EE3}" type="slidenum">
              <a:rPr lang="el-GR" smtClean="0"/>
              <a:t>‹#›</a:t>
            </a:fld>
            <a:endParaRPr lang="el-GR"/>
          </a:p>
        </p:txBody>
      </p:sp>
    </p:spTree>
    <p:extLst>
      <p:ext uri="{BB962C8B-B14F-4D97-AF65-F5344CB8AC3E}">
        <p14:creationId xmlns:p14="http://schemas.microsoft.com/office/powerpoint/2010/main" val="410999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D948E240-7CF6-4C3D-8484-E3214843D5A9}" type="datetimeFigureOut">
              <a:rPr lang="el-GR" smtClean="0"/>
              <a:t>10/10/2019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D44F23B-B026-4495-9810-E114974E3EE3}" type="slidenum">
              <a:rPr lang="el-GR" smtClean="0"/>
              <a:t>‹#›</a:t>
            </a:fld>
            <a:endParaRPr lang="el-GR"/>
          </a:p>
        </p:txBody>
      </p:sp>
    </p:spTree>
    <p:extLst>
      <p:ext uri="{BB962C8B-B14F-4D97-AF65-F5344CB8AC3E}">
        <p14:creationId xmlns:p14="http://schemas.microsoft.com/office/powerpoint/2010/main" val="3985331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D948E240-7CF6-4C3D-8484-E3214843D5A9}" type="datetimeFigureOut">
              <a:rPr lang="el-GR" smtClean="0"/>
              <a:t>10/10/2019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D44F23B-B026-4495-9810-E114974E3EE3}" type="slidenum">
              <a:rPr lang="el-GR" smtClean="0"/>
              <a:t>‹#›</a:t>
            </a:fld>
            <a:endParaRPr lang="el-GR"/>
          </a:p>
        </p:txBody>
      </p:sp>
    </p:spTree>
    <p:extLst>
      <p:ext uri="{BB962C8B-B14F-4D97-AF65-F5344CB8AC3E}">
        <p14:creationId xmlns:p14="http://schemas.microsoft.com/office/powerpoint/2010/main" val="2882582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D948E240-7CF6-4C3D-8484-E3214843D5A9}" type="datetimeFigureOut">
              <a:rPr lang="el-GR" smtClean="0"/>
              <a:t>10/10/2019</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CD44F23B-B026-4495-9810-E114974E3EE3}" type="slidenum">
              <a:rPr lang="el-GR" smtClean="0"/>
              <a:t>‹#›</a:t>
            </a:fld>
            <a:endParaRPr lang="el-GR"/>
          </a:p>
        </p:txBody>
      </p:sp>
    </p:spTree>
    <p:extLst>
      <p:ext uri="{BB962C8B-B14F-4D97-AF65-F5344CB8AC3E}">
        <p14:creationId xmlns:p14="http://schemas.microsoft.com/office/powerpoint/2010/main" val="1146559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D948E240-7CF6-4C3D-8484-E3214843D5A9}" type="datetimeFigureOut">
              <a:rPr lang="el-GR" smtClean="0"/>
              <a:t>10/10/2019</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CD44F23B-B026-4495-9810-E114974E3EE3}" type="slidenum">
              <a:rPr lang="el-GR" smtClean="0"/>
              <a:t>‹#›</a:t>
            </a:fld>
            <a:endParaRPr lang="el-GR"/>
          </a:p>
        </p:txBody>
      </p:sp>
    </p:spTree>
    <p:extLst>
      <p:ext uri="{BB962C8B-B14F-4D97-AF65-F5344CB8AC3E}">
        <p14:creationId xmlns:p14="http://schemas.microsoft.com/office/powerpoint/2010/main" val="365167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D948E240-7CF6-4C3D-8484-E3214843D5A9}" type="datetimeFigureOut">
              <a:rPr lang="el-GR" smtClean="0"/>
              <a:t>10/10/2019</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CD44F23B-B026-4495-9810-E114974E3EE3}" type="slidenum">
              <a:rPr lang="el-GR" smtClean="0"/>
              <a:t>‹#›</a:t>
            </a:fld>
            <a:endParaRPr lang="el-GR"/>
          </a:p>
        </p:txBody>
      </p:sp>
    </p:spTree>
    <p:extLst>
      <p:ext uri="{BB962C8B-B14F-4D97-AF65-F5344CB8AC3E}">
        <p14:creationId xmlns:p14="http://schemas.microsoft.com/office/powerpoint/2010/main" val="475653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D948E240-7CF6-4C3D-8484-E3214843D5A9}" type="datetimeFigureOut">
              <a:rPr lang="el-GR" smtClean="0"/>
              <a:t>10/10/2019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D44F23B-B026-4495-9810-E114974E3EE3}" type="slidenum">
              <a:rPr lang="el-GR" smtClean="0"/>
              <a:t>‹#›</a:t>
            </a:fld>
            <a:endParaRPr lang="el-GR"/>
          </a:p>
        </p:txBody>
      </p:sp>
    </p:spTree>
    <p:extLst>
      <p:ext uri="{BB962C8B-B14F-4D97-AF65-F5344CB8AC3E}">
        <p14:creationId xmlns:p14="http://schemas.microsoft.com/office/powerpoint/2010/main" val="1776188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D948E240-7CF6-4C3D-8484-E3214843D5A9}" type="datetimeFigureOut">
              <a:rPr lang="el-GR" smtClean="0"/>
              <a:t>10/10/2019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D44F23B-B026-4495-9810-E114974E3EE3}" type="slidenum">
              <a:rPr lang="el-GR" smtClean="0"/>
              <a:t>‹#›</a:t>
            </a:fld>
            <a:endParaRPr lang="el-GR"/>
          </a:p>
        </p:txBody>
      </p:sp>
    </p:spTree>
    <p:extLst>
      <p:ext uri="{BB962C8B-B14F-4D97-AF65-F5344CB8AC3E}">
        <p14:creationId xmlns:p14="http://schemas.microsoft.com/office/powerpoint/2010/main" val="2614360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48E240-7CF6-4C3D-8484-E3214843D5A9}" type="datetimeFigureOut">
              <a:rPr lang="el-GR" smtClean="0"/>
              <a:t>10/10/2019</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44F23B-B026-4495-9810-E114974E3EE3}" type="slidenum">
              <a:rPr lang="el-GR" smtClean="0"/>
              <a:t>‹#›</a:t>
            </a:fld>
            <a:endParaRPr lang="el-GR"/>
          </a:p>
        </p:txBody>
      </p:sp>
    </p:spTree>
    <p:extLst>
      <p:ext uri="{BB962C8B-B14F-4D97-AF65-F5344CB8AC3E}">
        <p14:creationId xmlns:p14="http://schemas.microsoft.com/office/powerpoint/2010/main" val="2023329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10. Η πτώχευση του 1893 και ο Διεθνής Οικονομικός Έλεγχος</a:t>
            </a:r>
            <a:endParaRPr lang="el-GR" dirty="0"/>
          </a:p>
        </p:txBody>
      </p:sp>
      <p:sp>
        <p:nvSpPr>
          <p:cNvPr id="3" name="Υπότιτλος 2"/>
          <p:cNvSpPr>
            <a:spLocks noGrp="1"/>
          </p:cNvSpPr>
          <p:nvPr>
            <p:ph type="subTitle" idx="1"/>
          </p:nvPr>
        </p:nvSpPr>
        <p:spPr/>
        <p:txBody>
          <a:bodyPr/>
          <a:lstStyle/>
          <a:p>
            <a:pPr lvl="1"/>
            <a:r>
              <a:rPr lang="el-GR" dirty="0" smtClean="0">
                <a:solidFill>
                  <a:schemeClr val="tx1"/>
                </a:solidFill>
              </a:rPr>
              <a:t>Κατερίνα Τζάμου, φιλόλογος</a:t>
            </a:r>
          </a:p>
          <a:p>
            <a:pPr lvl="1"/>
            <a:r>
              <a:rPr lang="el-GR" dirty="0" smtClean="0">
                <a:solidFill>
                  <a:schemeClr val="tx1"/>
                </a:solidFill>
              </a:rPr>
              <a:t>Πρότυπο Λύκειο </a:t>
            </a:r>
            <a:r>
              <a:rPr lang="el-GR" dirty="0" err="1" smtClean="0">
                <a:solidFill>
                  <a:schemeClr val="tx1"/>
                </a:solidFill>
              </a:rPr>
              <a:t>Ιωνιδείου</a:t>
            </a:r>
            <a:r>
              <a:rPr lang="el-GR" dirty="0" smtClean="0">
                <a:solidFill>
                  <a:schemeClr val="tx1"/>
                </a:solidFill>
              </a:rPr>
              <a:t> Σχολής Πειραιά</a:t>
            </a:r>
            <a:endParaRPr lang="el-GR" dirty="0">
              <a:solidFill>
                <a:schemeClr val="tx1"/>
              </a:solidFill>
            </a:endParaRPr>
          </a:p>
        </p:txBody>
      </p:sp>
    </p:spTree>
    <p:extLst>
      <p:ext uri="{BB962C8B-B14F-4D97-AF65-F5344CB8AC3E}">
        <p14:creationId xmlns:p14="http://schemas.microsoft.com/office/powerpoint/2010/main" val="3083980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11. Το εξωελλαδικό ελληνικό κεφάλαιο</a:t>
            </a:r>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dirty="0"/>
              <a:t>Κατά τη διάρκεια του 19ου αιώνα, οι οικονομικές δραστηριότητες των Ελλήνων είχαν εξαπλωθεί σε πολλές περιοχές της Ανατολικής Μεσογείου και της Μαύρης Θάλασσας. Σε ορισμένες περιοχές μάλιστα, στην Αίγυπτο, τη Νότια Ρωσία, τις εκβολές του Δούναβη και την Κωνσταντινούπολη, οι οικονομικές δραστηριότητες που βρίσκονταν σε ελληνικά χέρια ήταν ιδιαίτερα σημαντικές για την εγχώρια οικονομία. Για το μικρό ελληνικό κράτος που ασφυκτιούσε στα περιορισμένα γεωγραφικά του όρια, η ύπαρξη αυτών των ισχυρών ομογενειακών ομάδων αποτελούσε οπωσδήποτε μια ελπίδα, μια χρυσή εφεδρεία.</a:t>
            </a:r>
          </a:p>
        </p:txBody>
      </p:sp>
    </p:spTree>
    <p:extLst>
      <p:ext uri="{BB962C8B-B14F-4D97-AF65-F5344CB8AC3E}">
        <p14:creationId xmlns:p14="http://schemas.microsoft.com/office/powerpoint/2010/main" val="3070712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#2</a:t>
            </a:r>
            <a:endParaRPr lang="el-GR" dirty="0"/>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dirty="0"/>
              <a:t>Οι σχέσεις όμως των Ελλήνων της διασποράς με το μικρό ελληνικό βασίλειο δεν ήταν, για πολύ καιρό, οι καλύτερες δυνατές. Μέσα σ' ένα κλίμα ανάπτυξης και υψηλών αποδόσεων που χαρακτήριζε τις ευρωπαϊκές οικονομίες μέχρι τη δεκαετία του 1870, οι επιχειρηματικές δραστηριότητες είχαν περισσότερες ευκαιρίες ανάπτυξης στις αγορές των μεγάλων κρατών της Ανατολικής Μεσογείου. Μόνο ένα ολιγάριθμο τμήμα του ελληνισμού της διασποράς εγκαταστάθηκε στην Ελλάδα κατά τα πρώτα </a:t>
            </a:r>
            <a:r>
              <a:rPr lang="el-GR" dirty="0" err="1"/>
              <a:t>μετεπαναστατικά</a:t>
            </a:r>
            <a:r>
              <a:rPr lang="el-GR" dirty="0"/>
              <a:t> χρόνια και ενσωματώθηκε σταδιακά στην αστική τάξη της χώρας. Για τους πολλούς και πιο ισχυρούς παράγοντες της ομογένειας, η μικρή Ελλάδα ήταν μια περιοχή χωρίς ενδιαφέρον.</a:t>
            </a:r>
          </a:p>
        </p:txBody>
      </p:sp>
    </p:spTree>
    <p:extLst>
      <p:ext uri="{BB962C8B-B14F-4D97-AF65-F5344CB8AC3E}">
        <p14:creationId xmlns:p14="http://schemas.microsoft.com/office/powerpoint/2010/main" val="2343486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#3</a:t>
            </a:r>
            <a:endParaRPr lang="el-GR" dirty="0"/>
          </a:p>
        </p:txBody>
      </p:sp>
      <p:sp>
        <p:nvSpPr>
          <p:cNvPr id="3" name="Θέση περιεχομένου 2"/>
          <p:cNvSpPr>
            <a:spLocks noGrp="1"/>
          </p:cNvSpPr>
          <p:nvPr>
            <p:ph idx="1"/>
          </p:nvPr>
        </p:nvSpPr>
        <p:spPr/>
        <p:txBody>
          <a:bodyPr>
            <a:normAutofit fontScale="70000" lnSpcReduction="20000"/>
          </a:bodyPr>
          <a:lstStyle/>
          <a:p>
            <a:pPr marL="0" indent="0">
              <a:buNone/>
            </a:pPr>
            <a:r>
              <a:rPr lang="el-GR" dirty="0"/>
              <a:t>Οι σχετικές με την αξιοποίηση των δυνατοτήτων της ομογένειας συζητήσεις γενικεύθηκαν στη δεκαετία του 1860, όταν η αλλαγή δυναστείας και συνταγματικών θεσμών, η πρώτη επέκταση του ελληνικού κράτους, με την ενσωμάτωση των Επτανήσων, και το τεράστιο κόστος της εμπλοκής στις κρητικές επαναστάσεις του 1866-1869 οδήγησαν στην αναζήτηση πολιτικών προσέλκυσης των ομογενών προς την Ελλάδα. Οι πολιτικές αυτές απέδωσαν αρχικά πενιχρά αποτελέσματα. Όμως, την ίδια εποχή, στην Οθωμανική αυτοκρατορία εφαρμόστηκαν οι συνταγματικές μεταρρυθμίσεις του </a:t>
            </a:r>
            <a:r>
              <a:rPr lang="el-GR" dirty="0" err="1"/>
              <a:t>Τανζιμάτ</a:t>
            </a:r>
            <a:r>
              <a:rPr lang="el-GR" dirty="0"/>
              <a:t> (1856)1 που έδιναν διευρυμένα δικαιώματα στους χριστιανούς της αυτοκρατορίας. Οι μεταρρυθμίσεις αυτές, σε συνδυασμό με τις νέες οικονομικές συνθήκες που </a:t>
            </a:r>
            <a:r>
              <a:rPr lang="el-GR" dirty="0" err="1"/>
              <a:t>νεες</a:t>
            </a:r>
            <a:r>
              <a:rPr lang="el-GR" dirty="0"/>
              <a:t> οικονομικές συνθήκες που επικρατούσαν σε πολλές περιοχές της Οθωμανικής αυτοκρατορίας, έδιναν σαφώς μεγαλύτερες ευκαιρίες στους ομογενείς από εκείνες που η Ελλάδα μπορούσε να προσφέρει.</a:t>
            </a:r>
          </a:p>
        </p:txBody>
      </p:sp>
    </p:spTree>
    <p:extLst>
      <p:ext uri="{BB962C8B-B14F-4D97-AF65-F5344CB8AC3E}">
        <p14:creationId xmlns:p14="http://schemas.microsoft.com/office/powerpoint/2010/main" val="1543028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Τανζιμάτ</a:t>
            </a:r>
            <a:endParaRPr lang="el-GR" dirty="0"/>
          </a:p>
        </p:txBody>
      </p:sp>
      <p:sp>
        <p:nvSpPr>
          <p:cNvPr id="3" name="Θέση περιεχομένου 2"/>
          <p:cNvSpPr>
            <a:spLocks noGrp="1"/>
          </p:cNvSpPr>
          <p:nvPr>
            <p:ph idx="1"/>
          </p:nvPr>
        </p:nvSpPr>
        <p:spPr/>
        <p:txBody>
          <a:bodyPr>
            <a:normAutofit fontScale="62500" lnSpcReduction="20000"/>
          </a:bodyPr>
          <a:lstStyle/>
          <a:p>
            <a:pPr marL="0" indent="0">
              <a:buNone/>
            </a:pPr>
            <a:r>
              <a:rPr lang="el-GR" dirty="0"/>
              <a:t>Με τον όρο </a:t>
            </a:r>
            <a:r>
              <a:rPr lang="el-GR" dirty="0" err="1"/>
              <a:t>Τανζιμάτ</a:t>
            </a:r>
            <a:r>
              <a:rPr lang="el-GR" dirty="0"/>
              <a:t> περιγράφεται μία μεγάλη περίοδος μεταρρυθμιστικών προσπαθειών στην Οθωμανική αυτοκρατορία. Ως πλέον σημαντική στιγμή της προσπάθειας αυτής θεωρείται η έκδοση, στις 6 Φεβρουαρίου του 1856, στην Κωνσταντινούπολη από τον Σουλτάνο ενός «</a:t>
            </a:r>
            <a:r>
              <a:rPr lang="el-GR" dirty="0" err="1"/>
              <a:t>Χάττι</a:t>
            </a:r>
            <a:r>
              <a:rPr lang="el-GR" dirty="0"/>
              <a:t> </a:t>
            </a:r>
            <a:r>
              <a:rPr lang="el-GR" dirty="0" err="1"/>
              <a:t>Χονμαγιούν</a:t>
            </a:r>
            <a:r>
              <a:rPr lang="el-GR" dirty="0"/>
              <a:t>» (Αυτοκρατορική Γραφή) που επικύρωνε τις παλαιότερες συνταγματικές μεταρρυθμίσεις στην Οθωμανική αυτοκρατορία και ιδιαίτερα τις εξαγγελίες του </a:t>
            </a:r>
            <a:r>
              <a:rPr lang="el-GR" dirty="0" err="1"/>
              <a:t>Γκίούλ</a:t>
            </a:r>
            <a:r>
              <a:rPr lang="el-GR" dirty="0"/>
              <a:t> Χανε (1839). Οι μεταρρυθμίσεις αυτές, που έγιναν κάτω από την πίεση των Ευρωπαϊκών Δυνάμεων την </a:t>
            </a:r>
            <a:r>
              <a:rPr lang="el-GR" dirty="0" err="1"/>
              <a:t>επαύριο</a:t>
            </a:r>
            <a:r>
              <a:rPr lang="el-GR" dirty="0"/>
              <a:t> του Κριμαϊκού πολέμου, εξασφάλιζαν την ισότητα ανάμεσα στις θρησκευτικές ομάδες της αυτοκρατορίας και, κατά συνέπεια, ενίσχυαν την οικονομική, κοινωνική και πολιτική θέση των χριστιανών, ιδιαίτερα των Ελλήνων. Πολλοί από τους ισχυρούς Έλληνες της αυτοκρατορίας είδαν σε αυτές τις εξελίξεις μία σημαντική ευκαιρία επέκτασης της επιρροής τους στον οθωμανικό χώρο, πράγμα που απομάκρυνε το ενδιαφέρον τους από το μικρό και ταπεινωμένο -στη διάρκεια του Κριμαϊκού πολέμου- ελληνικό βασίλειο.</a:t>
            </a:r>
          </a:p>
        </p:txBody>
      </p:sp>
    </p:spTree>
    <p:extLst>
      <p:ext uri="{BB962C8B-B14F-4D97-AF65-F5344CB8AC3E}">
        <p14:creationId xmlns:p14="http://schemas.microsoft.com/office/powerpoint/2010/main" val="3232721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#4</a:t>
            </a:r>
            <a:endParaRPr lang="el-GR" dirty="0"/>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dirty="0"/>
              <a:t>Οι πρώτες δειλές ενδείξεις συνεργασίας του ελληνικού κράτους με τους Έλληνες ομογενείς εμφανίστηκαν στη δεκαετία του 1870. Η εξέλιξη αυτή είναι πιθανό να οφειλόταν στην κρίση του 1873, που μείωσε τις αποδόσεις των ευρωπαϊκών κεφαλαίων και προκάλεσε τη μεταφορά τους προς τα ανατολικά, σε αναζήτηση επικερδών τοποθετήσεων. Η μετακίνηση αυτή πίεσε οικονομικά τους πλούσιους Έλληνες της διασποράς, οι οποίοι αναζήτησαν με τη σειρά τους νέα πεδία επιχειρηματικής δραστηριότητας, ανακαλύπτοντας έτσι και την Ελλάδα.</a:t>
            </a:r>
          </a:p>
        </p:txBody>
      </p:sp>
    </p:spTree>
    <p:extLst>
      <p:ext uri="{BB962C8B-B14F-4D97-AF65-F5344CB8AC3E}">
        <p14:creationId xmlns:p14="http://schemas.microsoft.com/office/powerpoint/2010/main" val="1547982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#5</a:t>
            </a:r>
            <a:endParaRPr lang="el-GR" dirty="0"/>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dirty="0"/>
              <a:t>Οι τοποθετήσεις σε ακίνητα, τοποθετήσεις επίδειξης, που κόσμησαν την Αθήνα με λαμπρά νεοκλασικά αρχοντικά, δίνοντας σε μερικές κεντρικές περιοχές της αριστοκρατικό και κοσμοπολίτικο χαρακτήρα, αποτέλεσαν τον προάγγελο της δραστηριοποίησης των ομογενών στη χώρα. Η διείσδυσή τους στην ελληνική αγορά έγινε με γνώμονα την αξιοποίηση ευκαιριών για υψηλά κέρδη. Η πώληση, λόγου χάρη, των τσιφλικιών της Θεσσαλίας σε χαμηλές τιμές από τους Οθωμανούς ιδιοκτήτες τους, μετά την ενσωμάτωση της Θεσσαλίας στο ελληνικό κράτος, αποτέλεσε μιας πρώτης τάξεως ευκαιρία για τους ομογενείς κεφαλαιούχους. Λίγο αργότερα ακολούθησαν επενδύσεις στο εμπόριο, στις μεταλλευτικές δραστηριότητες, στα δημόσια έργα της </a:t>
            </a:r>
            <a:r>
              <a:rPr lang="el-GR" dirty="0" err="1"/>
              <a:t>τρικουπικής</a:t>
            </a:r>
            <a:r>
              <a:rPr lang="el-GR" dirty="0"/>
              <a:t> περιόδου και στο δανεισμό του δημοσίου.</a:t>
            </a:r>
          </a:p>
        </p:txBody>
      </p:sp>
    </p:spTree>
    <p:extLst>
      <p:ext uri="{BB962C8B-B14F-4D97-AF65-F5344CB8AC3E}">
        <p14:creationId xmlns:p14="http://schemas.microsoft.com/office/powerpoint/2010/main" val="429912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#6</a:t>
            </a:r>
            <a:endParaRPr lang="el-GR" dirty="0"/>
          </a:p>
        </p:txBody>
      </p:sp>
      <p:sp>
        <p:nvSpPr>
          <p:cNvPr id="3" name="Θέση περιεχομένου 2"/>
          <p:cNvSpPr>
            <a:spLocks noGrp="1"/>
          </p:cNvSpPr>
          <p:nvPr>
            <p:ph idx="1"/>
          </p:nvPr>
        </p:nvSpPr>
        <p:spPr/>
        <p:txBody>
          <a:bodyPr>
            <a:normAutofit fontScale="70000" lnSpcReduction="20000"/>
          </a:bodyPr>
          <a:lstStyle/>
          <a:p>
            <a:pPr marL="0" indent="0">
              <a:buNone/>
            </a:pPr>
            <a:r>
              <a:rPr lang="el-GR" dirty="0"/>
              <a:t>Βασικό χαρακτηριστικό αυτών των επενδύσεων ήταν ο ευκαιριακός χαρακτήρας και η ρευστότητά τους. Το κύριο μέλημα φαίνεται ότι ήταν η δυνατότητα γρήγορης απόσβεσης και </a:t>
            </a:r>
            <a:r>
              <a:rPr lang="el-GR" dirty="0" err="1"/>
              <a:t>επανεξαγωγής</a:t>
            </a:r>
            <a:r>
              <a:rPr lang="el-GR" dirty="0"/>
              <a:t> των κεφαλαίων στο εξωτερικό, στην πρώτη ένδειξη για επικερδέστερες τοποθετήσεις. Η ελληνική αγορά δεν έδινε τόσες υποσχέσεις, ώστε να επιχειρούνται τοποθετήσεις με μακροχρόνιες προοπτικές. Η εύκολη μετατρεψιμότητα της δραχμής ενίσχυε αυτά τα βραχύβια περάσματα του ομογενειακού κεφαλαίου από τη χώρα. Ο χαρακτηρισμός αυτής της οικονομικής συμπεριφοράς ως κερδοσκοπικής δεν απέχει πολύ από την αλήθεια. Στην Ανατολική Μεσόγειο, στις παρυφές δηλαδή του σκληρού πυρήνα της καπιταλιστικής ανάπτυξης, το κεφάλαιο λειτουργούσε με βάση το κυνήγι της ευκαιρίας, της γρήγορης απόδοσης, την κερδοσκοπία, με λίγα λόγια.</a:t>
            </a:r>
          </a:p>
        </p:txBody>
      </p:sp>
    </p:spTree>
    <p:extLst>
      <p:ext uri="{BB962C8B-B14F-4D97-AF65-F5344CB8AC3E}">
        <p14:creationId xmlns:p14="http://schemas.microsoft.com/office/powerpoint/2010/main" val="1265232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#7</a:t>
            </a:r>
            <a:endParaRPr lang="el-GR" dirty="0"/>
          </a:p>
        </p:txBody>
      </p:sp>
      <p:sp>
        <p:nvSpPr>
          <p:cNvPr id="3" name="Θέση περιεχομένου 2"/>
          <p:cNvSpPr>
            <a:spLocks noGrp="1"/>
          </p:cNvSpPr>
          <p:nvPr>
            <p:ph idx="1"/>
          </p:nvPr>
        </p:nvSpPr>
        <p:spPr/>
        <p:txBody>
          <a:bodyPr>
            <a:normAutofit fontScale="70000" lnSpcReduction="20000"/>
          </a:bodyPr>
          <a:lstStyle/>
          <a:p>
            <a:pPr marL="0" indent="0">
              <a:buNone/>
            </a:pPr>
            <a:r>
              <a:rPr lang="el-GR" dirty="0"/>
              <a:t>Σταθερότερη ήταν η συμπεριφορά των ομογενών κεφαλαιούχων στις αρχές του 20ού αιώνα, μετά το κίνημα των </a:t>
            </a:r>
            <a:r>
              <a:rPr lang="el-GR" dirty="0" err="1"/>
              <a:t>Νεοτούρκων</a:t>
            </a:r>
            <a:r>
              <a:rPr lang="el-GR" dirty="0"/>
              <a:t>, τους Βαλκανικούς πολέμους και τις ανακατατάξεις που έφερε ο Α' Παγκόσμιος Πόλεμος. Η έξαρση των εθνικισμών, τα πλήγματα στις οικονομικές δραστηριότητες των ξένων, οι πολιτικές εξελίξεις στη Ρωσία, το τέλος της Οθωμανικής αυτοκρατορίας και η δημιουργία της </a:t>
            </a:r>
            <a:r>
              <a:rPr lang="el-GR" dirty="0" err="1"/>
              <a:t>Κεμαλικής</a:t>
            </a:r>
            <a:r>
              <a:rPr lang="el-GR" dirty="0"/>
              <a:t> Τουρκίας διέκοψαν με τον πλέον απόλυτο τρόπο τις παραδοσιακές δραστηριότητες των Ελλήνων κεφαλαιούχων στην Ανατολική Μεσόγειο. Αρκετοί από αυτούς προτίμησαν τότε τη μεταφορά των επιχειρηματικών, βιομηχανικών, εμπορικών ή χρηματιστηριακών δραστηριοτήτων τους στο ελληνικό κράτος. Στο μεταξύ όμως, το ίδιο αυτό κράτος είχε αλλάξει μορφή και οι δυνατότητές του είχαν διαφοροποιηθεί.</a:t>
            </a:r>
          </a:p>
        </p:txBody>
      </p:sp>
    </p:spTree>
    <p:extLst>
      <p:ext uri="{BB962C8B-B14F-4D97-AF65-F5344CB8AC3E}">
        <p14:creationId xmlns:p14="http://schemas.microsoft.com/office/powerpoint/2010/main" val="1988423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#8</a:t>
            </a:r>
            <a:endParaRPr lang="el-GR" dirty="0"/>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dirty="0"/>
              <a:t>Το κεφάλαιο που συσσώρευσαν οι Έλληνες της διασποράς δεν αποτέλεσε σταθερή βάση για την ανάπτυξη του ανεξάρτητου ελληνικού κράτους. Αυτό όμως δεν σημαίνει ότι η παρουσία του δεν υπήρξε σημαντική. Το ευκαιριακό και κερδοσκοπικό έστω πέρασμά του από τη χώρα ενίσχυε τη ρευστότητα, έδινε πρόσκαιρες αλλά αναγκαίες λύσεις στην έλλειψη κεφαλαίων που ταλάνιζε τη χώρα και βοήθησε σημαντικά στον </a:t>
            </a:r>
            <a:r>
              <a:rPr lang="el-GR" dirty="0" err="1"/>
              <a:t>εκχρηματισμό</a:t>
            </a:r>
            <a:r>
              <a:rPr lang="el-GR" dirty="0"/>
              <a:t> της ελληνικής οικονομίας.</a:t>
            </a:r>
          </a:p>
        </p:txBody>
      </p:sp>
    </p:spTree>
    <p:extLst>
      <p:ext uri="{BB962C8B-B14F-4D97-AF65-F5344CB8AC3E}">
        <p14:creationId xmlns:p14="http://schemas.microsoft.com/office/powerpoint/2010/main" val="37872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#9</a:t>
            </a:r>
            <a:endParaRPr lang="el-GR" dirty="0"/>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dirty="0"/>
              <a:t>Θα ήταν οπωσδήποτε λάθος να ταυτίζουμε τους Έλληνες που ζούσαν έξω από τη χώρα με τους μεγάλους κεφαλαιούχους από τους οποίους η Ελλάδα προσδοκούσε την επίλυση των οικονομικών της προβλημάτων. Η μεγάλη μάζα των Ελλήνων της διασποράς ανήκε σε μεσοαστικά ή μικροαστικά στρώματα. Σε μεγάλο ποσοστό ήταν μετανάστες, διατηρούσαν στενούς δεσμούς με τις οικογένειες που άφησαν πίσω τους και έστελναν σημαντικό μέρος από το εισόδημά τους στους δικούς τους, στην πατρίδα. Αυτά τα εμβάσματα είχαν για την Ελλάδα μεγάλη σημασία και οι επιπτώσεις τους στην εθνική οικονομία ήταν τουλάχιστον το ίδιο σημαντικές με τις αντίστοιχες των μεγάλων κεφαλαίων της ομογένειας.</a:t>
            </a:r>
          </a:p>
        </p:txBody>
      </p:sp>
    </p:spTree>
    <p:extLst>
      <p:ext uri="{BB962C8B-B14F-4D97-AF65-F5344CB8AC3E}">
        <p14:creationId xmlns:p14="http://schemas.microsoft.com/office/powerpoint/2010/main" val="4041365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#1</a:t>
            </a:r>
            <a:endParaRPr lang="el-GR" dirty="0"/>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dirty="0" smtClean="0"/>
              <a:t>Κατά το έτος </a:t>
            </a:r>
            <a:r>
              <a:rPr lang="el-GR" b="1" dirty="0" smtClean="0"/>
              <a:t>1893</a:t>
            </a:r>
            <a:r>
              <a:rPr lang="el-GR" dirty="0" smtClean="0"/>
              <a:t> η Ελλάδα βρέθηκε σε αδυναμία να εξυπηρετήσει τα τοκοχρεολύσια των εξωτερικών της δανείων και ζήτησε επαναδιαπραγμάτευση του δημόσιου χρέους της. Η «πτώχευση», όπως χαρακτηρίστηκε, δεν ήταν ασυνήθιστη επιλογή των φτωχότερων κρατών, στην Ελλάδα όμως της εποχής εκείνης είχε μεγάλο πολιτικό κόστος. </a:t>
            </a:r>
          </a:p>
          <a:p>
            <a:pPr marL="0" indent="0">
              <a:buNone/>
            </a:pPr>
            <a:r>
              <a:rPr lang="el-GR" dirty="0" smtClean="0"/>
              <a:t>Οι </a:t>
            </a:r>
            <a:r>
              <a:rPr lang="el-GR" b="1" dirty="0" smtClean="0"/>
              <a:t>διαπραγματεύσεις</a:t>
            </a:r>
            <a:r>
              <a:rPr lang="el-GR" dirty="0" smtClean="0"/>
              <a:t> με τις πιστώτριες χώρες συνεχίστηκαν μέχρι τον ελληνοτουρκικό πόλεμο του 1897. Η </a:t>
            </a:r>
            <a:r>
              <a:rPr lang="el-GR" b="1" dirty="0" smtClean="0"/>
              <a:t>ήττα του ελληνικού στρατού </a:t>
            </a:r>
            <a:r>
              <a:rPr lang="el-GR" dirty="0" smtClean="0"/>
              <a:t>και η υποχρέωση της Ελλάδας να καταβάλει </a:t>
            </a:r>
            <a:r>
              <a:rPr lang="el-GR" b="1" dirty="0" smtClean="0"/>
              <a:t>υπέρογκες πολεμικές αποζημιώσεις στην Οθωμανική αυτοκρατορία </a:t>
            </a:r>
            <a:r>
              <a:rPr lang="el-GR" dirty="0" smtClean="0"/>
              <a:t>έθεσαν το ζήτημα σε νέες βάσεις.</a:t>
            </a:r>
            <a:endParaRPr lang="el-GR" dirty="0"/>
          </a:p>
        </p:txBody>
      </p:sp>
    </p:spTree>
    <p:extLst>
      <p:ext uri="{BB962C8B-B14F-4D97-AF65-F5344CB8AC3E}">
        <p14:creationId xmlns:p14="http://schemas.microsoft.com/office/powerpoint/2010/main" val="4290151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ΕΡΩΤΗΣΕΙΣ ΠΑΝΕΛΛΗΝΙΩΝ</a:t>
            </a:r>
            <a:endParaRPr lang="el-GR" dirty="0"/>
          </a:p>
        </p:txBody>
      </p:sp>
      <p:sp>
        <p:nvSpPr>
          <p:cNvPr id="3" name="Θέση περιεχομένου 2"/>
          <p:cNvSpPr>
            <a:spLocks noGrp="1"/>
          </p:cNvSpPr>
          <p:nvPr>
            <p:ph idx="1"/>
          </p:nvPr>
        </p:nvSpPr>
        <p:spPr/>
        <p:txBody>
          <a:bodyPr>
            <a:normAutofit fontScale="70000" lnSpcReduction="20000"/>
          </a:bodyPr>
          <a:lstStyle/>
          <a:p>
            <a:pPr marL="0" indent="0">
              <a:buNone/>
            </a:pPr>
            <a:r>
              <a:rPr lang="el-GR" dirty="0"/>
              <a:t>•	Ορισμός: </a:t>
            </a:r>
            <a:r>
              <a:rPr lang="el-GR" dirty="0" err="1"/>
              <a:t>Τανζιμάτ</a:t>
            </a:r>
            <a:r>
              <a:rPr lang="el-GR" dirty="0"/>
              <a:t> (μον. 5) ΗΜΕΡ 2001</a:t>
            </a:r>
          </a:p>
          <a:p>
            <a:pPr marL="0" indent="0">
              <a:buNone/>
            </a:pPr>
            <a:r>
              <a:rPr lang="el-GR" dirty="0"/>
              <a:t>•	Οι συνταγματικές μεταρρυθμίσεις του </a:t>
            </a:r>
            <a:r>
              <a:rPr lang="el-GR" dirty="0" err="1"/>
              <a:t>Τανζιμάτ</a:t>
            </a:r>
            <a:r>
              <a:rPr lang="el-GR" dirty="0"/>
              <a:t> (1856) έδιναν διευρυμένα δικαιώματα στους χριστιανούς της Οθωμανικής αυτοκρατορίας. ΣΩΣΤΟ ή ΛΑΘΟΣ (μον. 2) ΕΣΠΕΡ 2001</a:t>
            </a:r>
          </a:p>
          <a:p>
            <a:pPr marL="0" indent="0">
              <a:buNone/>
            </a:pPr>
            <a:r>
              <a:rPr lang="el-GR" dirty="0"/>
              <a:t>•	Ορισμός: </a:t>
            </a:r>
            <a:r>
              <a:rPr lang="el-GR" dirty="0" err="1"/>
              <a:t>Τανζιμάτ</a:t>
            </a:r>
            <a:r>
              <a:rPr lang="el-GR" dirty="0"/>
              <a:t> (μον. 5) ΕΣΠΕΡ ΕΠΑΝ 2003</a:t>
            </a:r>
          </a:p>
          <a:p>
            <a:pPr marL="0" indent="0">
              <a:buNone/>
            </a:pPr>
            <a:r>
              <a:rPr lang="el-GR" dirty="0"/>
              <a:t>•	Βασικό χαρακτηριστικό των επενδύσεων των κεφαλαιούχων ομογενών κατά τις τελευταίες δεκαετίες του 19ου αιώνα ήταν ο ευκαιριακός χαρακτήρας και η ρευστότητά τους. ΣΩΣΤΟ ή ΛΑΘΟΣ (μον. 2) ΗΜΕΡ ΕΠΑΝ </a:t>
            </a:r>
            <a:r>
              <a:rPr lang="el-GR" dirty="0" smtClean="0"/>
              <a:t>2004</a:t>
            </a:r>
          </a:p>
          <a:p>
            <a:pPr marL="0" indent="0">
              <a:buNone/>
            </a:pPr>
            <a:r>
              <a:rPr lang="el-GR" dirty="0"/>
              <a:t>•	</a:t>
            </a:r>
            <a:r>
              <a:rPr lang="el-GR" dirty="0" err="1"/>
              <a:t>Τανζιμάτ</a:t>
            </a:r>
            <a:r>
              <a:rPr lang="el-GR" dirty="0"/>
              <a:t>: ορισμός (</a:t>
            </a:r>
            <a:r>
              <a:rPr lang="el-GR" dirty="0" err="1"/>
              <a:t>μον</a:t>
            </a:r>
            <a:r>
              <a:rPr lang="el-GR" dirty="0"/>
              <a:t> 5) ΕΣΠΕΡ 2006</a:t>
            </a:r>
          </a:p>
          <a:p>
            <a:pPr marL="0" indent="0">
              <a:buNone/>
            </a:pPr>
            <a:r>
              <a:rPr lang="el-GR" dirty="0"/>
              <a:t>•	Χρησιμοποιώντας τα σχετικά χωρία του πιο κάτω κειμένου και αξιοποιώντας τις ιστορικές σας γνώσεις να περιγράψετε τη δραστηριότητα του εξωελλαδικού ελληνικού κεφαλαίου στο ελληνικό κράτος από το 1870 έως το τέλος του 19ου αιώνα. Μονάδες 30 ΗΜΕΡ ΕΠΑΝ 2006 </a:t>
            </a:r>
          </a:p>
        </p:txBody>
      </p:sp>
    </p:spTree>
    <p:extLst>
      <p:ext uri="{BB962C8B-B14F-4D97-AF65-F5344CB8AC3E}">
        <p14:creationId xmlns:p14="http://schemas.microsoft.com/office/powerpoint/2010/main" val="10614059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Ιστορία του Ελληνικού </a:t>
            </a:r>
            <a:r>
              <a:rPr lang="el-GR" dirty="0" err="1"/>
              <a:t>΄Εθνους</a:t>
            </a:r>
            <a:r>
              <a:rPr lang="el-GR" dirty="0"/>
              <a:t>, τόμος ΙΔ΄ (Αθήνα, 1977), σ. 58.</a:t>
            </a:r>
          </a:p>
        </p:txBody>
      </p:sp>
      <p:sp>
        <p:nvSpPr>
          <p:cNvPr id="3" name="Θέση περιεχομένου 2"/>
          <p:cNvSpPr>
            <a:spLocks noGrp="1"/>
          </p:cNvSpPr>
          <p:nvPr>
            <p:ph idx="1"/>
          </p:nvPr>
        </p:nvSpPr>
        <p:spPr/>
        <p:txBody>
          <a:bodyPr>
            <a:normAutofit fontScale="70000" lnSpcReduction="20000"/>
          </a:bodyPr>
          <a:lstStyle/>
          <a:p>
            <a:pPr marL="0" indent="0">
              <a:buNone/>
            </a:pPr>
            <a:r>
              <a:rPr lang="el-GR" b="1" dirty="0"/>
              <a:t>Κείμενο:</a:t>
            </a:r>
            <a:r>
              <a:rPr lang="el-GR" dirty="0"/>
              <a:t> Φαίνεται </a:t>
            </a:r>
            <a:r>
              <a:rPr lang="el-GR" dirty="0" err="1"/>
              <a:t>πραγματικὰ</a:t>
            </a:r>
            <a:r>
              <a:rPr lang="el-GR" dirty="0"/>
              <a:t> </a:t>
            </a:r>
            <a:r>
              <a:rPr lang="el-GR" dirty="0" err="1"/>
              <a:t>ὅτι</a:t>
            </a:r>
            <a:r>
              <a:rPr lang="el-GR" dirty="0"/>
              <a:t> </a:t>
            </a:r>
            <a:r>
              <a:rPr lang="el-GR" dirty="0" err="1"/>
              <a:t>γιὰ</a:t>
            </a:r>
            <a:r>
              <a:rPr lang="el-GR" dirty="0"/>
              <a:t> </a:t>
            </a:r>
            <a:r>
              <a:rPr lang="el-GR" dirty="0" err="1"/>
              <a:t>τοὺς</a:t>
            </a:r>
            <a:r>
              <a:rPr lang="el-GR" dirty="0"/>
              <a:t> </a:t>
            </a:r>
            <a:r>
              <a:rPr lang="el-GR" dirty="0" err="1"/>
              <a:t>ὁμογενεῖς</a:t>
            </a:r>
            <a:r>
              <a:rPr lang="el-GR" dirty="0"/>
              <a:t> ἡ «</a:t>
            </a:r>
            <a:r>
              <a:rPr lang="el-GR" dirty="0" err="1"/>
              <a:t>ἐπιχείρησις</a:t>
            </a:r>
            <a:r>
              <a:rPr lang="el-GR" dirty="0"/>
              <a:t> </a:t>
            </a:r>
            <a:r>
              <a:rPr lang="el-GR" dirty="0" err="1"/>
              <a:t>Ἑλλὰς</a:t>
            </a:r>
            <a:r>
              <a:rPr lang="el-GR" dirty="0"/>
              <a:t>» </a:t>
            </a:r>
            <a:r>
              <a:rPr lang="el-GR" dirty="0" err="1"/>
              <a:t>δὲ</a:t>
            </a:r>
            <a:r>
              <a:rPr lang="el-GR" dirty="0"/>
              <a:t> σήμαινε </a:t>
            </a:r>
            <a:r>
              <a:rPr lang="el-GR" dirty="0" err="1"/>
              <a:t>ἁπλῶς</a:t>
            </a:r>
            <a:r>
              <a:rPr lang="el-GR" dirty="0"/>
              <a:t> </a:t>
            </a:r>
            <a:r>
              <a:rPr lang="el-GR" dirty="0" err="1"/>
              <a:t>τὴν</a:t>
            </a:r>
            <a:r>
              <a:rPr lang="el-GR" dirty="0"/>
              <a:t> </a:t>
            </a:r>
            <a:r>
              <a:rPr lang="el-GR" dirty="0" err="1"/>
              <a:t>ἐγκατάστασή</a:t>
            </a:r>
            <a:r>
              <a:rPr lang="el-GR" dirty="0"/>
              <a:t> τους </a:t>
            </a:r>
            <a:r>
              <a:rPr lang="el-GR" dirty="0" err="1"/>
              <a:t>στὸν</a:t>
            </a:r>
            <a:r>
              <a:rPr lang="el-GR" dirty="0"/>
              <a:t> </a:t>
            </a:r>
            <a:r>
              <a:rPr lang="el-GR" dirty="0" err="1"/>
              <a:t>ἑλλαδικὸ</a:t>
            </a:r>
            <a:r>
              <a:rPr lang="el-GR" dirty="0"/>
              <a:t> </a:t>
            </a:r>
            <a:r>
              <a:rPr lang="el-GR" dirty="0" err="1"/>
              <a:t>χῶρο</a:t>
            </a:r>
            <a:r>
              <a:rPr lang="el-GR" dirty="0"/>
              <a:t> </a:t>
            </a:r>
            <a:r>
              <a:rPr lang="el-GR" dirty="0" err="1"/>
              <a:t>καὶ</a:t>
            </a:r>
            <a:r>
              <a:rPr lang="el-GR" dirty="0"/>
              <a:t> </a:t>
            </a:r>
            <a:r>
              <a:rPr lang="el-GR" dirty="0" err="1"/>
              <a:t>τὴν</a:t>
            </a:r>
            <a:r>
              <a:rPr lang="el-GR" dirty="0"/>
              <a:t> </a:t>
            </a:r>
            <a:r>
              <a:rPr lang="el-GR" dirty="0" err="1"/>
              <a:t>ἐπιχειρηματική</a:t>
            </a:r>
            <a:r>
              <a:rPr lang="el-GR" dirty="0"/>
              <a:t> τους </a:t>
            </a:r>
            <a:r>
              <a:rPr lang="el-GR" dirty="0" err="1"/>
              <a:t>ἀνάπτυξη</a:t>
            </a:r>
            <a:r>
              <a:rPr lang="el-GR" dirty="0"/>
              <a:t> </a:t>
            </a:r>
            <a:r>
              <a:rPr lang="el-GR" dirty="0" err="1"/>
              <a:t>ἐκεῖ</a:t>
            </a:r>
            <a:r>
              <a:rPr lang="el-GR" dirty="0"/>
              <a:t>, </a:t>
            </a:r>
            <a:r>
              <a:rPr lang="el-GR" dirty="0" err="1"/>
              <a:t>ἀλλά</a:t>
            </a:r>
            <a:r>
              <a:rPr lang="el-GR" dirty="0"/>
              <a:t>, </a:t>
            </a:r>
            <a:r>
              <a:rPr lang="el-GR" dirty="0" err="1"/>
              <a:t>ἀκόμα</a:t>
            </a:r>
            <a:r>
              <a:rPr lang="el-GR" dirty="0"/>
              <a:t> περισσότερο, σήμαινε </a:t>
            </a:r>
            <a:r>
              <a:rPr lang="el-GR" dirty="0" err="1"/>
              <a:t>τὴν</a:t>
            </a:r>
            <a:r>
              <a:rPr lang="el-GR" dirty="0"/>
              <a:t> </a:t>
            </a:r>
            <a:r>
              <a:rPr lang="el-GR" b="1" dirty="0" err="1"/>
              <a:t>ἐπιδίωξη</a:t>
            </a:r>
            <a:r>
              <a:rPr lang="el-GR" b="1" dirty="0"/>
              <a:t> </a:t>
            </a:r>
            <a:r>
              <a:rPr lang="el-GR" b="1" dirty="0" err="1"/>
              <a:t>ἐξαιρετικῶν</a:t>
            </a:r>
            <a:r>
              <a:rPr lang="el-GR" b="1" dirty="0"/>
              <a:t> </a:t>
            </a:r>
            <a:r>
              <a:rPr lang="el-GR" b="1" dirty="0" err="1"/>
              <a:t>εἰσοδημάτων</a:t>
            </a:r>
            <a:r>
              <a:rPr lang="el-GR" b="1" dirty="0"/>
              <a:t> </a:t>
            </a:r>
            <a:r>
              <a:rPr lang="el-GR" b="1" dirty="0" err="1"/>
              <a:t>καὶ</a:t>
            </a:r>
            <a:r>
              <a:rPr lang="el-GR" b="1" dirty="0"/>
              <a:t> </a:t>
            </a:r>
            <a:r>
              <a:rPr lang="el-GR" b="1" dirty="0" err="1"/>
              <a:t>ὑπερκερδῶν</a:t>
            </a:r>
            <a:r>
              <a:rPr lang="el-GR" dirty="0"/>
              <a:t>, </a:t>
            </a:r>
            <a:r>
              <a:rPr lang="el-GR" dirty="0" err="1"/>
              <a:t>ἀνώτερων</a:t>
            </a:r>
            <a:r>
              <a:rPr lang="el-GR" dirty="0"/>
              <a:t> </a:t>
            </a:r>
            <a:r>
              <a:rPr lang="el-GR" dirty="0" err="1"/>
              <a:t>ἀπὸ</a:t>
            </a:r>
            <a:r>
              <a:rPr lang="el-GR" dirty="0"/>
              <a:t> </a:t>
            </a:r>
            <a:r>
              <a:rPr lang="el-GR" dirty="0" err="1"/>
              <a:t>τὰ</a:t>
            </a:r>
            <a:r>
              <a:rPr lang="el-GR" dirty="0"/>
              <a:t> θεωρούμενα </a:t>
            </a:r>
            <a:r>
              <a:rPr lang="el-GR" dirty="0" err="1"/>
              <a:t>διεθνῶς</a:t>
            </a:r>
            <a:r>
              <a:rPr lang="el-GR" dirty="0"/>
              <a:t> </a:t>
            </a:r>
            <a:r>
              <a:rPr lang="el-GR" dirty="0" err="1"/>
              <a:t>ὡς</a:t>
            </a:r>
            <a:r>
              <a:rPr lang="el-GR" dirty="0"/>
              <a:t> συνήθη. </a:t>
            </a:r>
            <a:endParaRPr lang="el-GR" dirty="0" smtClean="0"/>
          </a:p>
          <a:p>
            <a:pPr marL="0" indent="0">
              <a:buNone/>
            </a:pPr>
            <a:r>
              <a:rPr lang="el-GR" dirty="0" err="1" smtClean="0"/>
              <a:t>Ἔτσι</a:t>
            </a:r>
            <a:r>
              <a:rPr lang="el-GR" dirty="0"/>
              <a:t>, </a:t>
            </a:r>
            <a:r>
              <a:rPr lang="el-GR" dirty="0" err="1"/>
              <a:t>οἱ</a:t>
            </a:r>
            <a:r>
              <a:rPr lang="el-GR" dirty="0"/>
              <a:t> </a:t>
            </a:r>
            <a:r>
              <a:rPr lang="el-GR" dirty="0" err="1"/>
              <a:t>ἄνθρωποι</a:t>
            </a:r>
            <a:r>
              <a:rPr lang="el-GR" dirty="0"/>
              <a:t> </a:t>
            </a:r>
            <a:r>
              <a:rPr lang="el-GR" dirty="0" err="1"/>
              <a:t>αὐτοὶ</a:t>
            </a:r>
            <a:r>
              <a:rPr lang="el-GR" dirty="0"/>
              <a:t> κινήθηκαν μόνιμα </a:t>
            </a:r>
            <a:r>
              <a:rPr lang="el-GR" dirty="0" err="1"/>
              <a:t>σὲ</a:t>
            </a:r>
            <a:r>
              <a:rPr lang="el-GR" dirty="0"/>
              <a:t> </a:t>
            </a:r>
            <a:r>
              <a:rPr lang="el-GR" dirty="0" err="1"/>
              <a:t>ἕνα</a:t>
            </a:r>
            <a:r>
              <a:rPr lang="el-GR" dirty="0"/>
              <a:t> </a:t>
            </a:r>
            <a:r>
              <a:rPr lang="el-GR" b="1" dirty="0"/>
              <a:t>κλίμα </a:t>
            </a:r>
            <a:r>
              <a:rPr lang="el-GR" b="1" dirty="0" err="1"/>
              <a:t>προσωπικῶν</a:t>
            </a:r>
            <a:r>
              <a:rPr lang="el-GR" b="1" dirty="0"/>
              <a:t> πιέσεων, προσπαθώντας </a:t>
            </a:r>
            <a:r>
              <a:rPr lang="el-GR" b="1" dirty="0" err="1"/>
              <a:t>νὰ</a:t>
            </a:r>
            <a:r>
              <a:rPr lang="el-GR" b="1" dirty="0"/>
              <a:t> </a:t>
            </a:r>
            <a:r>
              <a:rPr lang="el-GR" b="1" dirty="0" err="1"/>
              <a:t>ἀποσπάσουν</a:t>
            </a:r>
            <a:r>
              <a:rPr lang="el-GR" b="1" dirty="0"/>
              <a:t> </a:t>
            </a:r>
            <a:r>
              <a:rPr lang="el-GR" b="1" dirty="0" err="1"/>
              <a:t>ἀπὸ</a:t>
            </a:r>
            <a:r>
              <a:rPr lang="el-GR" b="1" dirty="0"/>
              <a:t> </a:t>
            </a:r>
            <a:r>
              <a:rPr lang="el-GR" b="1" dirty="0" err="1"/>
              <a:t>τὴν</a:t>
            </a:r>
            <a:r>
              <a:rPr lang="el-GR" b="1" dirty="0"/>
              <a:t> </a:t>
            </a:r>
            <a:r>
              <a:rPr lang="el-GR" b="1" dirty="0" err="1"/>
              <a:t>ἑλληνική</a:t>
            </a:r>
            <a:r>
              <a:rPr lang="el-GR" b="1" dirty="0"/>
              <a:t> κυβέρνηση </a:t>
            </a:r>
            <a:r>
              <a:rPr lang="el-GR" b="1" dirty="0" err="1"/>
              <a:t>ὄχι</a:t>
            </a:r>
            <a:r>
              <a:rPr lang="el-GR" b="1" dirty="0"/>
              <a:t> </a:t>
            </a:r>
            <a:r>
              <a:rPr lang="el-GR" b="1" dirty="0" err="1"/>
              <a:t>ἁπλῶς</a:t>
            </a:r>
            <a:r>
              <a:rPr lang="el-GR" b="1" dirty="0"/>
              <a:t> δικαιώματα, </a:t>
            </a:r>
            <a:r>
              <a:rPr lang="el-GR" b="1" dirty="0" err="1"/>
              <a:t>ἀλλὰ</a:t>
            </a:r>
            <a:r>
              <a:rPr lang="el-GR" b="1" dirty="0"/>
              <a:t> </a:t>
            </a:r>
            <a:r>
              <a:rPr lang="el-GR" b="1" dirty="0" err="1"/>
              <a:t>ἀποκλειστικότητες</a:t>
            </a:r>
            <a:r>
              <a:rPr lang="el-GR" b="1" dirty="0"/>
              <a:t> </a:t>
            </a:r>
            <a:r>
              <a:rPr lang="el-GR" b="1" dirty="0" err="1"/>
              <a:t>καὶ</a:t>
            </a:r>
            <a:r>
              <a:rPr lang="el-GR" b="1" dirty="0"/>
              <a:t> προνόμια. </a:t>
            </a:r>
            <a:endParaRPr lang="el-GR" b="1" dirty="0" smtClean="0"/>
          </a:p>
          <a:p>
            <a:pPr marL="0" indent="0">
              <a:buNone/>
            </a:pPr>
            <a:r>
              <a:rPr lang="el-GR" dirty="0" err="1" smtClean="0"/>
              <a:t>Ἔτσι</a:t>
            </a:r>
            <a:r>
              <a:rPr lang="el-GR" dirty="0"/>
              <a:t>, </a:t>
            </a:r>
            <a:r>
              <a:rPr lang="el-GR" dirty="0" err="1"/>
              <a:t>τὰ</a:t>
            </a:r>
            <a:r>
              <a:rPr lang="el-GR" dirty="0"/>
              <a:t> </a:t>
            </a:r>
            <a:r>
              <a:rPr lang="el-GR" b="1" dirty="0" err="1"/>
              <a:t>ὑπερκέρδη</a:t>
            </a:r>
            <a:r>
              <a:rPr lang="el-GR" dirty="0"/>
              <a:t>, ἡ </a:t>
            </a:r>
            <a:r>
              <a:rPr lang="el-GR" b="1" dirty="0"/>
              <a:t>κερδοσκοπία</a:t>
            </a:r>
            <a:r>
              <a:rPr lang="el-GR" dirty="0"/>
              <a:t>, </a:t>
            </a:r>
            <a:r>
              <a:rPr lang="el-GR" dirty="0" err="1"/>
              <a:t>οἱ</a:t>
            </a:r>
            <a:r>
              <a:rPr lang="el-GR" dirty="0"/>
              <a:t> </a:t>
            </a:r>
            <a:r>
              <a:rPr lang="el-GR" b="1" dirty="0"/>
              <a:t>πρόσοδοι</a:t>
            </a:r>
            <a:r>
              <a:rPr lang="el-GR" dirty="0"/>
              <a:t>, </a:t>
            </a:r>
            <a:r>
              <a:rPr lang="el-GR" dirty="0" err="1"/>
              <a:t>τὰ</a:t>
            </a:r>
            <a:r>
              <a:rPr lang="el-GR" dirty="0"/>
              <a:t> </a:t>
            </a:r>
            <a:r>
              <a:rPr lang="el-GR" b="1" dirty="0"/>
              <a:t>προνόμια</a:t>
            </a:r>
            <a:r>
              <a:rPr lang="el-GR" dirty="0"/>
              <a:t> παρουσιάσθηκαν </a:t>
            </a:r>
            <a:r>
              <a:rPr lang="el-GR" dirty="0" err="1"/>
              <a:t>μὲ</a:t>
            </a:r>
            <a:r>
              <a:rPr lang="el-GR" dirty="0"/>
              <a:t> </a:t>
            </a:r>
            <a:r>
              <a:rPr lang="el-GR" dirty="0" err="1"/>
              <a:t>τὴν</a:t>
            </a:r>
            <a:r>
              <a:rPr lang="el-GR" dirty="0"/>
              <a:t> </a:t>
            </a:r>
            <a:r>
              <a:rPr lang="el-GR" b="1" dirty="0" err="1"/>
              <a:t>ἀνοχὴ</a:t>
            </a:r>
            <a:r>
              <a:rPr lang="el-GR" b="1" dirty="0"/>
              <a:t> </a:t>
            </a:r>
            <a:r>
              <a:rPr lang="el-GR" b="1" dirty="0" err="1"/>
              <a:t>τοῦ</a:t>
            </a:r>
            <a:r>
              <a:rPr lang="el-GR" b="1" dirty="0"/>
              <a:t> κράτους </a:t>
            </a:r>
            <a:r>
              <a:rPr lang="el-GR" b="1" dirty="0" err="1"/>
              <a:t>σὲ</a:t>
            </a:r>
            <a:r>
              <a:rPr lang="el-GR" b="1" dirty="0"/>
              <a:t> </a:t>
            </a:r>
            <a:r>
              <a:rPr lang="el-GR" b="1" dirty="0" err="1"/>
              <a:t>ὅλους</a:t>
            </a:r>
            <a:r>
              <a:rPr lang="el-GR" b="1" dirty="0"/>
              <a:t> </a:t>
            </a:r>
            <a:r>
              <a:rPr lang="el-GR" b="1" dirty="0" err="1"/>
              <a:t>τοὺς</a:t>
            </a:r>
            <a:r>
              <a:rPr lang="el-GR" b="1" dirty="0"/>
              <a:t> </a:t>
            </a:r>
            <a:r>
              <a:rPr lang="el-GR" b="1" dirty="0" err="1"/>
              <a:t>τομεῖς</a:t>
            </a:r>
            <a:r>
              <a:rPr lang="el-GR" dirty="0"/>
              <a:t>, </a:t>
            </a:r>
            <a:r>
              <a:rPr lang="el-GR" dirty="0" err="1"/>
              <a:t>ὅπου</a:t>
            </a:r>
            <a:r>
              <a:rPr lang="el-GR" dirty="0"/>
              <a:t> </a:t>
            </a:r>
            <a:r>
              <a:rPr lang="el-GR" dirty="0" err="1"/>
              <a:t>οἱ</a:t>
            </a:r>
            <a:r>
              <a:rPr lang="el-GR" dirty="0"/>
              <a:t> </a:t>
            </a:r>
            <a:r>
              <a:rPr lang="el-GR" dirty="0" err="1"/>
              <a:t>ὁμογενεῖς</a:t>
            </a:r>
            <a:r>
              <a:rPr lang="el-GR" dirty="0"/>
              <a:t> </a:t>
            </a:r>
            <a:r>
              <a:rPr lang="el-GR" dirty="0" err="1"/>
              <a:t>ἀναμίχθηκαν</a:t>
            </a:r>
            <a:r>
              <a:rPr lang="el-GR" dirty="0"/>
              <a:t>: </a:t>
            </a:r>
            <a:r>
              <a:rPr lang="el-GR" dirty="0" err="1"/>
              <a:t>στὰ</a:t>
            </a:r>
            <a:r>
              <a:rPr lang="el-GR" dirty="0"/>
              <a:t> </a:t>
            </a:r>
            <a:r>
              <a:rPr lang="el-GR" b="1" dirty="0"/>
              <a:t>τσιφλίκια </a:t>
            </a:r>
            <a:r>
              <a:rPr lang="el-GR" b="1" dirty="0" err="1"/>
              <a:t>τῆς</a:t>
            </a:r>
            <a:r>
              <a:rPr lang="el-GR" b="1" dirty="0"/>
              <a:t> </a:t>
            </a:r>
            <a:r>
              <a:rPr lang="el-GR" b="1" dirty="0" err="1"/>
              <a:t>Θεσσαλίας–Ἄρτας</a:t>
            </a:r>
            <a:r>
              <a:rPr lang="el-GR" dirty="0"/>
              <a:t>, </a:t>
            </a:r>
            <a:r>
              <a:rPr lang="el-GR" dirty="0" err="1"/>
              <a:t>στὶς</a:t>
            </a:r>
            <a:r>
              <a:rPr lang="el-GR" dirty="0"/>
              <a:t> </a:t>
            </a:r>
            <a:r>
              <a:rPr lang="el-GR" b="1" dirty="0"/>
              <a:t>παραγγελίες </a:t>
            </a:r>
            <a:r>
              <a:rPr lang="el-GR" b="1" dirty="0" err="1"/>
              <a:t>τῶν</a:t>
            </a:r>
            <a:r>
              <a:rPr lang="el-GR" b="1" dirty="0"/>
              <a:t> δημοσίων </a:t>
            </a:r>
            <a:r>
              <a:rPr lang="el-GR" b="1" dirty="0" err="1"/>
              <a:t>ἔργων</a:t>
            </a:r>
            <a:r>
              <a:rPr lang="el-GR" dirty="0"/>
              <a:t>, </a:t>
            </a:r>
            <a:r>
              <a:rPr lang="el-GR" dirty="0" err="1"/>
              <a:t>στὰ</a:t>
            </a:r>
            <a:r>
              <a:rPr lang="el-GR" dirty="0"/>
              <a:t> </a:t>
            </a:r>
            <a:r>
              <a:rPr lang="el-GR" b="1" dirty="0" err="1"/>
              <a:t>ἐθνικὰ</a:t>
            </a:r>
            <a:r>
              <a:rPr lang="el-GR" b="1" dirty="0"/>
              <a:t> δάνεια</a:t>
            </a:r>
            <a:r>
              <a:rPr lang="el-GR" dirty="0"/>
              <a:t>, </a:t>
            </a:r>
            <a:r>
              <a:rPr lang="el-GR" dirty="0" err="1"/>
              <a:t>στὴν</a:t>
            </a:r>
            <a:r>
              <a:rPr lang="el-GR" dirty="0"/>
              <a:t> </a:t>
            </a:r>
            <a:r>
              <a:rPr lang="el-GR" b="1" dirty="0" err="1"/>
              <a:t>ἐπεξεργασία</a:t>
            </a:r>
            <a:r>
              <a:rPr lang="el-GR" b="1" dirty="0"/>
              <a:t> </a:t>
            </a:r>
            <a:r>
              <a:rPr lang="el-GR" b="1" dirty="0" err="1"/>
              <a:t>τοῦ</a:t>
            </a:r>
            <a:r>
              <a:rPr lang="el-GR" b="1" dirty="0"/>
              <a:t> </a:t>
            </a:r>
            <a:r>
              <a:rPr lang="el-GR" b="1" dirty="0" err="1"/>
              <a:t>προστατευτικοῦ</a:t>
            </a:r>
            <a:r>
              <a:rPr lang="el-GR" b="1" dirty="0"/>
              <a:t> δασμολογίου</a:t>
            </a:r>
            <a:r>
              <a:rPr lang="el-GR" dirty="0"/>
              <a:t>, </a:t>
            </a:r>
            <a:r>
              <a:rPr lang="el-GR" dirty="0" err="1"/>
              <a:t>στὴ</a:t>
            </a:r>
            <a:r>
              <a:rPr lang="el-GR" dirty="0"/>
              <a:t> </a:t>
            </a:r>
            <a:r>
              <a:rPr lang="el-GR" b="1" dirty="0"/>
              <a:t>διατύπωση </a:t>
            </a:r>
            <a:r>
              <a:rPr lang="el-GR" b="1" dirty="0" err="1"/>
              <a:t>τῆς</a:t>
            </a:r>
            <a:r>
              <a:rPr lang="el-GR" b="1" dirty="0"/>
              <a:t> </a:t>
            </a:r>
            <a:r>
              <a:rPr lang="el-GR" b="1" dirty="0" err="1"/>
              <a:t>φορολογικῆς</a:t>
            </a:r>
            <a:r>
              <a:rPr lang="el-GR" b="1" dirty="0"/>
              <a:t> </a:t>
            </a:r>
            <a:r>
              <a:rPr lang="el-GR" b="1" dirty="0" err="1"/>
              <a:t>πολιτικῆς</a:t>
            </a:r>
            <a:r>
              <a:rPr lang="el-GR" b="1" dirty="0"/>
              <a:t> </a:t>
            </a:r>
            <a:r>
              <a:rPr lang="el-GR" dirty="0"/>
              <a:t>κλπ.</a:t>
            </a:r>
          </a:p>
        </p:txBody>
      </p:sp>
    </p:spTree>
    <p:extLst>
      <p:ext uri="{BB962C8B-B14F-4D97-AF65-F5344CB8AC3E}">
        <p14:creationId xmlns:p14="http://schemas.microsoft.com/office/powerpoint/2010/main" val="12612683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Προτεινόμενο  κείμενο για πηγές:</a:t>
            </a:r>
            <a:endParaRPr lang="el-GR" dirty="0"/>
          </a:p>
        </p:txBody>
      </p:sp>
      <p:sp>
        <p:nvSpPr>
          <p:cNvPr id="3" name="Θέση περιεχομένου 2"/>
          <p:cNvSpPr>
            <a:spLocks noGrp="1"/>
          </p:cNvSpPr>
          <p:nvPr>
            <p:ph idx="1"/>
          </p:nvPr>
        </p:nvSpPr>
        <p:spPr/>
        <p:txBody>
          <a:bodyPr>
            <a:normAutofit fontScale="70000" lnSpcReduction="20000"/>
          </a:bodyPr>
          <a:lstStyle/>
          <a:p>
            <a:pPr marL="0" indent="0">
              <a:buNone/>
            </a:pPr>
            <a:r>
              <a:rPr lang="el-GR" dirty="0"/>
              <a:t>Θα λέγαμε ότι η αναδίπλωση των δραστηριοτήτων του </a:t>
            </a:r>
            <a:r>
              <a:rPr lang="el-GR" dirty="0" err="1"/>
              <a:t>παροικιακού</a:t>
            </a:r>
            <a:r>
              <a:rPr lang="el-GR" dirty="0"/>
              <a:t> κεφαλαίου στην Ελλάδα τοποθετείται στη </a:t>
            </a:r>
            <a:r>
              <a:rPr lang="el-GR" b="1" dirty="0"/>
              <a:t>δεκαετία του 1870 </a:t>
            </a:r>
            <a:r>
              <a:rPr lang="el-GR" dirty="0"/>
              <a:t>και οφείλεται σε εξωτερικούς και εσωτερικούς παράγοντες. </a:t>
            </a:r>
            <a:endParaRPr lang="el-GR" dirty="0" smtClean="0"/>
          </a:p>
          <a:p>
            <a:pPr marL="0" indent="0">
              <a:buNone/>
            </a:pPr>
            <a:r>
              <a:rPr lang="el-GR" dirty="0" smtClean="0"/>
              <a:t>Οι </a:t>
            </a:r>
            <a:r>
              <a:rPr lang="el-GR" b="1" dirty="0"/>
              <a:t>εσωτερικοί παράγοντες εντοπίζονται στις πιέσεις των ευρωπαϊκών κεφαλαίων στους τόπους δράσης των ομογενών </a:t>
            </a:r>
            <a:r>
              <a:rPr lang="el-GR" dirty="0"/>
              <a:t>ή στην τάση επέκτασης των εργασιών τους με μια διαφοροποιημένη επενδυτική πολιτική και οι εσωτερικοί, στο ευνοϊκό κλίμα που υπήρχε στην Ελλάδα, στη χώρα που διψούσε για κεφάλαια [...].. </a:t>
            </a:r>
            <a:endParaRPr lang="el-GR" dirty="0" smtClean="0"/>
          </a:p>
          <a:p>
            <a:pPr marL="0" indent="0">
              <a:buNone/>
            </a:pPr>
            <a:r>
              <a:rPr lang="el-GR" dirty="0" smtClean="0"/>
              <a:t>Το </a:t>
            </a:r>
            <a:r>
              <a:rPr lang="el-GR" dirty="0"/>
              <a:t>πρόγραμμα των </a:t>
            </a:r>
            <a:r>
              <a:rPr lang="el-GR" b="1" dirty="0"/>
              <a:t>κυβερνήσεων Τρικούπη ήταν σταθερά προσανατολισμένο στους κεφαλαιούχους της διασποράς </a:t>
            </a:r>
            <a:r>
              <a:rPr lang="el-GR" dirty="0"/>
              <a:t>και απέβλεπε στη δημιουργία ευνοϊκών συνθηκών, ώστε να εισρεύσουν τα κεφάλαια στον ελληνικό χώρο. Η εφαρμογή έμμεσης και όχι άμεσης φορολογίας, η χαμηλή φορολογία κληρονομιών, η δασμολογική προστατευτική πολιτική (γαιοκτήμονες – τσιφλικάδες) </a:t>
            </a:r>
            <a:r>
              <a:rPr lang="el-GR" dirty="0" err="1"/>
              <a:t>κ.ο.κ</a:t>
            </a:r>
            <a:r>
              <a:rPr lang="el-GR" dirty="0"/>
              <a:t>. είναι ορισμένα </a:t>
            </a:r>
            <a:r>
              <a:rPr lang="el-GR" b="1" dirty="0"/>
              <a:t>μέτρα στήριξης και κυρίως προσέλκυσης των κεφαλαιούχων της διασποράς</a:t>
            </a:r>
            <a:r>
              <a:rPr lang="el-GR" dirty="0"/>
              <a:t>.</a:t>
            </a:r>
          </a:p>
        </p:txBody>
      </p:sp>
    </p:spTree>
    <p:extLst>
      <p:ext uri="{BB962C8B-B14F-4D97-AF65-F5344CB8AC3E}">
        <p14:creationId xmlns:p14="http://schemas.microsoft.com/office/powerpoint/2010/main" val="3830356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(συνέχεια)</a:t>
            </a:r>
            <a:endParaRPr lang="el-GR" dirty="0"/>
          </a:p>
        </p:txBody>
      </p:sp>
      <p:sp>
        <p:nvSpPr>
          <p:cNvPr id="3" name="Θέση περιεχομένου 2"/>
          <p:cNvSpPr>
            <a:spLocks noGrp="1"/>
          </p:cNvSpPr>
          <p:nvPr>
            <p:ph idx="1"/>
          </p:nvPr>
        </p:nvSpPr>
        <p:spPr/>
        <p:txBody>
          <a:bodyPr>
            <a:normAutofit fontScale="62500" lnSpcReduction="20000"/>
          </a:bodyPr>
          <a:lstStyle/>
          <a:p>
            <a:pPr marL="0" indent="0">
              <a:buNone/>
            </a:pPr>
            <a:r>
              <a:rPr lang="el-GR" b="1" dirty="0"/>
              <a:t>Το κεφάλαιο της διασποράς όμως δε δικαίωσε ούτε τις ενδόμυχες επιθυμίες </a:t>
            </a:r>
            <a:r>
              <a:rPr lang="el-GR" dirty="0"/>
              <a:t>των εφημερίδων που θριαμβολογούσαν, ούτε πολύ περισσότερο τις πολιτικές επιλογές του Χαρίλαου Τρικούπη, που συμπυκνώνονται στη στήριξη του </a:t>
            </a:r>
            <a:r>
              <a:rPr lang="el-GR" dirty="0" err="1"/>
              <a:t>παροικιακού</a:t>
            </a:r>
            <a:r>
              <a:rPr lang="el-GR" dirty="0"/>
              <a:t> κεφαλαίου για την εκβιομηχάνιση της χώρας, την οικονομική απογείωση και το μετασχηματισμό των δομών της. </a:t>
            </a:r>
            <a:endParaRPr lang="el-GR" dirty="0" smtClean="0"/>
          </a:p>
          <a:p>
            <a:pPr marL="0" indent="0">
              <a:buNone/>
            </a:pPr>
            <a:r>
              <a:rPr lang="el-GR" dirty="0" smtClean="0"/>
              <a:t>Η </a:t>
            </a:r>
            <a:r>
              <a:rPr lang="el-GR" dirty="0"/>
              <a:t>«Κλειώ» της Τεργέστης θριαμβολογεί και συγκρίνει τους ομογενείς κεφαλαιούχους με τους </a:t>
            </a:r>
            <a:r>
              <a:rPr lang="el-GR" dirty="0" err="1"/>
              <a:t>Τουρκομάχους</a:t>
            </a:r>
            <a:r>
              <a:rPr lang="el-GR" dirty="0"/>
              <a:t> ήρωες του ’21. Το παράδειγμά της ακολουθούν και άλλες εφημερίδες της εποχής, πιστεύοντας ότι οι ομογενείς θα πετύχουν την οικονομική ανάπτυξη της χώρας με μέσο την εκβιομηχάνιση. </a:t>
            </a:r>
            <a:endParaRPr lang="el-GR" dirty="0" smtClean="0"/>
          </a:p>
          <a:p>
            <a:pPr marL="0" indent="0">
              <a:buNone/>
            </a:pPr>
            <a:r>
              <a:rPr lang="el-GR" dirty="0" smtClean="0"/>
              <a:t>Ο </a:t>
            </a:r>
            <a:r>
              <a:rPr lang="el-GR" dirty="0"/>
              <a:t>ενθουσιασμός αυτός προκαλείται με την ίδρυση τραπεζών, στις αρχές της δεκαετίας του 1870. </a:t>
            </a:r>
            <a:r>
              <a:rPr lang="el-GR" b="1" dirty="0"/>
              <a:t>Το </a:t>
            </a:r>
            <a:r>
              <a:rPr lang="el-GR" b="1" dirty="0" err="1"/>
              <a:t>παροικιακό</a:t>
            </a:r>
            <a:r>
              <a:rPr lang="el-GR" b="1" dirty="0"/>
              <a:t> κεφάλαιο όμως δε δικαίωσε ούτε στο ελάχιστο αυτές τις θριαμβολογίες</a:t>
            </a:r>
            <a:r>
              <a:rPr lang="el-GR" dirty="0"/>
              <a:t>. Η λειτουργία του στην Ελλάδα δεν είχε αντιστοιχίες και ομοιότητες με τη λειτουργία των ευρωπαίων κεφαλαιούχων στις χώρες τους, κατά την περίοδο του καπιταλιστικού μετασχηματισμού αυτών. Αυτό είχε βαθύτατη επίδραση στην εξέλιξη της ελληνικής οικονομίας και γενικότερα στην ιστορία της χώρας ως τα μέσα του 20ου αιώνα. </a:t>
            </a:r>
          </a:p>
        </p:txBody>
      </p:sp>
    </p:spTree>
    <p:extLst>
      <p:ext uri="{BB962C8B-B14F-4D97-AF65-F5344CB8AC3E}">
        <p14:creationId xmlns:p14="http://schemas.microsoft.com/office/powerpoint/2010/main" val="24896183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(συνέχεια)</a:t>
            </a:r>
            <a:endParaRPr lang="el-GR" dirty="0"/>
          </a:p>
        </p:txBody>
      </p:sp>
      <p:sp>
        <p:nvSpPr>
          <p:cNvPr id="3" name="Θέση περιεχομένου 2"/>
          <p:cNvSpPr>
            <a:spLocks noGrp="1"/>
          </p:cNvSpPr>
          <p:nvPr>
            <p:ph idx="1"/>
          </p:nvPr>
        </p:nvSpPr>
        <p:spPr/>
        <p:txBody>
          <a:bodyPr>
            <a:noAutofit/>
          </a:bodyPr>
          <a:lstStyle/>
          <a:p>
            <a:pPr marL="0" indent="0">
              <a:buNone/>
            </a:pPr>
            <a:r>
              <a:rPr lang="el-GR" sz="2000" dirty="0"/>
              <a:t>Οι διαφορές αυτές οφείλονται και στο </a:t>
            </a:r>
            <a:r>
              <a:rPr lang="el-GR" sz="2000" b="1" dirty="0"/>
              <a:t>είδος των διεθνών επιχειρηματικών δραστηριοτήτων της ελληνικής διασποράς</a:t>
            </a:r>
            <a:r>
              <a:rPr lang="el-GR" sz="2000" dirty="0"/>
              <a:t> που διαμόρφωσαν την επιχειρηματική της παράδοση και νοοτροπία. </a:t>
            </a:r>
            <a:endParaRPr lang="el-GR" sz="2000" dirty="0" smtClean="0"/>
          </a:p>
          <a:p>
            <a:pPr marL="0" indent="0">
              <a:buNone/>
            </a:pPr>
            <a:r>
              <a:rPr lang="el-GR" sz="2000" dirty="0" smtClean="0"/>
              <a:t>Η </a:t>
            </a:r>
            <a:r>
              <a:rPr lang="el-GR" sz="2000" dirty="0"/>
              <a:t>επιχειρηματική της παράδοση ήταν </a:t>
            </a:r>
            <a:r>
              <a:rPr lang="el-GR" sz="2000" b="1" dirty="0"/>
              <a:t>έντονα εμπορική και εντελώς ξένη προς τη βιομηχανική δραστηριότητα.</a:t>
            </a:r>
            <a:r>
              <a:rPr lang="el-GR" sz="2000" dirty="0"/>
              <a:t> Επομένως, ο τομέας στον οποίο οι ομογενείς </a:t>
            </a:r>
            <a:r>
              <a:rPr lang="el-GR" sz="2000" b="1" dirty="0"/>
              <a:t>δε θα επενδύσουν </a:t>
            </a:r>
            <a:r>
              <a:rPr lang="el-GR" sz="2000" dirty="0"/>
              <a:t>ούτε κεφάλαια ούτε τις προσόδους από τις χρηματιστικές τους εργασίες στην Ελλάδα θα είναι ο βιομηχανικός. </a:t>
            </a:r>
            <a:endParaRPr lang="el-GR" sz="2000" dirty="0" smtClean="0"/>
          </a:p>
          <a:p>
            <a:pPr marL="0" indent="0">
              <a:buNone/>
            </a:pPr>
            <a:r>
              <a:rPr lang="el-GR" sz="2000" b="1" dirty="0" smtClean="0"/>
              <a:t>Το </a:t>
            </a:r>
            <a:r>
              <a:rPr lang="el-GR" sz="2000" b="1" dirty="0" err="1"/>
              <a:t>παροικιακό</a:t>
            </a:r>
            <a:r>
              <a:rPr lang="el-GR" sz="2000" b="1" dirty="0"/>
              <a:t> κεφάλαιο προσανατολίστηκε σε μη παραγωγικές επενδύσεις</a:t>
            </a:r>
            <a:r>
              <a:rPr lang="el-GR" sz="2000" dirty="0"/>
              <a:t>, όπως στην αγορά αγροτικής και αστικής γης, στο εμπόριο, στα δημόσια έργα, και στις τραπεζικές και χρηματιστηριακές δραστηριότητες. </a:t>
            </a:r>
            <a:endParaRPr lang="el-GR" sz="2000" dirty="0" smtClean="0"/>
          </a:p>
          <a:p>
            <a:pPr marL="0" indent="0">
              <a:buNone/>
            </a:pPr>
            <a:r>
              <a:rPr lang="el-GR" sz="2000" dirty="0" smtClean="0"/>
              <a:t>Οι </a:t>
            </a:r>
            <a:r>
              <a:rPr lang="el-GR" sz="2000" dirty="0"/>
              <a:t>δραστηριότητες αυτές των ομογενών κατέγραψαν και τα χαρακτηριστικά των επενδύσεών τους. </a:t>
            </a:r>
            <a:r>
              <a:rPr lang="el-GR" sz="2000" b="1" dirty="0"/>
              <a:t>Οι περισσότερες επενδύσεις ήταν κατάλληλες για εύκολη, ασφαλή ρευστοποίηση και μεταφορά του κεφαλαίου στο εξωτερικό σε επικίνδυνες ή αβέβαιες καταστάσεις</a:t>
            </a:r>
            <a:r>
              <a:rPr lang="el-GR" sz="2000" dirty="0"/>
              <a:t>. </a:t>
            </a:r>
            <a:endParaRPr lang="el-GR" sz="2000" dirty="0" smtClean="0"/>
          </a:p>
          <a:p>
            <a:pPr marL="0" indent="0">
              <a:buNone/>
            </a:pPr>
            <a:r>
              <a:rPr lang="el-GR" sz="2000" dirty="0" smtClean="0"/>
              <a:t>(</a:t>
            </a:r>
            <a:r>
              <a:rPr lang="el-GR" sz="2000" dirty="0"/>
              <a:t>Σ. </a:t>
            </a:r>
            <a:r>
              <a:rPr lang="el-GR" sz="2000" dirty="0" err="1"/>
              <a:t>Τζόκα</a:t>
            </a:r>
            <a:r>
              <a:rPr lang="el-GR" sz="2000" dirty="0"/>
              <a:t>, Ανάπτυξη και Εκσυγχρονισμός, </a:t>
            </a:r>
            <a:r>
              <a:rPr lang="el-GR" sz="2000" dirty="0" err="1"/>
              <a:t>σσ</a:t>
            </a:r>
            <a:r>
              <a:rPr lang="el-GR" sz="2000" dirty="0"/>
              <a:t>. 36-38).</a:t>
            </a:r>
          </a:p>
        </p:txBody>
      </p:sp>
    </p:spTree>
    <p:extLst>
      <p:ext uri="{BB962C8B-B14F-4D97-AF65-F5344CB8AC3E}">
        <p14:creationId xmlns:p14="http://schemas.microsoft.com/office/powerpoint/2010/main" val="481606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#2</a:t>
            </a:r>
            <a:endParaRPr lang="el-GR" dirty="0"/>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dirty="0" smtClean="0"/>
              <a:t>Τα οικονομικά του ελληνικού κράτους οδηγήθηκαν σε </a:t>
            </a:r>
            <a:r>
              <a:rPr lang="el-GR" b="1" dirty="0" smtClean="0"/>
              <a:t>καθεστώς Διεθνούς Οικονομικού Ελέγχου (ΔΟΕ). </a:t>
            </a:r>
          </a:p>
          <a:p>
            <a:pPr marL="0" indent="0">
              <a:buNone/>
            </a:pPr>
            <a:r>
              <a:rPr lang="el-GR" dirty="0" smtClean="0"/>
              <a:t>Εκπρόσωποι </a:t>
            </a:r>
            <a:r>
              <a:rPr lang="el-GR" b="1" dirty="0" smtClean="0"/>
              <a:t>έξι δυνάμεων </a:t>
            </a:r>
            <a:r>
              <a:rPr lang="el-GR" dirty="0" smtClean="0"/>
              <a:t>(Αγγλία, Γαλλία, Αυστρία, Γερμανία, Ρωσία, Ιταλία) ανέλαβαν τη </a:t>
            </a:r>
            <a:r>
              <a:rPr lang="el-GR" b="1" dirty="0" smtClean="0"/>
              <a:t>διαχείριση</a:t>
            </a:r>
            <a:r>
              <a:rPr lang="el-GR" dirty="0" smtClean="0"/>
              <a:t> </a:t>
            </a:r>
            <a:r>
              <a:rPr lang="el-GR" b="1" dirty="0" smtClean="0"/>
              <a:t>βασικών κρατικών εσόδων</a:t>
            </a:r>
            <a:r>
              <a:rPr lang="el-GR" dirty="0" smtClean="0"/>
              <a:t>. </a:t>
            </a:r>
          </a:p>
          <a:p>
            <a:pPr marL="0" indent="0">
              <a:buNone/>
            </a:pPr>
            <a:r>
              <a:rPr lang="el-GR" dirty="0" smtClean="0"/>
              <a:t>Επρόκειτο για τα </a:t>
            </a:r>
            <a:r>
              <a:rPr lang="el-GR" b="1" dirty="0" smtClean="0"/>
              <a:t>έσοδα των μονοπωλίων</a:t>
            </a:r>
            <a:r>
              <a:rPr lang="el-GR" dirty="0" smtClean="0"/>
              <a:t> </a:t>
            </a:r>
            <a:r>
              <a:rPr lang="el-GR" u="sng" dirty="0" smtClean="0"/>
              <a:t>αλατιού</a:t>
            </a:r>
            <a:r>
              <a:rPr lang="el-GR" dirty="0" smtClean="0"/>
              <a:t>, </a:t>
            </a:r>
            <a:r>
              <a:rPr lang="el-GR" u="sng" dirty="0" smtClean="0"/>
              <a:t>φωτιστικού πετρελαίου</a:t>
            </a:r>
            <a:r>
              <a:rPr lang="el-GR" dirty="0" smtClean="0"/>
              <a:t>, </a:t>
            </a:r>
            <a:r>
              <a:rPr lang="el-GR" u="sng" dirty="0" smtClean="0"/>
              <a:t>σπίρτων</a:t>
            </a:r>
            <a:r>
              <a:rPr lang="el-GR" dirty="0" smtClean="0"/>
              <a:t>, </a:t>
            </a:r>
            <a:r>
              <a:rPr lang="el-GR" u="sng" dirty="0" smtClean="0"/>
              <a:t>παιγνιόχαρτων</a:t>
            </a:r>
            <a:r>
              <a:rPr lang="el-GR" dirty="0" smtClean="0"/>
              <a:t>, </a:t>
            </a:r>
            <a:r>
              <a:rPr lang="el-GR" u="sng" dirty="0" smtClean="0"/>
              <a:t>χαρτιού σιγαρέτων</a:t>
            </a:r>
            <a:r>
              <a:rPr lang="el-GR" dirty="0" smtClean="0"/>
              <a:t>, τα έσοδα από την εξόρυξη της </a:t>
            </a:r>
            <a:r>
              <a:rPr lang="el-GR" u="sng" dirty="0" smtClean="0"/>
              <a:t>σμύριδας της Νάξου</a:t>
            </a:r>
            <a:r>
              <a:rPr lang="el-GR" dirty="0" smtClean="0"/>
              <a:t>, το </a:t>
            </a:r>
            <a:r>
              <a:rPr lang="el-GR" u="sng" dirty="0" smtClean="0"/>
              <a:t>φόρο καπνού</a:t>
            </a:r>
            <a:r>
              <a:rPr lang="el-GR" dirty="0" smtClean="0"/>
              <a:t>, τα </a:t>
            </a:r>
            <a:r>
              <a:rPr lang="el-GR" u="sng" dirty="0" smtClean="0"/>
              <a:t>λιμενικά δικαιώματα του Πειραιά</a:t>
            </a:r>
            <a:r>
              <a:rPr lang="el-GR" dirty="0" smtClean="0"/>
              <a:t>, το </a:t>
            </a:r>
            <a:r>
              <a:rPr lang="el-GR" u="sng" dirty="0" smtClean="0"/>
              <a:t>φόρο χαρτοσήμου </a:t>
            </a:r>
            <a:r>
              <a:rPr lang="el-GR" dirty="0" smtClean="0"/>
              <a:t>κ.λπ. </a:t>
            </a:r>
          </a:p>
          <a:p>
            <a:pPr marL="0" indent="0">
              <a:buNone/>
            </a:pPr>
            <a:r>
              <a:rPr lang="el-GR" dirty="0" smtClean="0"/>
              <a:t>Το ύψος αυτών των εσόδων ανερχόταν σε </a:t>
            </a:r>
            <a:r>
              <a:rPr lang="el-GR" b="1" dirty="0" smtClean="0"/>
              <a:t>28.000.000 έως 30.000.000 δραχμές</a:t>
            </a:r>
            <a:r>
              <a:rPr lang="el-GR" dirty="0" smtClean="0"/>
              <a:t>.</a:t>
            </a:r>
            <a:endParaRPr lang="el-GR" dirty="0"/>
          </a:p>
        </p:txBody>
      </p:sp>
    </p:spTree>
    <p:extLst>
      <p:ext uri="{BB962C8B-B14F-4D97-AF65-F5344CB8AC3E}">
        <p14:creationId xmlns:p14="http://schemas.microsoft.com/office/powerpoint/2010/main" val="1553299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#3</a:t>
            </a:r>
            <a:endParaRPr lang="el-GR" dirty="0"/>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b="1" dirty="0" smtClean="0"/>
              <a:t>Στόχος </a:t>
            </a:r>
            <a:r>
              <a:rPr lang="el-GR" dirty="0" smtClean="0"/>
              <a:t>αυτής της υποχρεωτικής διαχείρισης ήταν η </a:t>
            </a:r>
            <a:r>
              <a:rPr lang="el-GR" b="1" dirty="0" smtClean="0"/>
              <a:t>εκπλήρωση των υποχρεώσεων της χώρας προς την Οθωμανική αυτοκρατορία</a:t>
            </a:r>
            <a:r>
              <a:rPr lang="el-GR" dirty="0" smtClean="0"/>
              <a:t>, δηλαδή η καταβολή της πολεμικής αποζημίωσης ύψους </a:t>
            </a:r>
            <a:r>
              <a:rPr lang="el-GR" b="1" dirty="0" smtClean="0"/>
              <a:t>92.000.000 δραχμών </a:t>
            </a:r>
            <a:r>
              <a:rPr lang="el-GR" dirty="0" smtClean="0"/>
              <a:t>και η </a:t>
            </a:r>
            <a:r>
              <a:rPr lang="el-GR" b="1" dirty="0" smtClean="0"/>
              <a:t>εξυπηρέτηση των άλλων δανείων</a:t>
            </a:r>
            <a:r>
              <a:rPr lang="el-GR" dirty="0" smtClean="0"/>
              <a:t>. </a:t>
            </a:r>
          </a:p>
          <a:p>
            <a:pPr marL="0" indent="0">
              <a:buNone/>
            </a:pPr>
            <a:r>
              <a:rPr lang="el-GR" dirty="0" smtClean="0"/>
              <a:t>Η διεθνής επιτροπή, που ξεκίνησε τη λειτουργία της το </a:t>
            </a:r>
            <a:r>
              <a:rPr lang="el-GR" b="1" dirty="0" smtClean="0"/>
              <a:t>1898</a:t>
            </a:r>
            <a:r>
              <a:rPr lang="el-GR" dirty="0" smtClean="0"/>
              <a:t>, αντιμετώπισε τις τρέχουσες ανάγκες με ένα </a:t>
            </a:r>
            <a:r>
              <a:rPr lang="el-GR" b="1" dirty="0" smtClean="0"/>
              <a:t>μεγάλο δάνειο</a:t>
            </a:r>
            <a:r>
              <a:rPr lang="el-GR" dirty="0" smtClean="0"/>
              <a:t>, που χορηγήθηκε με την εγγύηση των Δυνάμεων. </a:t>
            </a:r>
          </a:p>
          <a:p>
            <a:pPr marL="0" indent="0">
              <a:buNone/>
            </a:pPr>
            <a:r>
              <a:rPr lang="el-GR" dirty="0" smtClean="0"/>
              <a:t>Στη συνέχεια, εκτός από το βασικό της ρόλο, δηλαδή την εξασφάλιση της αποπληρωμής των δανείων, λειτούργησε επιπρόσθετα ως </a:t>
            </a:r>
            <a:r>
              <a:rPr lang="el-GR" b="1" dirty="0" smtClean="0"/>
              <a:t>τεχνικό συμβουλευτικό σώμα</a:t>
            </a:r>
            <a:r>
              <a:rPr lang="el-GR" dirty="0" smtClean="0"/>
              <a:t>, συμβάλλοντας γενικότερα στη βελτίωση των επιδόσεων της ελληνικής οικονομίας.</a:t>
            </a:r>
            <a:endParaRPr lang="el-GR" dirty="0"/>
          </a:p>
        </p:txBody>
      </p:sp>
    </p:spTree>
    <p:extLst>
      <p:ext uri="{BB962C8B-B14F-4D97-AF65-F5344CB8AC3E}">
        <p14:creationId xmlns:p14="http://schemas.microsoft.com/office/powerpoint/2010/main" val="3695247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#4</a:t>
            </a:r>
            <a:endParaRPr lang="el-GR" dirty="0"/>
          </a:p>
        </p:txBody>
      </p:sp>
      <p:sp>
        <p:nvSpPr>
          <p:cNvPr id="3" name="Θέση περιεχομένου 2"/>
          <p:cNvSpPr>
            <a:spLocks noGrp="1"/>
          </p:cNvSpPr>
          <p:nvPr>
            <p:ph idx="1"/>
          </p:nvPr>
        </p:nvSpPr>
        <p:spPr/>
        <p:txBody>
          <a:bodyPr>
            <a:normAutofit fontScale="62500" lnSpcReduction="20000"/>
          </a:bodyPr>
          <a:lstStyle/>
          <a:p>
            <a:pPr marL="0" indent="0">
              <a:buNone/>
            </a:pPr>
            <a:r>
              <a:rPr lang="el-GR" b="1" dirty="0" smtClean="0"/>
              <a:t>Τα αποτελέσματα ήταν θετικά </a:t>
            </a:r>
            <a:r>
              <a:rPr lang="el-GR" dirty="0" smtClean="0"/>
              <a:t>και έγιναν ορατά λίγα χρόνια αργότερα. </a:t>
            </a:r>
          </a:p>
          <a:p>
            <a:pPr marL="0" indent="0">
              <a:buNone/>
            </a:pPr>
            <a:r>
              <a:rPr lang="el-GR" dirty="0" smtClean="0"/>
              <a:t>Η εγγύηση των Δυνάμεων </a:t>
            </a:r>
            <a:r>
              <a:rPr lang="el-GR" b="1" dirty="0" smtClean="0"/>
              <a:t>αύξησε την πιστοληπτική ικανότητα του κράτους</a:t>
            </a:r>
            <a:r>
              <a:rPr lang="el-GR" dirty="0" smtClean="0"/>
              <a:t>, ενώ ο έλεγχος απάλλαξε τους δημοσιονομικούς μηχανισμούς από δυσλειτουργίες του παρελθόντος. </a:t>
            </a:r>
          </a:p>
          <a:p>
            <a:pPr marL="0" indent="0">
              <a:buNone/>
            </a:pPr>
            <a:r>
              <a:rPr lang="el-GR" dirty="0" smtClean="0"/>
              <a:t>Το </a:t>
            </a:r>
            <a:r>
              <a:rPr lang="el-GR" b="1" dirty="0" smtClean="0"/>
              <a:t>1910</a:t>
            </a:r>
            <a:r>
              <a:rPr lang="el-GR" dirty="0" smtClean="0"/>
              <a:t>, παρά τα προβλήματα στο εξωτερικό ισοζύγιο πληρωμών εξαιτίας της σταφιδικής κρίσης και παρά το γεγονός ότι η αποπληρωμή των δανείων εξακολουθούσε να απορροφά το 1/3 των εθνικών εσόδων, τα δημόσια οικονομικά μπορούσαν να χαρακτηριστούν υγιή, </a:t>
            </a:r>
            <a:r>
              <a:rPr lang="el-GR" b="1" dirty="0" smtClean="0"/>
              <a:t>οι προϋπολογισμοί ήταν ελαφρώς πλεονασματικοί</a:t>
            </a:r>
            <a:r>
              <a:rPr lang="el-GR" dirty="0" smtClean="0"/>
              <a:t> και οι οικονομικές δυνατότητες του κράτους σαφώς αυξημένες. </a:t>
            </a:r>
          </a:p>
          <a:p>
            <a:pPr marL="0" indent="0">
              <a:buNone/>
            </a:pPr>
            <a:r>
              <a:rPr lang="el-GR" dirty="0" smtClean="0"/>
              <a:t>Αυτή η θετική εξέλιξη επέτρεψε τις </a:t>
            </a:r>
            <a:r>
              <a:rPr lang="el-GR" b="1" dirty="0" smtClean="0"/>
              <a:t>μεταρρυθμίσεις των πρώτων κυβερνήσεων του Ελευθερίου Βενιζέλου</a:t>
            </a:r>
            <a:r>
              <a:rPr lang="el-GR" dirty="0" smtClean="0"/>
              <a:t>, την </a:t>
            </a:r>
            <a:r>
              <a:rPr lang="el-GR" b="1" dirty="0" smtClean="0"/>
              <a:t>πολεμική προετοιμασία </a:t>
            </a:r>
            <a:r>
              <a:rPr lang="el-GR" dirty="0" smtClean="0"/>
              <a:t>και τη συμμετοχή στους Βαλκανικούς πολέμους, χωρίς τις δραματικές επιπτώσεις που είχαν στο οικονομικό πεδίο οι πολεμικές κινητοποιήσεις του παρελθόντος.</a:t>
            </a:r>
            <a:endParaRPr lang="el-GR" dirty="0"/>
          </a:p>
        </p:txBody>
      </p:sp>
    </p:spTree>
    <p:extLst>
      <p:ext uri="{BB962C8B-B14F-4D97-AF65-F5344CB8AC3E}">
        <p14:creationId xmlns:p14="http://schemas.microsoft.com/office/powerpoint/2010/main" val="2819633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ΕΡΩΤΗΣΕΙΣ ΠΑΝΕΛΛΗΝΙΩΝ</a:t>
            </a:r>
            <a:endParaRPr lang="el-GR" dirty="0"/>
          </a:p>
        </p:txBody>
      </p:sp>
      <p:sp>
        <p:nvSpPr>
          <p:cNvPr id="3" name="Θέση περιεχομένου 2"/>
          <p:cNvSpPr>
            <a:spLocks noGrp="1"/>
          </p:cNvSpPr>
          <p:nvPr>
            <p:ph idx="1"/>
          </p:nvPr>
        </p:nvSpPr>
        <p:spPr/>
        <p:txBody>
          <a:bodyPr>
            <a:noAutofit/>
          </a:bodyPr>
          <a:lstStyle/>
          <a:p>
            <a:r>
              <a:rPr lang="el-GR" sz="2000" dirty="0" smtClean="0"/>
              <a:t>Μετά την επιβολή του Διεθνούς Οικονομικού Ελέγχου, η εγγύηση των Δυνάμεων αύξησε την πιστοληπτική ικανότητα του κράτους. ΣΩΣΤΟ ή ΛΑΘΟΣ (μον. 2) ΗΜΕΡ 2001</a:t>
            </a:r>
          </a:p>
          <a:p>
            <a:r>
              <a:rPr lang="el-GR" sz="2000" dirty="0" smtClean="0"/>
              <a:t>Ορισμός: Διεθνής Οικονομικός Έλεγχος (ΔΟΕ) (μον. 5) ΕΣΠΕΡ 2001</a:t>
            </a:r>
          </a:p>
          <a:p>
            <a:r>
              <a:rPr lang="el-GR" sz="2000" dirty="0" smtClean="0"/>
              <a:t>Διεθνής Οικονομικός Έλεγχος (Δ.Ο.Ε.): Ορισμός (μον. 4) ΗΜΕΡ 2005</a:t>
            </a:r>
          </a:p>
          <a:p>
            <a:r>
              <a:rPr lang="el-GR" sz="2000" dirty="0" smtClean="0"/>
              <a:t>«πτώχευση» (1893): Ορισμός (μον. 4) ΕΣΠΕΡ ΕΠΑΝ 2005</a:t>
            </a:r>
          </a:p>
          <a:p>
            <a:r>
              <a:rPr lang="el-GR" sz="2000" dirty="0" smtClean="0"/>
              <a:t>Τα θετικά αποτελέσματα του Διεθνούς Οικονομικού Ελέγχου (Δ.Ο.Ε.) επέτρεψαν την πραγματοποίηση των μεταρρυθμίσεων του Χαριλάου Τρικούπη. ΣΩΣΤΟ ή ΛΑΘΟΣ (μον. 2) ΗΜΕΡ ΕΠΑΝ 2006</a:t>
            </a:r>
          </a:p>
          <a:p>
            <a:r>
              <a:rPr lang="el-GR" sz="2000" b="1" dirty="0" smtClean="0"/>
              <a:t>ΠΗΓΗ: </a:t>
            </a:r>
            <a:r>
              <a:rPr lang="el-GR" sz="2000" dirty="0" smtClean="0"/>
              <a:t>Αντλώντας στοιχεία από τα παρακάτω κείμενα και αξιοποιώντας τις ιστορικές σας γνώσεις, να καταγράψετε τα αποτελέσματα από την επιβολή του Διεθνούς Οικονομικού Ελέγχου (1898) στην Ελλάδα. Μονάδες 25 ΗΜΕΡ 2004</a:t>
            </a:r>
          </a:p>
          <a:p>
            <a:endParaRPr lang="el-GR" sz="2000" dirty="0"/>
          </a:p>
        </p:txBody>
      </p:sp>
    </p:spTree>
    <p:extLst>
      <p:ext uri="{BB962C8B-B14F-4D97-AF65-F5344CB8AC3E}">
        <p14:creationId xmlns:p14="http://schemas.microsoft.com/office/powerpoint/2010/main" val="2429378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200" dirty="0" smtClean="0"/>
              <a:t>ΠΗΓΕΣ</a:t>
            </a:r>
            <a:r>
              <a:rPr lang="el-GR" sz="2800" dirty="0" smtClean="0"/>
              <a:t>: (Σ. </a:t>
            </a:r>
            <a:r>
              <a:rPr lang="el-GR" sz="2800" dirty="0" err="1" smtClean="0"/>
              <a:t>Τζόκα</a:t>
            </a:r>
            <a:r>
              <a:rPr lang="el-GR" sz="2800" dirty="0" smtClean="0"/>
              <a:t>, «Ανάπτυξη και Εκσυγχρονισμός στην Ελλάδα στα τέλη του 19ου αιώνα», </a:t>
            </a:r>
            <a:r>
              <a:rPr lang="el-GR" sz="2800" dirty="0" err="1" smtClean="0"/>
              <a:t>σσ</a:t>
            </a:r>
            <a:r>
              <a:rPr lang="el-GR" sz="2800" dirty="0" smtClean="0"/>
              <a:t>. 188-189)</a:t>
            </a:r>
            <a:endParaRPr lang="el-GR" sz="2800" dirty="0"/>
          </a:p>
        </p:txBody>
      </p:sp>
      <p:sp>
        <p:nvSpPr>
          <p:cNvPr id="3" name="Θέση περιεχομένου 2"/>
          <p:cNvSpPr>
            <a:spLocks noGrp="1"/>
          </p:cNvSpPr>
          <p:nvPr>
            <p:ph idx="1"/>
          </p:nvPr>
        </p:nvSpPr>
        <p:spPr/>
        <p:txBody>
          <a:bodyPr>
            <a:noAutofit/>
          </a:bodyPr>
          <a:lstStyle/>
          <a:p>
            <a:pPr marL="0" indent="0">
              <a:buNone/>
            </a:pPr>
            <a:r>
              <a:rPr lang="el-GR" sz="2000" b="1" dirty="0" smtClean="0"/>
              <a:t>α.</a:t>
            </a:r>
            <a:r>
              <a:rPr lang="el-GR" sz="2000" dirty="0" smtClean="0"/>
              <a:t> Η πτώχευση της Ελλάδας ως αναπόφευκτο αποτέλεσμα μιας τέτοιας δανειακής επιβάρυνσης εξανάγκασε το ελληνικό κράτος να αποδεχθεί τη </a:t>
            </a:r>
            <a:r>
              <a:rPr lang="el-GR" sz="2000" b="1" dirty="0" smtClean="0"/>
              <a:t>μέγιστη των ταπεινώσεων</a:t>
            </a:r>
            <a:r>
              <a:rPr lang="el-GR" sz="2000" dirty="0" smtClean="0"/>
              <a:t>, την επιβολή του </a:t>
            </a:r>
            <a:r>
              <a:rPr lang="el-GR" sz="2000" b="1" dirty="0" smtClean="0"/>
              <a:t>Διεθνούς Οικονομικού Ελέγχου</a:t>
            </a:r>
            <a:r>
              <a:rPr lang="el-GR" sz="2000" dirty="0" smtClean="0"/>
              <a:t>. Η διεθνής οικονομική επιτροπή, η οποία συστάθηκε με υπόδειξη των </a:t>
            </a:r>
            <a:r>
              <a:rPr lang="el-GR" sz="2000" b="1" dirty="0" smtClean="0"/>
              <a:t>Μεγάλων Δυνάμεων</a:t>
            </a:r>
            <a:r>
              <a:rPr lang="el-GR" sz="2000" dirty="0" smtClean="0"/>
              <a:t>, αποτελείτο από </a:t>
            </a:r>
            <a:r>
              <a:rPr lang="el-GR" sz="2000" b="1" dirty="0" smtClean="0"/>
              <a:t>εκπροσώπους των ξένων τραπεζών </a:t>
            </a:r>
            <a:r>
              <a:rPr lang="el-GR" sz="2000" dirty="0" smtClean="0"/>
              <a:t>και έδρευε στο ελληνικό έδαφος, ενώ ο ρόλος της δεν σταματούσε στον </a:t>
            </a:r>
            <a:r>
              <a:rPr lang="el-GR" sz="2000" b="1" dirty="0" smtClean="0"/>
              <a:t>έλεγχο και τη διαχείριση των εσόδων του κράτους</a:t>
            </a:r>
            <a:r>
              <a:rPr lang="el-GR" sz="2000" dirty="0" smtClean="0"/>
              <a:t>, αλλά προχωρούσε και στη </a:t>
            </a:r>
            <a:r>
              <a:rPr lang="el-GR" sz="2000" b="1" dirty="0" smtClean="0"/>
              <a:t>βαρύνουσα γνωμάτευση για την έκδοση χρήματος</a:t>
            </a:r>
            <a:r>
              <a:rPr lang="el-GR" sz="2000" dirty="0" smtClean="0"/>
              <a:t>, για τη </a:t>
            </a:r>
            <a:r>
              <a:rPr lang="el-GR" sz="2000" b="1" dirty="0" smtClean="0"/>
              <a:t>σύναψη δανείων </a:t>
            </a:r>
            <a:r>
              <a:rPr lang="el-GR" sz="2000" dirty="0" smtClean="0"/>
              <a:t>και γενικά για </a:t>
            </a:r>
            <a:r>
              <a:rPr lang="el-GR" sz="2000" b="1" dirty="0" smtClean="0"/>
              <a:t>όλα σχεδόν τα δημοσιονομικά θέματα</a:t>
            </a:r>
            <a:r>
              <a:rPr lang="el-GR" sz="2000" dirty="0" smtClean="0"/>
              <a:t>. Οι </a:t>
            </a:r>
            <a:r>
              <a:rPr lang="el-GR" sz="2000" b="1" dirty="0" smtClean="0"/>
              <a:t>υπερεξουσίες</a:t>
            </a:r>
            <a:r>
              <a:rPr lang="el-GR" sz="2000" dirty="0" smtClean="0"/>
              <a:t> αυτές της διεθνούς οικονομικής επιτροπής ουσιαστικά αναιρούσαν για μεγάλο χρονικό διάστημα τις εξουσίες της ελληνικής κυβέρνησης και του Κοινοβουλίου, καθώς </a:t>
            </a:r>
            <a:r>
              <a:rPr lang="el-GR" sz="2000" b="1" dirty="0" smtClean="0"/>
              <a:t>οι αποφάσεις του κράτους για σχεδιασμούς οικονομικής ανάπτυξης ελέγχονταν από εξωελλαδικά κέντρα, ερήμην του ελληνικού λαού</a:t>
            </a:r>
            <a:r>
              <a:rPr lang="el-GR" sz="2000" dirty="0" smtClean="0"/>
              <a:t>. </a:t>
            </a:r>
          </a:p>
        </p:txBody>
      </p:sp>
    </p:spTree>
    <p:extLst>
      <p:ext uri="{BB962C8B-B14F-4D97-AF65-F5344CB8AC3E}">
        <p14:creationId xmlns:p14="http://schemas.microsoft.com/office/powerpoint/2010/main" val="987461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100" dirty="0" smtClean="0"/>
              <a:t>(Ιστορία της Ελλάδας του 20ου αι., Χρ. </a:t>
            </a:r>
            <a:r>
              <a:rPr lang="el-GR" sz="3100" dirty="0" err="1" smtClean="0"/>
              <a:t>Χατζηιωσήφ</a:t>
            </a:r>
            <a:r>
              <a:rPr lang="el-GR" sz="3100" dirty="0" smtClean="0"/>
              <a:t>, «Η Μπελ </a:t>
            </a:r>
            <a:r>
              <a:rPr lang="el-GR" sz="3100" dirty="0" err="1" smtClean="0"/>
              <a:t>Επόκ</a:t>
            </a:r>
            <a:r>
              <a:rPr lang="el-GR" sz="3100" dirty="0" smtClean="0"/>
              <a:t> του Κεφαλαίου», </a:t>
            </a:r>
            <a:r>
              <a:rPr lang="el-GR" sz="3100" dirty="0" err="1" smtClean="0"/>
              <a:t>σσ</a:t>
            </a:r>
            <a:r>
              <a:rPr lang="el-GR" sz="3100" dirty="0" smtClean="0"/>
              <a:t>. 312, 316)</a:t>
            </a:r>
            <a:endParaRPr lang="el-GR" dirty="0"/>
          </a:p>
        </p:txBody>
      </p:sp>
      <p:sp>
        <p:nvSpPr>
          <p:cNvPr id="3" name="Θέση περιεχομένου 2"/>
          <p:cNvSpPr>
            <a:spLocks noGrp="1"/>
          </p:cNvSpPr>
          <p:nvPr>
            <p:ph idx="1"/>
          </p:nvPr>
        </p:nvSpPr>
        <p:spPr/>
        <p:txBody>
          <a:bodyPr>
            <a:noAutofit/>
          </a:bodyPr>
          <a:lstStyle/>
          <a:p>
            <a:pPr marL="0" indent="0">
              <a:buNone/>
            </a:pPr>
            <a:r>
              <a:rPr lang="el-GR" sz="2000" b="1" dirty="0" smtClean="0"/>
              <a:t>β.</a:t>
            </a:r>
            <a:r>
              <a:rPr lang="el-GR" sz="2000" dirty="0" smtClean="0"/>
              <a:t> Το μέγεθος του </a:t>
            </a:r>
            <a:r>
              <a:rPr lang="el-GR" sz="2000" b="1" dirty="0" smtClean="0"/>
              <a:t>τραυματισμού της εθνικής φιλοτιμίας </a:t>
            </a:r>
            <a:r>
              <a:rPr lang="el-GR" sz="2000" dirty="0" smtClean="0"/>
              <a:t>μπορεί να γίνει κατανοητό, αν αναλογισθεί κανείς ότι πριν από τον πόλεμο οι έλληνες πολιτικοί ήταν πεπεισμένοι ότι ο οικονομικός έλεγχος από ξένους ήταν ασυμβίβαστος με το αντιπροσωπευτικό σύστημα διακυβέρνησης, αφού αφαιρούσε από τον έλεγχο του κοινοβουλίου τη φορολογική πολιτική, που αποτελούσε τη βασική αρμοδιότητά του. Όπως έλεγε ο </a:t>
            </a:r>
            <a:r>
              <a:rPr lang="el-GR" sz="2000" b="1" dirty="0" smtClean="0"/>
              <a:t>βουλευτής Άρτας και πρώην υπουργός Οικονομικών Κων/νος </a:t>
            </a:r>
            <a:r>
              <a:rPr lang="el-GR" sz="2000" b="1" dirty="0" err="1" smtClean="0"/>
              <a:t>Καραπάνος</a:t>
            </a:r>
            <a:r>
              <a:rPr lang="el-GR" sz="2000" dirty="0" smtClean="0"/>
              <a:t> «μόνον εις τα ασιατικά έθνη, τα μη έχοντα την </a:t>
            </a:r>
            <a:r>
              <a:rPr lang="el-GR" sz="2000" dirty="0" err="1" smtClean="0"/>
              <a:t>συναίσθησιν</a:t>
            </a:r>
            <a:r>
              <a:rPr lang="el-GR" sz="2000" dirty="0" smtClean="0"/>
              <a:t> της εθνικότητος αυτών, και τα διεπόμενα υπό του θείου δικαίου, είναι δυνατή η επιβολή και η λειτουργία ξενικού ελέγχου». Σύμφωνα με αυτή τη λογική, στην κοινοβουλευτική Ελλάδα δεν μπορούσε να επιβληθεί ένα σύστημα που εφαρμόστηκε στη θεοκρατική Οθωμανική Αυτοκρατορία. ... </a:t>
            </a:r>
            <a:r>
              <a:rPr lang="el-GR" sz="2000" b="1" dirty="0" smtClean="0"/>
              <a:t>Στην πράξη, η λειτουργία του ελέγχου στην Ελλάδα πέτυχε απόλυτα στην αποστολή προστασίας των συμφερόντων των ομολογιούχων.</a:t>
            </a:r>
            <a:r>
              <a:rPr lang="el-GR" sz="2000" dirty="0" smtClean="0"/>
              <a:t> Στη συνέχεια όμως αδιαφόρησε για τον </a:t>
            </a:r>
            <a:r>
              <a:rPr lang="el-GR" sz="2000" dirty="0" err="1" smtClean="0"/>
              <a:t>εξορθολογισμό</a:t>
            </a:r>
            <a:r>
              <a:rPr lang="el-GR" sz="2000" dirty="0" smtClean="0"/>
              <a:t> των ελληνικών δημοσιονομικών πραγμάτων, ακόμη και σε περιπτώσεις που παραβιάζονταν το πνεύμα της ρύθμισης και οι ρητοί </a:t>
            </a:r>
            <a:r>
              <a:rPr lang="el-GR" sz="2000" b="1" dirty="0" smtClean="0"/>
              <a:t>περιορισμοί του νόμου ΒΦΙΘ του 1898</a:t>
            </a:r>
            <a:r>
              <a:rPr lang="el-GR" sz="2000" dirty="0" smtClean="0"/>
              <a:t>. </a:t>
            </a:r>
          </a:p>
        </p:txBody>
      </p:sp>
    </p:spTree>
    <p:extLst>
      <p:ext uri="{BB962C8B-B14F-4D97-AF65-F5344CB8AC3E}">
        <p14:creationId xmlns:p14="http://schemas.microsoft.com/office/powerpoint/2010/main" val="2191794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2200" dirty="0" smtClean="0"/>
              <a:t>Αντλώντας στοιχεία από το κείμενο που ακολουθεί και αξιοποιώντας τις ιστορικές σας γνώσεις, να αναφέρετε το στόχο και τα αποτελέσματα του Διεθνούς Οικονομικού Ελέγχου (ΔΟΕ) που επιβλήθηκε στην Ελλάδα το 1898.Μονάδες 25 ΕΣΠΕΡ 2005</a:t>
            </a:r>
            <a:endParaRPr lang="el-GR" sz="2200" dirty="0"/>
          </a:p>
        </p:txBody>
      </p:sp>
      <p:sp>
        <p:nvSpPr>
          <p:cNvPr id="3" name="Θέση περιεχομένου 2"/>
          <p:cNvSpPr>
            <a:spLocks noGrp="1"/>
          </p:cNvSpPr>
          <p:nvPr>
            <p:ph idx="1"/>
          </p:nvPr>
        </p:nvSpPr>
        <p:spPr/>
        <p:txBody>
          <a:bodyPr>
            <a:noAutofit/>
          </a:bodyPr>
          <a:lstStyle/>
          <a:p>
            <a:pPr marL="0" indent="0">
              <a:buNone/>
            </a:pPr>
            <a:r>
              <a:rPr lang="el-GR" sz="1600" dirty="0" smtClean="0"/>
              <a:t>«</a:t>
            </a:r>
            <a:r>
              <a:rPr lang="el-GR" sz="1600" b="1" dirty="0" smtClean="0"/>
              <a:t>Αποτέλεσμα του ελληνοτουρκικού πολέμου του 1897 </a:t>
            </a:r>
            <a:r>
              <a:rPr lang="el-GR" sz="1600" dirty="0" smtClean="0"/>
              <a:t>υπήρξε και η επιβολή στην Ελλάδα Διεθνούς Οικονομικού Ελέγχου ... Η Ελληνική κυβέρνηση μετά την ήττα, τον Ιούλιο του 1897, κατέβαλε ύστατες </a:t>
            </a:r>
            <a:r>
              <a:rPr lang="el-GR" sz="1600" b="1" dirty="0" smtClean="0"/>
              <a:t>προσπάθειες να συμβιβαστεί με τους δανειστές και να αποτρέψει τον έλεγχο</a:t>
            </a:r>
            <a:r>
              <a:rPr lang="el-GR" sz="1600" dirty="0" smtClean="0"/>
              <a:t>. Πρώτα ο </a:t>
            </a:r>
            <a:r>
              <a:rPr lang="el-GR" sz="1600" b="1" dirty="0" smtClean="0"/>
              <a:t>διευθυντής της Εθνικής Τράπεζας Στ. </a:t>
            </a:r>
            <a:r>
              <a:rPr lang="el-GR" sz="1600" b="1" dirty="0" err="1" smtClean="0"/>
              <a:t>Στρέιτ</a:t>
            </a:r>
            <a:r>
              <a:rPr lang="el-GR" sz="1600" b="1" dirty="0" smtClean="0"/>
              <a:t> </a:t>
            </a:r>
            <a:r>
              <a:rPr lang="el-GR" sz="1600" dirty="0" smtClean="0"/>
              <a:t>και στη συνέχεια ο </a:t>
            </a:r>
            <a:r>
              <a:rPr lang="el-GR" sz="1600" b="1" dirty="0" err="1" smtClean="0"/>
              <a:t>Ανδρ</a:t>
            </a:r>
            <a:r>
              <a:rPr lang="el-GR" sz="1600" b="1" dirty="0" smtClean="0"/>
              <a:t>. Συγγρός </a:t>
            </a:r>
            <a:r>
              <a:rPr lang="el-GR" sz="1600" dirty="0" smtClean="0"/>
              <a:t>ανέλαβαν τις </a:t>
            </a:r>
            <a:r>
              <a:rPr lang="el-GR" sz="1600" b="1" dirty="0" smtClean="0"/>
              <a:t>διαπραγματεύσεις</a:t>
            </a:r>
            <a:r>
              <a:rPr lang="el-GR" sz="1600" dirty="0" smtClean="0"/>
              <a:t> με τους εκπροσώπους των ομολογιούχων, αλλά χωρίς επιτυχία ... Η επίσημη ονομασία του οργανισμού, που ουσιαστικά ανέλαβε τη διαχείριση της Ελληνικής οικονομίας ήταν αρχικά </a:t>
            </a:r>
            <a:r>
              <a:rPr lang="el-GR" sz="1600" b="1" dirty="0" smtClean="0"/>
              <a:t>Διεθνής Επιτροπή Ελέγχου</a:t>
            </a:r>
            <a:r>
              <a:rPr lang="el-GR" sz="1600" dirty="0" smtClean="0"/>
              <a:t>. Ο όρος αυτός αντικαταστάθηκε ύστερα από ένα χρόνο με τον όρο </a:t>
            </a:r>
            <a:r>
              <a:rPr lang="el-GR" sz="1600" b="1" dirty="0" smtClean="0"/>
              <a:t>Διεθνής Οικονομική Επιτροπή (Δ.Ο.Ε.) </a:t>
            </a:r>
            <a:r>
              <a:rPr lang="el-GR" sz="1600" dirty="0" smtClean="0"/>
              <a:t>αλλά στη συνείδηση όλων και στην ιστορία έμεινε </a:t>
            </a:r>
            <a:r>
              <a:rPr lang="el-GR" sz="1600" b="1" dirty="0" smtClean="0"/>
              <a:t>η λέξη Έλεγχος</a:t>
            </a:r>
            <a:r>
              <a:rPr lang="el-GR" sz="1600" dirty="0" smtClean="0"/>
              <a:t>, γιατί αυτό ήταν στην πραγματικότητα ... Ο οικονομικός έλεγχος που επιβλήθηκε στην Ελλάδα ήταν ιδιαίτερα βαρύς, αλλά αποβλέποντας πάντα στο συμφέρον των ομολογιούχων, είχε και </a:t>
            </a:r>
            <a:r>
              <a:rPr lang="el-GR" sz="1600" b="1" dirty="0" smtClean="0"/>
              <a:t>ορισμένες ευνοϊκές επιπτώσεις στην ελληνική οικονομία</a:t>
            </a:r>
            <a:r>
              <a:rPr lang="el-GR" sz="1600" dirty="0" smtClean="0"/>
              <a:t>. Ο </a:t>
            </a:r>
            <a:r>
              <a:rPr lang="el-GR" sz="1600" b="1" dirty="0" smtClean="0"/>
              <a:t>νόμος ΒΦΙΘ΄ </a:t>
            </a:r>
            <a:r>
              <a:rPr lang="el-GR" sz="1600" dirty="0" smtClean="0"/>
              <a:t>(σημ.: σχετικός νόμος που ψηφίστηκε από την ελληνική κυβέρνηση στις 21 Φεβρουαρίου 1898 και αφορά στην ίδρυση του Δ.Ο.Ε.) περιείχε διατάξεις που περιόριζαν την αναγκαστική κυκλοφορία και έτσι βοηθούσαν τη </a:t>
            </a:r>
            <a:r>
              <a:rPr lang="el-GR" sz="1600" b="1" dirty="0" smtClean="0"/>
              <a:t>νομισματική σταθερότητα και τη βελτίωση της εσωτερικής αξίας της δραχμής</a:t>
            </a:r>
            <a:r>
              <a:rPr lang="el-GR" sz="1600" dirty="0" smtClean="0"/>
              <a:t>. Επίσης με τον έλεγχο εμπεδώθηκε η ελληνική πίστη, ώστε να υπάρχει η δυνατότητα συνάψεως νέων δανείων, που τα χρειάστηκε η Ελλάδα στα χρόνια που ακολούθησαν». </a:t>
            </a:r>
          </a:p>
          <a:p>
            <a:pPr marL="0" indent="0">
              <a:buNone/>
            </a:pPr>
            <a:r>
              <a:rPr lang="el-GR" sz="1600" dirty="0" smtClean="0"/>
              <a:t>Ιστορία του Ελληνικού Έθνους, </a:t>
            </a:r>
            <a:r>
              <a:rPr lang="el-GR" sz="1600" dirty="0" err="1" smtClean="0"/>
              <a:t>τόμ</a:t>
            </a:r>
            <a:r>
              <a:rPr lang="el-GR" sz="1600" dirty="0" smtClean="0"/>
              <a:t>. ΙΔ΄, </a:t>
            </a:r>
            <a:r>
              <a:rPr lang="el-GR" sz="1600" dirty="0" err="1" smtClean="0"/>
              <a:t>σσ</a:t>
            </a:r>
            <a:r>
              <a:rPr lang="el-GR" sz="1600" dirty="0" smtClean="0"/>
              <a:t>. 164-165</a:t>
            </a:r>
            <a:endParaRPr lang="el-GR" sz="1600" dirty="0"/>
          </a:p>
        </p:txBody>
      </p:sp>
    </p:spTree>
    <p:extLst>
      <p:ext uri="{BB962C8B-B14F-4D97-AF65-F5344CB8AC3E}">
        <p14:creationId xmlns:p14="http://schemas.microsoft.com/office/powerpoint/2010/main" val="2693666023"/>
      </p:ext>
    </p:extLst>
  </p:cSld>
  <p:clrMapOvr>
    <a:masterClrMapping/>
  </p:clrMapOvr>
</p:sld>
</file>

<file path=ppt/theme/theme1.xml><?xml version="1.0" encoding="utf-8"?>
<a:theme xmlns:a="http://schemas.openxmlformats.org/drawingml/2006/main" name="Θέμα του Offic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2950</Words>
  <Application>Microsoft Office PowerPoint</Application>
  <PresentationFormat>Προβολή στην οθόνη (4:3)</PresentationFormat>
  <Paragraphs>79</Paragraphs>
  <Slides>24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Θέμα του Office</vt:lpstr>
      <vt:lpstr>10. Η πτώχευση του 1893 και ο Διεθνής Οικονομικός Έλεγχος</vt:lpstr>
      <vt:lpstr>#1</vt:lpstr>
      <vt:lpstr>#2</vt:lpstr>
      <vt:lpstr>#3</vt:lpstr>
      <vt:lpstr>#4</vt:lpstr>
      <vt:lpstr>ΕΡΩΤΗΣΕΙΣ ΠΑΝΕΛΛΗΝΙΩΝ</vt:lpstr>
      <vt:lpstr>ΠΗΓΕΣ: (Σ. Τζόκα, «Ανάπτυξη και Εκσυγχρονισμός στην Ελλάδα στα τέλη του 19ου αιώνα», σσ. 188-189)</vt:lpstr>
      <vt:lpstr>(Ιστορία της Ελλάδας του 20ου αι., Χρ. Χατζηιωσήφ, «Η Μπελ Επόκ του Κεφαλαίου», σσ. 312, 316)</vt:lpstr>
      <vt:lpstr>Αντλώντας στοιχεία από το κείμενο που ακολουθεί και αξιοποιώντας τις ιστορικές σας γνώσεις, να αναφέρετε το στόχο και τα αποτελέσματα του Διεθνούς Οικονομικού Ελέγχου (ΔΟΕ) που επιβλήθηκε στην Ελλάδα το 1898.Μονάδες 25 ΕΣΠΕΡ 2005</vt:lpstr>
      <vt:lpstr>11. Το εξωελλαδικό ελληνικό κεφάλαιο</vt:lpstr>
      <vt:lpstr>#2</vt:lpstr>
      <vt:lpstr>#3</vt:lpstr>
      <vt:lpstr>Τανζιμάτ</vt:lpstr>
      <vt:lpstr>#4</vt:lpstr>
      <vt:lpstr>#5</vt:lpstr>
      <vt:lpstr>#6</vt:lpstr>
      <vt:lpstr>#7</vt:lpstr>
      <vt:lpstr>#8</vt:lpstr>
      <vt:lpstr>#9</vt:lpstr>
      <vt:lpstr>ΕΡΩΤΗΣΕΙΣ ΠΑΝΕΛΛΗΝΙΩΝ</vt:lpstr>
      <vt:lpstr>Ιστορία του Ελληνικού ΄Εθνους, τόμος ΙΔ΄ (Αθήνα, 1977), σ. 58.</vt:lpstr>
      <vt:lpstr>Προτεινόμενο  κείμενο για πηγές:</vt:lpstr>
      <vt:lpstr>(συνέχεια)</vt:lpstr>
      <vt:lpstr>(συνέχεια)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Η πτώχευση του 1893 και ο Διεθνής Οικονομικός Έλεγχος</dc:title>
  <dc:creator>user</dc:creator>
  <cp:lastModifiedBy>user</cp:lastModifiedBy>
  <cp:revision>29</cp:revision>
  <dcterms:created xsi:type="dcterms:W3CDTF">2019-10-09T12:11:35Z</dcterms:created>
  <dcterms:modified xsi:type="dcterms:W3CDTF">2019-10-10T15:27:24Z</dcterms:modified>
</cp:coreProperties>
</file>