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7" r:id="rId7"/>
    <p:sldId id="261" r:id="rId8"/>
    <p:sldId id="264" r:id="rId9"/>
    <p:sldId id="263" r:id="rId10"/>
    <p:sldId id="262" r:id="rId11"/>
    <p:sldId id="265" r:id="rId12"/>
    <p:sldId id="266"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3C189693-75A8-40E4-BDE4-29689663470D}" type="datetimeFigureOut">
              <a:rPr lang="el-GR" smtClean="0"/>
              <a:pPr/>
              <a:t>3/10/2019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0730EEA-A5AB-497A-BAE4-13DE7D11CF1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C189693-75A8-40E4-BDE4-29689663470D}" type="datetimeFigureOut">
              <a:rPr lang="el-GR" smtClean="0"/>
              <a:pPr/>
              <a:t>3/10/2019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0730EEA-A5AB-497A-BAE4-13DE7D11CF1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C189693-75A8-40E4-BDE4-29689663470D}" type="datetimeFigureOut">
              <a:rPr lang="el-GR" smtClean="0"/>
              <a:pPr/>
              <a:t>3/10/2019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0730EEA-A5AB-497A-BAE4-13DE7D11CF1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C189693-75A8-40E4-BDE4-29689663470D}" type="datetimeFigureOut">
              <a:rPr lang="el-GR" smtClean="0"/>
              <a:pPr/>
              <a:t>3/10/2019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0730EEA-A5AB-497A-BAE4-13DE7D11CF1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189693-75A8-40E4-BDE4-29689663470D}" type="datetimeFigureOut">
              <a:rPr lang="el-GR" smtClean="0"/>
              <a:pPr/>
              <a:t>3/10/2019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0730EEA-A5AB-497A-BAE4-13DE7D11CF1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3C189693-75A8-40E4-BDE4-29689663470D}" type="datetimeFigureOut">
              <a:rPr lang="el-GR" smtClean="0"/>
              <a:pPr/>
              <a:t>3/10/2019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0730EEA-A5AB-497A-BAE4-13DE7D11CF1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3C189693-75A8-40E4-BDE4-29689663470D}" type="datetimeFigureOut">
              <a:rPr lang="el-GR" smtClean="0"/>
              <a:pPr/>
              <a:t>3/10/2019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0730EEA-A5AB-497A-BAE4-13DE7D11CF1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3C189693-75A8-40E4-BDE4-29689663470D}" type="datetimeFigureOut">
              <a:rPr lang="el-GR" smtClean="0"/>
              <a:pPr/>
              <a:t>3/10/2019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0730EEA-A5AB-497A-BAE4-13DE7D11CF1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89693-75A8-40E4-BDE4-29689663470D}" type="datetimeFigureOut">
              <a:rPr lang="el-GR" smtClean="0"/>
              <a:pPr/>
              <a:t>3/10/2019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0730EEA-A5AB-497A-BAE4-13DE7D11CF1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189693-75A8-40E4-BDE4-29689663470D}" type="datetimeFigureOut">
              <a:rPr lang="el-GR" smtClean="0"/>
              <a:pPr/>
              <a:t>3/10/2019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0730EEA-A5AB-497A-BAE4-13DE7D11CF1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189693-75A8-40E4-BDE4-29689663470D}" type="datetimeFigureOut">
              <a:rPr lang="el-GR" smtClean="0"/>
              <a:pPr/>
              <a:t>3/10/2019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0730EEA-A5AB-497A-BAE4-13DE7D11CF1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189693-75A8-40E4-BDE4-29689663470D}" type="datetimeFigureOut">
              <a:rPr lang="el-GR" smtClean="0"/>
              <a:pPr/>
              <a:t>3/10/2019</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730EEA-A5AB-497A-BAE4-13DE7D11CF1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tp.ntua.gr/lavrion_park/history"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4. Η εκμετάλλευση των ορυχείων</a:t>
            </a:r>
            <a:endParaRPr lang="el-GR" dirty="0"/>
          </a:p>
        </p:txBody>
      </p:sp>
      <p:sp>
        <p:nvSpPr>
          <p:cNvPr id="3" name="Subtitle 2"/>
          <p:cNvSpPr>
            <a:spLocks noGrp="1"/>
          </p:cNvSpPr>
          <p:nvPr>
            <p:ph type="subTitle" idx="1"/>
          </p:nvPr>
        </p:nvSpPr>
        <p:spPr/>
        <p:txBody>
          <a:bodyPr/>
          <a:lstStyle/>
          <a:p>
            <a:r>
              <a:rPr lang="el-GR" dirty="0" smtClean="0"/>
              <a:t>Κατερίνα Τζάμου, φιλόλογος</a:t>
            </a:r>
          </a:p>
          <a:p>
            <a:r>
              <a:rPr lang="el-GR" dirty="0" smtClean="0"/>
              <a:t>Πρότυπο ΓΕΛ Ιωνιδείου Σχολής Πειραιά</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ΠΗΓΗ</a:t>
            </a:r>
            <a:endParaRPr lang="el-GR" dirty="0"/>
          </a:p>
        </p:txBody>
      </p:sp>
      <p:sp>
        <p:nvSpPr>
          <p:cNvPr id="3" name="Content Placeholder 2"/>
          <p:cNvSpPr>
            <a:spLocks noGrp="1"/>
          </p:cNvSpPr>
          <p:nvPr>
            <p:ph idx="1"/>
          </p:nvPr>
        </p:nvSpPr>
        <p:spPr/>
        <p:txBody>
          <a:bodyPr>
            <a:normAutofit fontScale="92500" lnSpcReduction="10000"/>
          </a:bodyPr>
          <a:lstStyle/>
          <a:p>
            <a:pPr>
              <a:buNone/>
            </a:pPr>
            <a:r>
              <a:rPr lang="el-GR" b="1" dirty="0" smtClean="0"/>
              <a:t>Β.</a:t>
            </a:r>
            <a:r>
              <a:rPr lang="el-GR" dirty="0" smtClean="0"/>
              <a:t> Εν Πεντέλη σήμερον εξορύττονται μάρμαρα ... Περί τα τέλη του 1882 συνεστάθη εις τα περίχωρα των Αθηνών εργοστάσιον, όπερ κατεργάζεται, σχίζει και στιλβώνει το μάρμαρον λίαν επιτυχώς και καταγινόμενον κυρίως εις τα τη επιπλοποία χρήσιμα μάρμαρα, ανάλογα δε πράττει, κυρίως όμως δια οικοδομάς, έτερον μαρμαρουργείον παρά τον Ιλισσόν. </a:t>
            </a:r>
            <a:endParaRPr lang="el-GR" dirty="0" smtClean="0"/>
          </a:p>
          <a:p>
            <a:pPr>
              <a:buNone/>
            </a:pPr>
            <a:r>
              <a:rPr lang="el-GR" dirty="0" smtClean="0"/>
              <a:t>(</a:t>
            </a:r>
            <a:r>
              <a:rPr lang="el-GR" dirty="0" smtClean="0"/>
              <a:t>Α. Ν. Βερναρδάκη, Περί του εν Ελλάδι Εμπορίου, σσ. 59, 61).</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ΠΗΓΗ</a:t>
            </a:r>
            <a:endParaRPr lang="el-GR" dirty="0"/>
          </a:p>
        </p:txBody>
      </p:sp>
      <p:sp>
        <p:nvSpPr>
          <p:cNvPr id="3" name="Content Placeholder 2"/>
          <p:cNvSpPr>
            <a:spLocks noGrp="1"/>
          </p:cNvSpPr>
          <p:nvPr>
            <p:ph idx="1"/>
          </p:nvPr>
        </p:nvSpPr>
        <p:spPr/>
        <p:txBody>
          <a:bodyPr>
            <a:normAutofit fontScale="62500" lnSpcReduction="20000"/>
          </a:bodyPr>
          <a:lstStyle/>
          <a:p>
            <a:pPr>
              <a:buNone/>
            </a:pPr>
            <a:r>
              <a:rPr lang="el-GR" b="1" dirty="0" smtClean="0"/>
              <a:t>Γ.</a:t>
            </a:r>
            <a:r>
              <a:rPr lang="el-GR" dirty="0" smtClean="0"/>
              <a:t> Ο πλούτος του ελληνικού υπεδάφους μαγνητίζει τη φαντασία. Αυτό δεν είναι περίεργο σε μια περίοδο ακμής της Βιομηχανικής Επανάστασης και ειδικότερα της μεταλλουργικής βιομηχανίας. </a:t>
            </a:r>
            <a:endParaRPr lang="el-GR" dirty="0" smtClean="0"/>
          </a:p>
          <a:p>
            <a:pPr>
              <a:buNone/>
            </a:pPr>
            <a:r>
              <a:rPr lang="el-GR" dirty="0" smtClean="0"/>
              <a:t>Οι </a:t>
            </a:r>
            <a:r>
              <a:rPr lang="el-GR" dirty="0" smtClean="0"/>
              <a:t>Έλληνες βλέπουν παντού μεταλλεύματα, σε όλες τις περιοχές της χώρας. Η Εφημερίς της Κυβερνήσεως δεν προλαβαίνει να δημοσιεύει τις παραχωρήσεις μεταλλείων, συνήθως φανταστικών. </a:t>
            </a:r>
            <a:endParaRPr lang="el-GR" dirty="0" smtClean="0"/>
          </a:p>
          <a:p>
            <a:pPr>
              <a:buNone/>
            </a:pPr>
            <a:r>
              <a:rPr lang="el-GR" dirty="0" smtClean="0"/>
              <a:t>Ακόμη </a:t>
            </a:r>
            <a:r>
              <a:rPr lang="el-GR" dirty="0" smtClean="0"/>
              <a:t>και πρωθυπουργοί προσβάλλονται από την ασθένεια: Κουμουνδούρος, Ζαΐμης, Δεληγεώργης, συμμετέχουν οε εταιρείες που αποκτούν παραχωρήσεις' όπως άλλωστε και ο υποδιοικητής της Εθνικής Τραπἐζης, ο Ευθύμιος Κεχαγιάς, αλλά και γνωστοί αυλικοί. </a:t>
            </a:r>
            <a:endParaRPr lang="el-GR" dirty="0" smtClean="0"/>
          </a:p>
          <a:p>
            <a:pPr>
              <a:buNone/>
            </a:pPr>
            <a:r>
              <a:rPr lang="el-GR" dirty="0" smtClean="0"/>
              <a:t>Στους </a:t>
            </a:r>
            <a:r>
              <a:rPr lang="el-GR" dirty="0" smtClean="0"/>
              <a:t>πρώτους μήνες της συλλογικής αυτής μονομανίας υποβάλλονται στο Δημόσιο </a:t>
            </a:r>
            <a:r>
              <a:rPr lang="el-GR" b="1" dirty="0" smtClean="0"/>
              <a:t>πάνω από 500 αιτήσεις για παραχώρηση μεταλλείων</a:t>
            </a:r>
            <a:r>
              <a:rPr lang="el-GR" dirty="0" smtClean="0"/>
              <a:t>. Όσο για τους αμύθητους θησαυρούς του Λαυρίου, αυτοί «θα κάνουν πλουσίους μια για πάντα όλους τους Έλληνες». </a:t>
            </a:r>
            <a:endParaRPr lang="el-GR" dirty="0" smtClean="0"/>
          </a:p>
          <a:p>
            <a:pPr>
              <a:buNone/>
            </a:pPr>
            <a:r>
              <a:rPr lang="el-GR" dirty="0" smtClean="0"/>
              <a:t>(</a:t>
            </a:r>
            <a:r>
              <a:rPr lang="el-GR" dirty="0" smtClean="0"/>
              <a:t>Γ. Β. Δερτιλή, Ιστορία του ελληνικού κράτους 1830-1920, Πανεπιστημιακές εκδόσεις Κρήτης 2014, σσ. 507-508</a:t>
            </a:r>
          </a:p>
          <a:p>
            <a:pPr>
              <a:buNone/>
            </a:pP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200" b="1" dirty="0" smtClean="0"/>
              <a:t>Λαμβάνοντας στοιχεία από το παρακάτω κείμενο και αξιοποιώντας τις ιστορικές σας γνώσεις να αναφερθείτε στη μεταλλευτική δραστηριότητα στο Λαύριο</a:t>
            </a:r>
            <a:r>
              <a:rPr lang="el-GR" sz="2200" b="1" dirty="0" smtClean="0"/>
              <a:t>.</a:t>
            </a:r>
            <a:endParaRPr lang="el-GR" dirty="0"/>
          </a:p>
        </p:txBody>
      </p:sp>
      <p:sp>
        <p:nvSpPr>
          <p:cNvPr id="3" name="Content Placeholder 2"/>
          <p:cNvSpPr>
            <a:spLocks noGrp="1"/>
          </p:cNvSpPr>
          <p:nvPr>
            <p:ph idx="1"/>
          </p:nvPr>
        </p:nvSpPr>
        <p:spPr/>
        <p:txBody>
          <a:bodyPr>
            <a:normAutofit fontScale="47500" lnSpcReduction="20000"/>
          </a:bodyPr>
          <a:lstStyle/>
          <a:p>
            <a:pPr>
              <a:buNone/>
            </a:pPr>
            <a:r>
              <a:rPr lang="el-GR" dirty="0" smtClean="0"/>
              <a:t>Ο </a:t>
            </a:r>
            <a:r>
              <a:rPr lang="el-GR" b="1" dirty="0" smtClean="0"/>
              <a:t>Νόμος Υ' περί Λαυρίου νομοθετήθηκε το 1871</a:t>
            </a:r>
            <a:r>
              <a:rPr lang="el-GR" dirty="0" smtClean="0"/>
              <a:t>. Αφορούσε όχι μόνο στα υπόγεια αποθέματα αργυρούχου μολύβδου και ψευδαργύρου, αλλά και στον πλούτο που κειτόταν στην επιφάνεια: τα κατάλοιπα από τις εξορύξεις και τις επεξεργασίες της αρχαίας εποχής- ήταν οι εκβολάδες και οι σκωρίες. </a:t>
            </a:r>
            <a:endParaRPr lang="el-GR" dirty="0" smtClean="0"/>
          </a:p>
          <a:p>
            <a:pPr>
              <a:buNone/>
            </a:pPr>
            <a:r>
              <a:rPr lang="el-GR" dirty="0" smtClean="0"/>
              <a:t>Τα </a:t>
            </a:r>
            <a:r>
              <a:rPr lang="el-GR" dirty="0" smtClean="0"/>
              <a:t>κατάλοιπα αυτά τα ξαναπερνούσε μέσα από τα μοντέρνα καμίνια της η </a:t>
            </a:r>
            <a:r>
              <a:rPr lang="el-GR" b="1" dirty="0" smtClean="0"/>
              <a:t>γαλλοϊταλική εταιρεία Ρου - Σερπιέρι,</a:t>
            </a:r>
            <a:r>
              <a:rPr lang="el-GR" dirty="0" smtClean="0"/>
              <a:t> χρησιμοποιώντας τεχνολογία που, φυσικά, δεν κατείχαν οι αρχαίοι Αθηναίοι. Με την νέα αυτήν εκκαμίνευση η εταιρεία αξιοποιούσε με μικρό κόστος μια πρώτη ύλη εύκολα προσβάσιμη, που απέδιδε ικανοποιητικό ποσοστό αργυρούχου μολύβδου. </a:t>
            </a:r>
            <a:r>
              <a:rPr lang="el-GR" b="1" dirty="0" smtClean="0"/>
              <a:t>Ένας από τους βασικούς στόχους του νομοθέτη, λοιπόν, ήταν να αυξήσει την φορολόγηση της εταιρείας</a:t>
            </a:r>
            <a:r>
              <a:rPr lang="el-GR" dirty="0" smtClean="0"/>
              <a:t>. […]</a:t>
            </a:r>
          </a:p>
          <a:p>
            <a:pPr>
              <a:buNone/>
            </a:pPr>
            <a:r>
              <a:rPr lang="el-GR" dirty="0" smtClean="0"/>
              <a:t>Υποστηρίζοντας τον νέο νόμο, η ελληνική κυβέρνηση ισχυρίστηκε ότι η αρχική σύμβαση για την παραχώρηση των μεταλλείων όλης της Λαυρεωτικής αφορούσε στην εκμετάλλευση υπογείων κοιτασμάτων και όχι στην επεξεργασία καταλοίπων που κείτονταν στην επιφάνεια, των οποίων η ιδιοκτησία και η νομή ανήκαν στο Ελληνικό Δημόσιο. </a:t>
            </a:r>
            <a:endParaRPr lang="el-GR" dirty="0" smtClean="0"/>
          </a:p>
          <a:p>
            <a:pPr>
              <a:buNone/>
            </a:pPr>
            <a:r>
              <a:rPr lang="el-GR" b="1" dirty="0" smtClean="0"/>
              <a:t>Ο </a:t>
            </a:r>
            <a:r>
              <a:rPr lang="el-GR" b="1" dirty="0" smtClean="0"/>
              <a:t>νόμος του 1871 ήλθε ακριβώς να προστατεύσει τα δικαιώματα του Δημοσίου</a:t>
            </a:r>
            <a:r>
              <a:rPr lang="el-GR" dirty="0" smtClean="0"/>
              <a:t>, ορίζοντας μεταξύ άλλων και τους φόρους που υποχρεωνόταν να καταβάλλει η εταιρεία. Ο ελληνικός ισχυρισμός στηριζόταν σε καλή νομική βάση, η οποία, ωστόσο, όπως όλοι οι νομικοί ισχυρισμοί, ήταν αμφισβητήσιμη και διαπραγματεύσιμη. Πάντως, ώσπου να γίνουν οι οποιεσδήποτε διαπραγματεύσεις, η εταιρεία ήταν υποχρεωμένη να πληρώνει φόρους. </a:t>
            </a:r>
            <a:r>
              <a:rPr lang="el-GR" b="1" dirty="0" smtClean="0"/>
              <a:t>Οι κυβερνήσεις της Γαλλίας και της Ιταλίας επενέβησαν και το Λαυρεωτικό έγινε ξαφνικά διεθνές διπλωματικό ζήτημα</a:t>
            </a:r>
            <a:r>
              <a:rPr lang="el-GR" dirty="0" smtClean="0"/>
              <a:t>. </a:t>
            </a:r>
            <a:endParaRPr lang="el-GR" dirty="0" smtClean="0"/>
          </a:p>
          <a:p>
            <a:pPr>
              <a:buNone/>
            </a:pPr>
            <a:r>
              <a:rPr lang="el-GR" dirty="0" smtClean="0"/>
              <a:t>(</a:t>
            </a:r>
            <a:r>
              <a:rPr lang="el-GR" dirty="0" smtClean="0"/>
              <a:t>Γ. Β. Δερτιλή, Ιστορία του ελληνικού κράτους 1830-1920, Πανεπιστημιακές εκδόσεις Κρήτης 2014, σσ. 507-508)</a:t>
            </a:r>
          </a:p>
          <a:p>
            <a:pPr>
              <a:buNone/>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1.</a:t>
            </a:r>
            <a:endParaRPr lang="el-GR" dirty="0"/>
          </a:p>
        </p:txBody>
      </p:sp>
      <p:sp>
        <p:nvSpPr>
          <p:cNvPr id="3" name="Content Placeholder 2"/>
          <p:cNvSpPr>
            <a:spLocks noGrp="1"/>
          </p:cNvSpPr>
          <p:nvPr>
            <p:ph idx="1"/>
          </p:nvPr>
        </p:nvSpPr>
        <p:spPr/>
        <p:txBody>
          <a:bodyPr>
            <a:normAutofit fontScale="77500" lnSpcReduction="20000"/>
          </a:bodyPr>
          <a:lstStyle/>
          <a:p>
            <a:pPr>
              <a:buNone/>
            </a:pPr>
            <a:r>
              <a:rPr lang="el-GR" dirty="0" smtClean="0"/>
              <a:t>Η </a:t>
            </a:r>
            <a:r>
              <a:rPr lang="el-GR" b="1" dirty="0" smtClean="0"/>
              <a:t>απουσία βαριάς βιομηχανίας </a:t>
            </a:r>
            <a:r>
              <a:rPr lang="el-GR" dirty="0" smtClean="0"/>
              <a:t>στην Ελλάδα περιόριζε το ενδιαφέρον για εκμετάλλευση του υπεδάφους. </a:t>
            </a:r>
          </a:p>
          <a:p>
            <a:pPr>
              <a:buNone/>
            </a:pPr>
            <a:r>
              <a:rPr lang="el-GR" dirty="0" smtClean="0"/>
              <a:t>Οι δραστηριότητες στο χώρο αυτό είτε αποσκοπούσαν σε </a:t>
            </a:r>
            <a:r>
              <a:rPr lang="el-GR" b="1" dirty="0" smtClean="0"/>
              <a:t>εξαγωγές</a:t>
            </a:r>
            <a:r>
              <a:rPr lang="el-GR" dirty="0" smtClean="0"/>
              <a:t>, είτε στην εξυπηρέτηση των περιορισμένων </a:t>
            </a:r>
            <a:r>
              <a:rPr lang="el-GR" b="1" dirty="0" smtClean="0"/>
              <a:t>τοπικών αναγκών</a:t>
            </a:r>
            <a:r>
              <a:rPr lang="el-GR" dirty="0" smtClean="0"/>
              <a:t>. </a:t>
            </a:r>
          </a:p>
          <a:p>
            <a:pPr>
              <a:buNone/>
            </a:pPr>
            <a:r>
              <a:rPr lang="el-GR" dirty="0" smtClean="0"/>
              <a:t>Για τις τελευταίες, οι δραστηριότητες των </a:t>
            </a:r>
            <a:r>
              <a:rPr lang="el-GR" b="1" dirty="0" smtClean="0"/>
              <a:t>λατομείων</a:t>
            </a:r>
            <a:r>
              <a:rPr lang="el-GR" dirty="0" smtClean="0"/>
              <a:t> και η παραγωγή </a:t>
            </a:r>
            <a:r>
              <a:rPr lang="el-GR" b="1" dirty="0" smtClean="0"/>
              <a:t>οικοδομικών υλικών </a:t>
            </a:r>
            <a:r>
              <a:rPr lang="el-GR" dirty="0" smtClean="0"/>
              <a:t>είχαν τον πρώτο λόγο. </a:t>
            </a:r>
          </a:p>
          <a:p>
            <a:pPr>
              <a:buNone/>
            </a:pPr>
            <a:r>
              <a:rPr lang="el-GR" dirty="0" smtClean="0"/>
              <a:t>Για τις εξαγωγές, το βάρος έπεσε σε μεταλλευτικά προϊόντα που τα ισχυρά βιομηχανικά κράτη της Δυτικής Ευρώπης χρησιμοποιούσαν ως </a:t>
            </a:r>
            <a:r>
              <a:rPr lang="el-GR" b="1" dirty="0" smtClean="0"/>
              <a:t>πρώτες ύλες </a:t>
            </a:r>
            <a:r>
              <a:rPr lang="el-GR" dirty="0" smtClean="0"/>
              <a:t>στη μεταλλουργία τους. </a:t>
            </a:r>
          </a:p>
          <a:p>
            <a:pPr>
              <a:buNone/>
            </a:pPr>
            <a:r>
              <a:rPr lang="el-GR" dirty="0" smtClean="0"/>
              <a:t>Τα προϊόντα αυτά εξάγονταν </a:t>
            </a:r>
            <a:r>
              <a:rPr lang="el-GR" b="1" dirty="0" smtClean="0"/>
              <a:t>ακατέργαστα</a:t>
            </a:r>
            <a:r>
              <a:rPr lang="el-GR" dirty="0" smtClean="0"/>
              <a:t>, σε μορφή μεταλλεύματος, ή μετά από στοιχειώδη μόνο επεξεργασία.</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2.</a:t>
            </a:r>
            <a:endParaRPr lang="el-GR" dirty="0"/>
          </a:p>
        </p:txBody>
      </p:sp>
      <p:sp>
        <p:nvSpPr>
          <p:cNvPr id="3" name="Content Placeholder 2"/>
          <p:cNvSpPr>
            <a:spLocks noGrp="1"/>
          </p:cNvSpPr>
          <p:nvPr>
            <p:ph idx="1"/>
          </p:nvPr>
        </p:nvSpPr>
        <p:spPr/>
        <p:txBody>
          <a:bodyPr>
            <a:normAutofit fontScale="77500" lnSpcReduction="20000"/>
          </a:bodyPr>
          <a:lstStyle/>
          <a:p>
            <a:pPr>
              <a:buNone/>
            </a:pPr>
            <a:r>
              <a:rPr lang="el-GR" dirty="0" smtClean="0"/>
              <a:t>Η Ελλάδα, έστω και στις περιορισμένες διαστάσεις της του 19ου αιώνα, είχε ικανοποιητική ποικιλία κοιτασμάτων, συνήθως όμως σε μικρές ποσότητες. </a:t>
            </a:r>
          </a:p>
          <a:p>
            <a:pPr>
              <a:buNone/>
            </a:pPr>
            <a:r>
              <a:rPr lang="el-GR" dirty="0" smtClean="0"/>
              <a:t>Η ενθάρρυνση της μεθοδικής τους εκμετάλλευσης στις αρχές της δεκαετίας του 1860 με νομοθεσία που επέτρεπε την «εκχώρηση» μεταλλευτικών δικαιωμάτων με ευνοϊκούς όρους, προκάλεσε τη ραγδαία εξέλιξη του κλάδου. </a:t>
            </a:r>
          </a:p>
          <a:p>
            <a:pPr>
              <a:buNone/>
            </a:pPr>
            <a:r>
              <a:rPr lang="el-GR" dirty="0" smtClean="0"/>
              <a:t>Την ίδια εποχή το ενδιαφέρον για μεταλλευτικά και οικοδομικά υλικά είχε ενισχυθεί εξαιτίας διαφόρων συγκυριών, όπως ήταν π.χ. τα έργα για τη διάνοιξη της διώρυγας του Σουέζ (έργο που ολοκληρώθηκε το 1869) αλλά και το ίδιο το άνοιγμα της διώρυγας, που αναβάθμισε συνολικά την Ανατολική Μεσόγειο.</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3.</a:t>
            </a:r>
            <a:endParaRPr lang="el-GR" dirty="0"/>
          </a:p>
        </p:txBody>
      </p:sp>
      <p:sp>
        <p:nvSpPr>
          <p:cNvPr id="3" name="Content Placeholder 2"/>
          <p:cNvSpPr>
            <a:spLocks noGrp="1"/>
          </p:cNvSpPr>
          <p:nvPr>
            <p:ph idx="1"/>
          </p:nvPr>
        </p:nvSpPr>
        <p:spPr/>
        <p:txBody>
          <a:bodyPr>
            <a:normAutofit fontScale="77500" lnSpcReduction="20000"/>
          </a:bodyPr>
          <a:lstStyle/>
          <a:p>
            <a:pPr>
              <a:buNone/>
            </a:pPr>
            <a:r>
              <a:rPr lang="el-GR" dirty="0" smtClean="0"/>
              <a:t>Η πιο γνωστή περιοχή μεταλλευτικής δραστηριότητας υπήρξε, όπως και στην αρχαιότητα, το Λαύριο. </a:t>
            </a:r>
          </a:p>
          <a:p>
            <a:pPr>
              <a:buNone/>
            </a:pPr>
            <a:r>
              <a:rPr lang="el-GR" dirty="0" smtClean="0"/>
              <a:t>Το 1866 άρχισε εκεί τις εργασίες της μία γαλλο-ιταλική εταιρεία (Σερπιέρι-Ρου) με στόχο την εξαγωγή μεταλλεύματος όχι μόνο από τα υπόγεια κοιτάσματα αλλά και από τις «σκωρίες», τα υλικά που είχαν συσσωρευτεί εκεί στη διάρκεια των αιώνων εκμετάλλευσης των ορυχείων κατά την αρχαιότητα. </a:t>
            </a:r>
          </a:p>
          <a:p>
            <a:pPr>
              <a:buNone/>
            </a:pPr>
            <a:r>
              <a:rPr lang="el-GR" dirty="0" smtClean="0"/>
              <a:t>Η τεχνολογία της εποχής επέτρεπε την απόσπαση μεταλλεύματος από αυτά τα κατάλοιπα. </a:t>
            </a:r>
          </a:p>
          <a:p>
            <a:pPr>
              <a:buNone/>
            </a:pPr>
            <a:r>
              <a:rPr lang="el-GR" dirty="0" smtClean="0"/>
              <a:t>Η εξόρυξη αργύρου και μολύβδου γνώρισε σημαντική άνθηση και πρόσθεσε στις ελληνικές εξαγωγές προϊόντα αξίας πολλών εκατομμυρίων δραχμών.</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4.</a:t>
            </a:r>
            <a:endParaRPr lang="el-GR" dirty="0"/>
          </a:p>
        </p:txBody>
      </p:sp>
      <p:sp>
        <p:nvSpPr>
          <p:cNvPr id="3" name="Content Placeholder 2"/>
          <p:cNvSpPr>
            <a:spLocks noGrp="1"/>
          </p:cNvSpPr>
          <p:nvPr>
            <p:ph idx="1"/>
          </p:nvPr>
        </p:nvSpPr>
        <p:spPr/>
        <p:txBody>
          <a:bodyPr>
            <a:normAutofit fontScale="77500" lnSpcReduction="20000"/>
          </a:bodyPr>
          <a:lstStyle/>
          <a:p>
            <a:pPr>
              <a:buNone/>
            </a:pPr>
            <a:r>
              <a:rPr lang="el-GR" dirty="0" smtClean="0"/>
              <a:t>Από τις άλλες εκμεταλλεύσεις ξεχώριζαν εκείνες της </a:t>
            </a:r>
            <a:r>
              <a:rPr lang="el-GR" b="1" dirty="0" smtClean="0"/>
              <a:t>Μήλου</a:t>
            </a:r>
            <a:r>
              <a:rPr lang="el-GR" dirty="0" smtClean="0"/>
              <a:t> (θειάφι), της </a:t>
            </a:r>
            <a:r>
              <a:rPr lang="el-GR" b="1" dirty="0" smtClean="0"/>
              <a:t>Νάξου</a:t>
            </a:r>
            <a:r>
              <a:rPr lang="el-GR" dirty="0" smtClean="0"/>
              <a:t> (σμύριδα) και της </a:t>
            </a:r>
            <a:r>
              <a:rPr lang="el-GR" b="1" dirty="0" smtClean="0"/>
              <a:t>Θήρας</a:t>
            </a:r>
            <a:r>
              <a:rPr lang="el-GR" dirty="0" smtClean="0"/>
              <a:t> (θηραϊκή γη*, που χρησιμοποιήθηκε ως οικοδομικό υλικό σε μεγάλα έργα). </a:t>
            </a:r>
          </a:p>
          <a:p>
            <a:pPr>
              <a:buNone/>
            </a:pPr>
            <a:r>
              <a:rPr lang="el-GR" dirty="0" smtClean="0"/>
              <a:t>Με την </a:t>
            </a:r>
            <a:r>
              <a:rPr lang="el-GR" b="1" dirty="0" smtClean="0"/>
              <a:t>οικοδομική ανάπτυξη </a:t>
            </a:r>
            <a:r>
              <a:rPr lang="el-GR" dirty="0" smtClean="0"/>
              <a:t>που γνώρισε η χώρα μετά τη δεκαετία του 1870, εμφανίστηκαν στο προσκήνιο νέα υλικά, όπως το </a:t>
            </a:r>
            <a:r>
              <a:rPr lang="el-GR" b="1" dirty="0" smtClean="0"/>
              <a:t>μάρμαρο</a:t>
            </a:r>
            <a:r>
              <a:rPr lang="el-GR" dirty="0" smtClean="0"/>
              <a:t>. </a:t>
            </a:r>
          </a:p>
          <a:p>
            <a:pPr>
              <a:buNone/>
            </a:pPr>
            <a:r>
              <a:rPr lang="el-GR" dirty="0" smtClean="0"/>
              <a:t>Η αξιοποίηση των θαυμάσιων μαρμάρων που διέθετε η χώρα πήρε σημαντικές διαστάσεις κατά τα τέλη του 19ου αιώνα.</a:t>
            </a:r>
          </a:p>
          <a:p>
            <a:pPr>
              <a:buNone/>
            </a:pPr>
            <a:r>
              <a:rPr lang="el-GR" dirty="0" smtClean="0"/>
              <a:t>Σ’ αυτήν την κατηγορία οικονομικής δραστηριότητας μπορούμε να εντάξουμε και τις </a:t>
            </a:r>
            <a:r>
              <a:rPr lang="el-GR" b="1" dirty="0" smtClean="0"/>
              <a:t>αλυκές</a:t>
            </a:r>
            <a:r>
              <a:rPr lang="el-GR" dirty="0" smtClean="0"/>
              <a:t>, πηγή σημαντικών δημοσίων εσόδων κατά τις τελευταίες δεκαετίες του 19ου αιώνα.</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l-GR" b="0" dirty="0" smtClean="0"/>
              <a:t>Μετοχή του 1873 της εταιρείας Τα Μεταλλουργεία του Λαυρίου</a:t>
            </a:r>
            <a:endParaRPr lang="el-GR" dirty="0"/>
          </a:p>
        </p:txBody>
      </p:sp>
      <p:sp>
        <p:nvSpPr>
          <p:cNvPr id="6" name="Text Placeholder 5"/>
          <p:cNvSpPr>
            <a:spLocks noGrp="1"/>
          </p:cNvSpPr>
          <p:nvPr>
            <p:ph type="body" sz="half" idx="2"/>
          </p:nvPr>
        </p:nvSpPr>
        <p:spPr/>
        <p:txBody>
          <a:bodyPr/>
          <a:lstStyle/>
          <a:p>
            <a:r>
              <a:rPr lang="en-US" dirty="0" smtClean="0">
                <a:hlinkClick r:id="rId2"/>
              </a:rPr>
              <a:t>http://</a:t>
            </a:r>
            <a:r>
              <a:rPr lang="en-US" dirty="0" smtClean="0">
                <a:hlinkClick r:id="rId2"/>
              </a:rPr>
              <a:t>www.ltp.ntua.gr/lavrion_park/history</a:t>
            </a:r>
            <a:endParaRPr lang="el-GR" dirty="0" smtClean="0"/>
          </a:p>
          <a:p>
            <a:r>
              <a:rPr lang="el-GR" dirty="0" smtClean="0"/>
              <a:t>Παραχώρηση </a:t>
            </a:r>
            <a:r>
              <a:rPr lang="el-GR" dirty="0" smtClean="0"/>
              <a:t>των εγκαταστάσεων της Γαλλικής Εταιρείας Μεταλλείων Λαυρίου στο Ε.Μ.Π. για την ίδρυση και λειτουργία του Τεχνολογικού Πάρκου Λαυρίου</a:t>
            </a:r>
            <a:r>
              <a:rPr lang="el-GR" dirty="0" smtClean="0"/>
              <a:t>.</a:t>
            </a:r>
          </a:p>
          <a:p>
            <a:r>
              <a:rPr lang="el-GR" smtClean="0"/>
              <a:t>Τεχνολογικό  Πολιτιστικό Πάρκο Λαυρίου.</a:t>
            </a:r>
            <a:endParaRPr lang="el-GR" dirty="0"/>
          </a:p>
        </p:txBody>
      </p:sp>
      <p:pic>
        <p:nvPicPr>
          <p:cNvPr id="1026" name="Picture 2" descr="E:\Ta_metallourgeia_tou_Lavriou_1873_share.jpg"/>
          <p:cNvPicPr>
            <a:picLocks noGrp="1" noChangeAspect="1" noChangeArrowheads="1"/>
          </p:cNvPicPr>
          <p:nvPr>
            <p:ph idx="1"/>
          </p:nvPr>
        </p:nvPicPr>
        <p:blipFill>
          <a:blip r:embed="rId3" cstate="print"/>
          <a:srcRect/>
          <a:stretch>
            <a:fillRect/>
          </a:stretch>
        </p:blipFill>
        <p:spPr bwMode="auto">
          <a:xfrm>
            <a:off x="4067945" y="0"/>
            <a:ext cx="468052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ΕΡΩΤΗΣΕΙΣ ΠΑΝΕΛΛΗΝΙΩΝ</a:t>
            </a:r>
            <a:endParaRPr lang="el-GR" dirty="0"/>
          </a:p>
        </p:txBody>
      </p:sp>
      <p:sp>
        <p:nvSpPr>
          <p:cNvPr id="3" name="Content Placeholder 2"/>
          <p:cNvSpPr>
            <a:spLocks noGrp="1"/>
          </p:cNvSpPr>
          <p:nvPr>
            <p:ph idx="1"/>
          </p:nvPr>
        </p:nvSpPr>
        <p:spPr/>
        <p:txBody>
          <a:bodyPr>
            <a:normAutofit fontScale="70000" lnSpcReduction="20000"/>
          </a:bodyPr>
          <a:lstStyle/>
          <a:p>
            <a:pPr lvl="0"/>
            <a:r>
              <a:rPr lang="el-GR" dirty="0" smtClean="0"/>
              <a:t>Το Λαύριο υπήρξε η πιο γνωστή περιοχή μεταλλευτικής δραστηριότητας στην Ελλάδα του 19ου αιώνα. ΣΩΣΤΟ ή ΛΑΘΟΣ (μον. 2) ΕΣΠΕΡ ΕΠΑΝ 2004</a:t>
            </a:r>
          </a:p>
          <a:p>
            <a:pPr lvl="0"/>
            <a:r>
              <a:rPr lang="el-GR" dirty="0" smtClean="0"/>
              <a:t>Η Ελλάδα του 19ου αιώνα είχε μικρή ποικιλία μεταλλευτικών κοιτασμάτων, σε μεγάλες όμως ποσότητες. ΣΩΣΤΟ ή ΛΑΘΟΣ (μον. 2) ΗΜΕΡ ΕΠΑΝ 2004</a:t>
            </a:r>
          </a:p>
          <a:p>
            <a:pPr lvl="0"/>
            <a:r>
              <a:rPr lang="el-GR" dirty="0" smtClean="0"/>
              <a:t>Πώς εξελίχθηκε η εκμετάλλευση του ορυκτού πλούτου στην Ελλάδα από τις αρχές της δεκαετίας του 1860 έως το τέλος του 19ου αιώνα; Μονάδες </a:t>
            </a:r>
            <a:r>
              <a:rPr lang="el-GR" dirty="0" smtClean="0"/>
              <a:t>14</a:t>
            </a:r>
          </a:p>
          <a:p>
            <a:r>
              <a:rPr lang="el-GR" dirty="0" smtClean="0"/>
              <a:t>Λαμβάνοντας στοιχεία από το παρακάτω κείμενο και αξιοποιώντας τις ιστορικές σας γνώσεις να εκθέσετε την πορεία της μεταλλευτικής βιομηχανίας στην Ελλάδα κατά τον 19ο αιώνα και να αναφέρετε χαρακτηριστικά παραδείγματα</a:t>
            </a:r>
            <a:r>
              <a:rPr lang="el-GR" dirty="0" smtClean="0"/>
              <a:t>. </a:t>
            </a:r>
            <a:r>
              <a:rPr lang="el-GR" dirty="0" smtClean="0"/>
              <a:t>Μονάδες 25 ΕΣΠΕΡ 2003</a:t>
            </a:r>
          </a:p>
          <a:p>
            <a:endParaRPr lang="el-GR" dirty="0" smtClean="0"/>
          </a:p>
          <a:p>
            <a:pPr lvl="0"/>
            <a:endParaRPr lang="el-GR" dirty="0" smtClean="0"/>
          </a:p>
          <a:p>
            <a:pPr>
              <a:buNone/>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ΠΗΓΗ</a:t>
            </a:r>
            <a:endParaRPr lang="el-GR" dirty="0"/>
          </a:p>
        </p:txBody>
      </p:sp>
      <p:sp>
        <p:nvSpPr>
          <p:cNvPr id="3" name="Content Placeholder 2"/>
          <p:cNvSpPr>
            <a:spLocks noGrp="1"/>
          </p:cNvSpPr>
          <p:nvPr>
            <p:ph idx="1"/>
          </p:nvPr>
        </p:nvSpPr>
        <p:spPr/>
        <p:txBody>
          <a:bodyPr>
            <a:normAutofit fontScale="85000" lnSpcReduction="20000"/>
          </a:bodyPr>
          <a:lstStyle/>
          <a:p>
            <a:pPr>
              <a:buNone/>
            </a:pPr>
            <a:r>
              <a:rPr lang="el-GR" dirty="0" smtClean="0"/>
              <a:t>"Η μεταλλευτική βιομηχανία εξήγειρε την δραστηριότητα και την </a:t>
            </a:r>
            <a:r>
              <a:rPr lang="el-GR" b="1" dirty="0" smtClean="0"/>
              <a:t>κερδοσκοπική των πολιτών τάση</a:t>
            </a:r>
            <a:r>
              <a:rPr lang="el-GR" dirty="0" smtClean="0"/>
              <a:t>, πανταχού δε σχεδόν της Ελλάδος περιέτρεχον τα όρη και τας κοιλάδας προς ανίχνευσιν του υπό την επιφάνειαν αυτών, κατά την ιδέαν των απλουστέρων, υποκρυπτομένου πλούτου, εξ ου ωνειροπωλούντο αμύθητα κέρδη. Από το 1867 έως το 1875 υπεβλήθησαν στο υπουργείο Εσωτερικών </a:t>
            </a:r>
            <a:r>
              <a:rPr lang="el-GR" b="1" dirty="0" smtClean="0"/>
              <a:t>1.086 αιτήσεις δια την παραχώρησιν μεταλλείων </a:t>
            </a:r>
            <a:r>
              <a:rPr lang="el-GR" dirty="0" smtClean="0"/>
              <a:t>και ορυχείων εκτάσεως εκατομμυρίων στρεμμάτων". </a:t>
            </a:r>
            <a:endParaRPr lang="el-GR" dirty="0" smtClean="0"/>
          </a:p>
          <a:p>
            <a:pPr>
              <a:buNone/>
            </a:pPr>
            <a:r>
              <a:rPr lang="el-GR" dirty="0" smtClean="0"/>
              <a:t>(</a:t>
            </a:r>
            <a:r>
              <a:rPr lang="el-GR" dirty="0" smtClean="0"/>
              <a:t>Από την έκθεση του τμηματάρχη της Δημόσιας Οικονομίας του Υπουργείου Εσωτερικών Α. Μανσόλα).</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000" b="1" dirty="0" smtClean="0"/>
              <a:t>Αντλώντας στοιχεία από τα παραθέματα και με βάση τις ιστορικές σας γνώσεις να αναφερθείτε στους παράγοντες που ευνόησαν την ανάπτυξη της εκμετάλλευσης του υπεδάφους της Ελλάδας από τις αρχές της δεκαετίας του 1860 έως και τα τέλη του 19ου αιώνα</a:t>
            </a:r>
            <a:r>
              <a:rPr lang="el-GR" sz="2000" b="1" dirty="0" smtClean="0"/>
              <a:t>.</a:t>
            </a:r>
            <a:endParaRPr lang="el-GR" sz="2000" dirty="0"/>
          </a:p>
        </p:txBody>
      </p:sp>
      <p:sp>
        <p:nvSpPr>
          <p:cNvPr id="3" name="Content Placeholder 2"/>
          <p:cNvSpPr>
            <a:spLocks noGrp="1"/>
          </p:cNvSpPr>
          <p:nvPr>
            <p:ph idx="1"/>
          </p:nvPr>
        </p:nvSpPr>
        <p:spPr/>
        <p:txBody>
          <a:bodyPr>
            <a:normAutofit fontScale="47500" lnSpcReduction="20000"/>
          </a:bodyPr>
          <a:lstStyle/>
          <a:p>
            <a:pPr>
              <a:buNone/>
            </a:pPr>
            <a:r>
              <a:rPr lang="el-GR" b="1" dirty="0" smtClean="0"/>
              <a:t>Α.</a:t>
            </a:r>
            <a:r>
              <a:rPr lang="el-GR" dirty="0" smtClean="0"/>
              <a:t> Στην Ελλάδα, μετά τη θέσπιση της μεταλλευτικής νομοθεσίας (το 1861 και η τροποποίηση το 1867), η οποία όριζε το καθεστώς των παραχωρήσεων μεταλλείων, </a:t>
            </a:r>
            <a:r>
              <a:rPr lang="el-GR" b="1" dirty="0" smtClean="0"/>
              <a:t>ένας «μεταλλευτικός πυρετός» - διαταξικού σχεδόν χαρακτήρα- </a:t>
            </a:r>
            <a:r>
              <a:rPr lang="el-GR" dirty="0" smtClean="0"/>
              <a:t>κατέλαβε τη χώρα. </a:t>
            </a:r>
            <a:endParaRPr lang="el-GR" dirty="0" smtClean="0"/>
          </a:p>
          <a:p>
            <a:pPr>
              <a:buNone/>
            </a:pPr>
            <a:r>
              <a:rPr lang="el-GR" dirty="0" smtClean="0"/>
              <a:t>Πολλοί </a:t>
            </a:r>
            <a:r>
              <a:rPr lang="el-GR" dirty="0" smtClean="0"/>
              <a:t>ήταν εκείνοι που επεδίωξαν να αποκτήσουν παραχωρήσεις μεταλλείων ελπίζοντας σε αμύθητα κέρδη, «μέσα στο κλίμα των αυξημένων προσδοκιών» που είχαν δημιουργήσει τα Λαυρεωτικά, συνεπαρμένοι ασφαλώς από το φετιχισμό του μεταλλεύματος καθώς και από τον ενθουσιασμό που γεννούσε ο προσανατολισμός στη διεθνή αγορά. </a:t>
            </a:r>
            <a:endParaRPr lang="el-GR" dirty="0" smtClean="0"/>
          </a:p>
          <a:p>
            <a:pPr>
              <a:buNone/>
            </a:pPr>
            <a:r>
              <a:rPr lang="el-GR" dirty="0" smtClean="0"/>
              <a:t>Ωστόσο</a:t>
            </a:r>
            <a:r>
              <a:rPr lang="el-GR" dirty="0" smtClean="0"/>
              <a:t>, ο εντυπωσιακός αριθμός των αιτήσεων για παραχώρηση εκμετάλλευσης που κατατίθενται την περίοδο 1867-1875 στο Υπουργείο Εσωτερικών δεν συνοδεύεται από ανάλογη άδεια εκμετάλλευσης: </a:t>
            </a:r>
            <a:r>
              <a:rPr lang="el-GR" b="1" dirty="0" smtClean="0"/>
              <a:t>από τις 1.686 αιτήσεις παραχωρήσεων, μόνο 359 παραχωρήσεις δόθηκαν τελικά </a:t>
            </a:r>
            <a:r>
              <a:rPr lang="el-GR" dirty="0" smtClean="0"/>
              <a:t>από την κυβέρνηση. </a:t>
            </a:r>
            <a:endParaRPr lang="el-GR" dirty="0" smtClean="0"/>
          </a:p>
          <a:p>
            <a:pPr>
              <a:buNone/>
            </a:pPr>
            <a:r>
              <a:rPr lang="el-GR" dirty="0" smtClean="0"/>
              <a:t>Εξάλλου</a:t>
            </a:r>
            <a:r>
              <a:rPr lang="el-GR" dirty="0" smtClean="0"/>
              <a:t>, λιγοστές ήταν οι επιχειρήσεις (σε σχέση με τον αριθμό των παραχωρήσεων) που προχώρησαν εντέλει σε εκμετάλλευση. Την περίοδο αυτή (1867-1875) συγκροτούνται </a:t>
            </a:r>
            <a:r>
              <a:rPr lang="el-GR" b="1" dirty="0" smtClean="0"/>
              <a:t>οι πρώτες 29 μεταλλευτικές επιχειρήσεις </a:t>
            </a:r>
            <a:r>
              <a:rPr lang="el-GR" dirty="0" smtClean="0"/>
              <a:t>απορροφώντας σημαντικό μέρος των χρηματικών διαθεσίμων. Ελάχιστες απ’ αυτές τις εταιρείες, μόλις 4-5, προχώρησαν σε εκμετάλλευση, ενώ 11 διαλύθηκαν. Στα 1877, ξεχωρίζουν η Γαλλική Εταιρεία Μεταλλείων Λαυρίου, η Ελληνική Εταιρεία Μεταλλείων Λαυρίου, τα θειορυχεία Μελά στη Μήλο και η Ελληνική Μεταλλευτική Εταιρεία. </a:t>
            </a:r>
            <a:endParaRPr lang="el-GR" dirty="0" smtClean="0"/>
          </a:p>
          <a:p>
            <a:pPr>
              <a:buNone/>
            </a:pPr>
            <a:r>
              <a:rPr lang="el-GR" dirty="0" smtClean="0"/>
              <a:t>(</a:t>
            </a:r>
            <a:r>
              <a:rPr lang="el-GR" dirty="0" smtClean="0"/>
              <a:t>Λήδα Παπαστεφανάκη Πρακτικά Επιστημονικού Συνεδρίου Ιστορικά Μεταλλεία στο Αιγαίο, 19ος-20ος αιώνας, (Μήλος 3-5.10.2003), Πολιτιστικό Ίδρυμα Ομίλου Πειραιώς, Αθήνα 2005, σ. 27-47)</a:t>
            </a:r>
          </a:p>
          <a:p>
            <a:pPr>
              <a:buNone/>
            </a:pPr>
            <a:endParaRPr lang="el-GR" dirty="0"/>
          </a:p>
        </p:txBody>
      </p:sp>
    </p:spTree>
  </p:cSld>
  <p:clrMapOvr>
    <a:masterClrMapping/>
  </p:clrMapOvr>
</p:sld>
</file>

<file path=ppt/theme/theme1.xml><?xml version="1.0" encoding="utf-8"?>
<a:theme xmlns:a="http://schemas.openxmlformats.org/drawingml/2006/main" name="Office Them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1475</Words>
  <Application>Microsoft Office PowerPoint</Application>
  <PresentationFormat>On-screen Show (4:3)</PresentationFormat>
  <Paragraphs>57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4. Η εκμετάλλευση των ορυχείων</vt:lpstr>
      <vt:lpstr>1.</vt:lpstr>
      <vt:lpstr>2.</vt:lpstr>
      <vt:lpstr>3.</vt:lpstr>
      <vt:lpstr>4.</vt:lpstr>
      <vt:lpstr>Μετοχή του 1873 της εταιρείας Τα Μεταλλουργεία του Λαυρίου</vt:lpstr>
      <vt:lpstr>ΕΡΩΤΗΣΕΙΣ ΠΑΝΕΛΛΗΝΙΩΝ</vt:lpstr>
      <vt:lpstr>ΠΗΓΗ</vt:lpstr>
      <vt:lpstr>Αντλώντας στοιχεία από τα παραθέματα και με βάση τις ιστορικές σας γνώσεις να αναφερθείτε στους παράγοντες που ευνόησαν την ανάπτυξη της εκμετάλλευσης του υπεδάφους της Ελλάδας από τις αρχές της δεκαετίας του 1860 έως και τα τέλη του 19ου αιώνα.</vt:lpstr>
      <vt:lpstr>ΠΗΓΗ</vt:lpstr>
      <vt:lpstr>ΠΗΓΗ</vt:lpstr>
      <vt:lpstr>Λαμβάνοντας στοιχεία από το παρακάτω κείμενο και αξιοποιώντας τις ιστορικές σας γνώσεις να αναφερθείτε στη μεταλλευτική δραστηριότητα στο Λαύριο.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Η εκμετάλλευση των ορυχείων</dc:title>
  <dc:creator>Teacher</dc:creator>
  <cp:lastModifiedBy>Teacher</cp:lastModifiedBy>
  <cp:revision>19</cp:revision>
  <dcterms:created xsi:type="dcterms:W3CDTF">2019-10-02T10:08:36Z</dcterms:created>
  <dcterms:modified xsi:type="dcterms:W3CDTF">2019-10-03T05:51:35Z</dcterms:modified>
</cp:coreProperties>
</file>