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 id="271" r:id="rId10"/>
    <p:sldId id="272" r:id="rId11"/>
    <p:sldId id="269" r:id="rId12"/>
    <p:sldId id="263" r:id="rId13"/>
    <p:sldId id="273" r:id="rId14"/>
    <p:sldId id="274" r:id="rId15"/>
    <p:sldId id="275" r:id="rId16"/>
    <p:sldId id="276" r:id="rId17"/>
    <p:sldId id="277" r:id="rId18"/>
    <p:sldId id="264" r:id="rId19"/>
    <p:sldId id="265" r:id="rId20"/>
    <p:sldId id="266" r:id="rId21"/>
    <p:sldId id="267" r:id="rId22"/>
    <p:sldId id="278" r:id="rId23"/>
    <p:sldId id="268"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3741384-855F-4D57-8D36-846B5E22CBD5}" type="datetimeFigureOut">
              <a:rPr lang="el-GR" smtClean="0"/>
              <a:t>8/10/2019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8C74F98-37A3-47ED-BC39-CD028B254548}" type="slidenum">
              <a:rPr lang="el-GR" smtClean="0"/>
              <a:t>‹#›</a:t>
            </a:fld>
            <a:endParaRPr lang="el-GR"/>
          </a:p>
        </p:txBody>
      </p:sp>
    </p:spTree>
    <p:extLst>
      <p:ext uri="{BB962C8B-B14F-4D97-AF65-F5344CB8AC3E}">
        <p14:creationId xmlns:p14="http://schemas.microsoft.com/office/powerpoint/2010/main" val="1441302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3741384-855F-4D57-8D36-846B5E22CBD5}" type="datetimeFigureOut">
              <a:rPr lang="el-GR" smtClean="0"/>
              <a:t>8/10/2019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8C74F98-37A3-47ED-BC39-CD028B254548}" type="slidenum">
              <a:rPr lang="el-GR" smtClean="0"/>
              <a:t>‹#›</a:t>
            </a:fld>
            <a:endParaRPr lang="el-GR"/>
          </a:p>
        </p:txBody>
      </p:sp>
    </p:spTree>
    <p:extLst>
      <p:ext uri="{BB962C8B-B14F-4D97-AF65-F5344CB8AC3E}">
        <p14:creationId xmlns:p14="http://schemas.microsoft.com/office/powerpoint/2010/main" val="2464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3741384-855F-4D57-8D36-846B5E22CBD5}" type="datetimeFigureOut">
              <a:rPr lang="el-GR" smtClean="0"/>
              <a:t>8/10/2019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8C74F98-37A3-47ED-BC39-CD028B254548}" type="slidenum">
              <a:rPr lang="el-GR" smtClean="0"/>
              <a:t>‹#›</a:t>
            </a:fld>
            <a:endParaRPr lang="el-GR"/>
          </a:p>
        </p:txBody>
      </p:sp>
    </p:spTree>
    <p:extLst>
      <p:ext uri="{BB962C8B-B14F-4D97-AF65-F5344CB8AC3E}">
        <p14:creationId xmlns:p14="http://schemas.microsoft.com/office/powerpoint/2010/main" val="2069796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3741384-855F-4D57-8D36-846B5E22CBD5}" type="datetimeFigureOut">
              <a:rPr lang="el-GR" smtClean="0"/>
              <a:t>8/10/2019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8C74F98-37A3-47ED-BC39-CD028B254548}" type="slidenum">
              <a:rPr lang="el-GR" smtClean="0"/>
              <a:t>‹#›</a:t>
            </a:fld>
            <a:endParaRPr lang="el-GR"/>
          </a:p>
        </p:txBody>
      </p:sp>
    </p:spTree>
    <p:extLst>
      <p:ext uri="{BB962C8B-B14F-4D97-AF65-F5344CB8AC3E}">
        <p14:creationId xmlns:p14="http://schemas.microsoft.com/office/powerpoint/2010/main" val="307066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3741384-855F-4D57-8D36-846B5E22CBD5}" type="datetimeFigureOut">
              <a:rPr lang="el-GR" smtClean="0"/>
              <a:t>8/10/2019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8C74F98-37A3-47ED-BC39-CD028B254548}" type="slidenum">
              <a:rPr lang="el-GR" smtClean="0"/>
              <a:t>‹#›</a:t>
            </a:fld>
            <a:endParaRPr lang="el-GR"/>
          </a:p>
        </p:txBody>
      </p:sp>
    </p:spTree>
    <p:extLst>
      <p:ext uri="{BB962C8B-B14F-4D97-AF65-F5344CB8AC3E}">
        <p14:creationId xmlns:p14="http://schemas.microsoft.com/office/powerpoint/2010/main" val="308205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3741384-855F-4D57-8D36-846B5E22CBD5}" type="datetimeFigureOut">
              <a:rPr lang="el-GR" smtClean="0"/>
              <a:t>8/10/2019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8C74F98-37A3-47ED-BC39-CD028B254548}" type="slidenum">
              <a:rPr lang="el-GR" smtClean="0"/>
              <a:t>‹#›</a:t>
            </a:fld>
            <a:endParaRPr lang="el-GR"/>
          </a:p>
        </p:txBody>
      </p:sp>
    </p:spTree>
    <p:extLst>
      <p:ext uri="{BB962C8B-B14F-4D97-AF65-F5344CB8AC3E}">
        <p14:creationId xmlns:p14="http://schemas.microsoft.com/office/powerpoint/2010/main" val="322013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3741384-855F-4D57-8D36-846B5E22CBD5}" type="datetimeFigureOut">
              <a:rPr lang="el-GR" smtClean="0"/>
              <a:t>8/10/2019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8C74F98-37A3-47ED-BC39-CD028B254548}" type="slidenum">
              <a:rPr lang="el-GR" smtClean="0"/>
              <a:t>‹#›</a:t>
            </a:fld>
            <a:endParaRPr lang="el-GR"/>
          </a:p>
        </p:txBody>
      </p:sp>
    </p:spTree>
    <p:extLst>
      <p:ext uri="{BB962C8B-B14F-4D97-AF65-F5344CB8AC3E}">
        <p14:creationId xmlns:p14="http://schemas.microsoft.com/office/powerpoint/2010/main" val="346346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3741384-855F-4D57-8D36-846B5E22CBD5}" type="datetimeFigureOut">
              <a:rPr lang="el-GR" smtClean="0"/>
              <a:t>8/10/2019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8C74F98-37A3-47ED-BC39-CD028B254548}" type="slidenum">
              <a:rPr lang="el-GR" smtClean="0"/>
              <a:t>‹#›</a:t>
            </a:fld>
            <a:endParaRPr lang="el-GR"/>
          </a:p>
        </p:txBody>
      </p:sp>
    </p:spTree>
    <p:extLst>
      <p:ext uri="{BB962C8B-B14F-4D97-AF65-F5344CB8AC3E}">
        <p14:creationId xmlns:p14="http://schemas.microsoft.com/office/powerpoint/2010/main" val="125450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3741384-855F-4D57-8D36-846B5E22CBD5}" type="datetimeFigureOut">
              <a:rPr lang="el-GR" smtClean="0"/>
              <a:t>8/10/2019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8C74F98-37A3-47ED-BC39-CD028B254548}" type="slidenum">
              <a:rPr lang="el-GR" smtClean="0"/>
              <a:t>‹#›</a:t>
            </a:fld>
            <a:endParaRPr lang="el-GR"/>
          </a:p>
        </p:txBody>
      </p:sp>
    </p:spTree>
    <p:extLst>
      <p:ext uri="{BB962C8B-B14F-4D97-AF65-F5344CB8AC3E}">
        <p14:creationId xmlns:p14="http://schemas.microsoft.com/office/powerpoint/2010/main" val="154350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3741384-855F-4D57-8D36-846B5E22CBD5}" type="datetimeFigureOut">
              <a:rPr lang="el-GR" smtClean="0"/>
              <a:t>8/10/2019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8C74F98-37A3-47ED-BC39-CD028B254548}" type="slidenum">
              <a:rPr lang="el-GR" smtClean="0"/>
              <a:t>‹#›</a:t>
            </a:fld>
            <a:endParaRPr lang="el-GR"/>
          </a:p>
        </p:txBody>
      </p:sp>
    </p:spTree>
    <p:extLst>
      <p:ext uri="{BB962C8B-B14F-4D97-AF65-F5344CB8AC3E}">
        <p14:creationId xmlns:p14="http://schemas.microsoft.com/office/powerpoint/2010/main" val="159471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3741384-855F-4D57-8D36-846B5E22CBD5}" type="datetimeFigureOut">
              <a:rPr lang="el-GR" smtClean="0"/>
              <a:t>8/10/2019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8C74F98-37A3-47ED-BC39-CD028B254548}" type="slidenum">
              <a:rPr lang="el-GR" smtClean="0"/>
              <a:t>‹#›</a:t>
            </a:fld>
            <a:endParaRPr lang="el-GR"/>
          </a:p>
        </p:txBody>
      </p:sp>
    </p:spTree>
    <p:extLst>
      <p:ext uri="{BB962C8B-B14F-4D97-AF65-F5344CB8AC3E}">
        <p14:creationId xmlns:p14="http://schemas.microsoft.com/office/powerpoint/2010/main" val="345492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41384-855F-4D57-8D36-846B5E22CBD5}" type="datetimeFigureOut">
              <a:rPr lang="el-GR" smtClean="0"/>
              <a:t>8/10/2019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74F98-37A3-47ED-BC39-CD028B254548}" type="slidenum">
              <a:rPr lang="el-GR" smtClean="0"/>
              <a:t>‹#›</a:t>
            </a:fld>
            <a:endParaRPr lang="el-GR"/>
          </a:p>
        </p:txBody>
      </p:sp>
    </p:spTree>
    <p:extLst>
      <p:ext uri="{BB962C8B-B14F-4D97-AF65-F5344CB8AC3E}">
        <p14:creationId xmlns:p14="http://schemas.microsoft.com/office/powerpoint/2010/main" val="1784391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h6FAC-DrRkk" TargetMode="External"/><Relationship Id="rId2" Type="http://schemas.openxmlformats.org/officeDocument/2006/relationships/hyperlink" Target="https://www.youtube.com/watch?v=NBt2moSr96s" TargetMode="External"/><Relationship Id="rId1" Type="http://schemas.openxmlformats.org/officeDocument/2006/relationships/slideLayout" Target="../slideLayouts/slideLayout2.xml"/><Relationship Id="rId4" Type="http://schemas.openxmlformats.org/officeDocument/2006/relationships/hyperlink" Target="https://www.youtube.com/watch?v=jTd8ibQLk2o"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8. Το δίκτυο των σιδηροδρόμων</a:t>
            </a:r>
            <a:endParaRPr lang="el-GR" dirty="0"/>
          </a:p>
        </p:txBody>
      </p:sp>
      <p:sp>
        <p:nvSpPr>
          <p:cNvPr id="3" name="Υπότιτλος 2"/>
          <p:cNvSpPr>
            <a:spLocks noGrp="1"/>
          </p:cNvSpPr>
          <p:nvPr>
            <p:ph type="subTitle" idx="1"/>
          </p:nvPr>
        </p:nvSpPr>
        <p:spPr/>
        <p:txBody>
          <a:bodyPr/>
          <a:lstStyle/>
          <a:p>
            <a:pPr lvl="1"/>
            <a:r>
              <a:rPr lang="el-GR" dirty="0" smtClean="0">
                <a:solidFill>
                  <a:schemeClr val="tx1"/>
                </a:solidFill>
              </a:rPr>
              <a:t>Κατερίνα Τζάμου, φιλόλογος</a:t>
            </a:r>
          </a:p>
          <a:p>
            <a:pPr lvl="1"/>
            <a:r>
              <a:rPr lang="el-GR" dirty="0" smtClean="0">
                <a:solidFill>
                  <a:schemeClr val="tx1"/>
                </a:solidFill>
              </a:rPr>
              <a:t>Πρότυπο Λύκειο </a:t>
            </a:r>
            <a:r>
              <a:rPr lang="el-GR" dirty="0" err="1" smtClean="0">
                <a:solidFill>
                  <a:schemeClr val="tx1"/>
                </a:solidFill>
              </a:rPr>
              <a:t>Ιωνιδείου</a:t>
            </a:r>
            <a:r>
              <a:rPr lang="el-GR" dirty="0" smtClean="0">
                <a:solidFill>
                  <a:schemeClr val="tx1"/>
                </a:solidFill>
              </a:rPr>
              <a:t> Σχολής Πειραιά</a:t>
            </a:r>
            <a:endParaRPr lang="el-GR" dirty="0">
              <a:solidFill>
                <a:schemeClr val="tx1"/>
              </a:solidFill>
            </a:endParaRPr>
          </a:p>
        </p:txBody>
      </p:sp>
    </p:spTree>
    <p:extLst>
      <p:ext uri="{BB962C8B-B14F-4D97-AF65-F5344CB8AC3E}">
        <p14:creationId xmlns:p14="http://schemas.microsoft.com/office/powerpoint/2010/main" val="1325816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1800" dirty="0" smtClean="0"/>
              <a:t>Ατμήλατος συρμός του Σ.Α.Π. κοντά στο παλιό εργοστάσιο της Ηλεκτρικής Εταιρίας, που βρισκόταν λίγο νοτιότερα από την σιδηροδρομική γέφυρα του Κηφισού, το 1883. </a:t>
            </a:r>
            <a:r>
              <a:rPr lang="el-GR" sz="1800" dirty="0" err="1" smtClean="0"/>
              <a:t>Δεξία</a:t>
            </a:r>
            <a:r>
              <a:rPr lang="el-GR" sz="1800" dirty="0" smtClean="0"/>
              <a:t> διακρίνεται η αρχική διακλάδωση που υπήρχε προς Νέο Φάληρο. (Αρχείο ΗΣΑΠ)</a:t>
            </a:r>
            <a:endParaRPr lang="el-GR" sz="1800" dirty="0"/>
          </a:p>
        </p:txBody>
      </p:sp>
      <p:sp>
        <p:nvSpPr>
          <p:cNvPr id="3" name="Θέση περιεχομένου 2"/>
          <p:cNvSpPr>
            <a:spLocks noGrp="1"/>
          </p:cNvSpPr>
          <p:nvPr>
            <p:ph idx="1"/>
          </p:nvPr>
        </p:nvSpPr>
        <p:spPr/>
        <p:txBody>
          <a:bodyPr/>
          <a:lstStyle/>
          <a:p>
            <a:pPr marL="0" indent="0">
              <a:buNone/>
            </a:pPr>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7992888"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3403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σιδηροδρομικό δίκτυο της Ελλάδας του Τρικούπη</a:t>
            </a:r>
            <a:endParaRPr lang="el-GR" dirty="0"/>
          </a:p>
        </p:txBody>
      </p:sp>
      <p:sp>
        <p:nvSpPr>
          <p:cNvPr id="3" name="Θέση περιεχομένου 2"/>
          <p:cNvSpPr>
            <a:spLocks noGrp="1"/>
          </p:cNvSpPr>
          <p:nvPr>
            <p:ph idx="1"/>
          </p:nvPr>
        </p:nvSpPr>
        <p:spPr/>
        <p:txBody>
          <a:bodyPr/>
          <a:lstStyle/>
          <a:p>
            <a:r>
              <a:rPr lang="en-GB" dirty="0" smtClean="0">
                <a:hlinkClick r:id="rId2"/>
              </a:rPr>
              <a:t>https://www.youtube.com/watch?v=NBt2moSr96s</a:t>
            </a:r>
            <a:endParaRPr lang="el-GR" dirty="0" smtClean="0"/>
          </a:p>
          <a:p>
            <a:r>
              <a:rPr lang="en-GB" dirty="0" smtClean="0">
                <a:hlinkClick r:id="rId3"/>
              </a:rPr>
              <a:t>https://www.youtube.com/watch?v=h6FAC-DrRkk</a:t>
            </a:r>
            <a:endParaRPr lang="el-GR" dirty="0" smtClean="0"/>
          </a:p>
          <a:p>
            <a:r>
              <a:rPr lang="en-GB" dirty="0" smtClean="0">
                <a:hlinkClick r:id="rId4"/>
              </a:rPr>
              <a:t>https://www.youtube.com/watch?v=jTd8ibQLk2o</a:t>
            </a:r>
            <a:endParaRPr lang="el-GR" dirty="0" smtClean="0"/>
          </a:p>
          <a:p>
            <a:endParaRPr lang="el-GR" dirty="0"/>
          </a:p>
        </p:txBody>
      </p:sp>
    </p:spTree>
    <p:extLst>
      <p:ext uri="{BB962C8B-B14F-4D97-AF65-F5344CB8AC3E}">
        <p14:creationId xmlns:p14="http://schemas.microsoft.com/office/powerpoint/2010/main" val="327597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ΕΡΩΤΗΣΕΙΣ ΠΑΝΕΛΛΗΝΙΩΝ</a:t>
            </a:r>
            <a:endParaRPr lang="el-GR" dirty="0"/>
          </a:p>
        </p:txBody>
      </p:sp>
      <p:sp>
        <p:nvSpPr>
          <p:cNvPr id="3" name="Θέση περιεχομένου 2"/>
          <p:cNvSpPr>
            <a:spLocks noGrp="1"/>
          </p:cNvSpPr>
          <p:nvPr>
            <p:ph idx="1"/>
          </p:nvPr>
        </p:nvSpPr>
        <p:spPr/>
        <p:txBody>
          <a:bodyPr/>
          <a:lstStyle/>
          <a:p>
            <a:pPr marL="0" indent="0">
              <a:buNone/>
            </a:pPr>
            <a:r>
              <a:rPr lang="el-GR" dirty="0" smtClean="0"/>
              <a:t>Αντλώντας στοιχεία από το παρακάτω κείμενο και αξιοποιώντας τις ιστορικές σας γνώσεις: α. Να αφηγηθείτε το χρονικό της κατασκευής του ελληνικού σιδηροδρομικού δικτύου από το 1880 έως το 1909. (μον. 15) β. Να αντιπαραβάλετε το ελληνικό σιδηροδρομικό δίκτυο με τα ευρωπαϊκά. (μον. 10) Μον. 25 ΕΣΠΕΡ ΕΠΑΝ 2003 </a:t>
            </a:r>
            <a:endParaRPr lang="el-GR" dirty="0"/>
          </a:p>
        </p:txBody>
      </p:sp>
    </p:spTree>
    <p:extLst>
      <p:ext uri="{BB962C8B-B14F-4D97-AF65-F5344CB8AC3E}">
        <p14:creationId xmlns:p14="http://schemas.microsoft.com/office/powerpoint/2010/main" val="3054714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πηγή</a:t>
            </a:r>
            <a:endParaRPr lang="el-GR" dirty="0"/>
          </a:p>
        </p:txBody>
      </p:sp>
      <p:sp>
        <p:nvSpPr>
          <p:cNvPr id="3" name="Θέση περιεχομένου 2"/>
          <p:cNvSpPr>
            <a:spLocks noGrp="1"/>
          </p:cNvSpPr>
          <p:nvPr>
            <p:ph idx="1"/>
          </p:nvPr>
        </p:nvSpPr>
        <p:spPr/>
        <p:txBody>
          <a:bodyPr>
            <a:normAutofit fontScale="55000" lnSpcReduction="20000"/>
          </a:bodyPr>
          <a:lstStyle/>
          <a:p>
            <a:pPr marL="0" indent="0">
              <a:buNone/>
            </a:pPr>
            <a:r>
              <a:rPr lang="el-GR" dirty="0" smtClean="0"/>
              <a:t>"Δεν είναι γνωστό πόσο πίστευε πραγματικά ο Χ. Τρικούπης στη δυνατότητα κατασκευής του δικτύου των εσωτερικών σιδηροδρόμων μέσα σε πέντε χρόνια. Γεγονός είναι ότι η ολοκλήρωση του έργου θα απαιτήσει 4-5 φορές περισσότερο χρόνο. γεγονός όμως επίσης είναι ότι ο Τρικούπης θα ξεκινήσει ορμητικά: </a:t>
            </a:r>
            <a:r>
              <a:rPr lang="el-GR" u="sng" dirty="0" smtClean="0"/>
              <a:t>από τα 1.065 </a:t>
            </a:r>
            <a:r>
              <a:rPr lang="el-GR" u="sng" dirty="0" err="1" smtClean="0"/>
              <a:t>χλμ</a:t>
            </a:r>
            <a:r>
              <a:rPr lang="el-GR" u="sng" dirty="0" smtClean="0"/>
              <a:t>., που λειτουργούν στο τέλος της εικοσαετίας 1882-1902, τα μισά (543 </a:t>
            </a:r>
            <a:r>
              <a:rPr lang="el-GR" u="sng" dirty="0" err="1" smtClean="0"/>
              <a:t>χλμ</a:t>
            </a:r>
            <a:r>
              <a:rPr lang="el-GR" u="sng" dirty="0" smtClean="0"/>
              <a:t>.) έχουν παραδοθεί στην κυκλοφορία κατά την πρώτη πενταετία (1882-1887). </a:t>
            </a:r>
          </a:p>
          <a:p>
            <a:pPr marL="0" indent="0">
              <a:buNone/>
            </a:pPr>
            <a:r>
              <a:rPr lang="el-GR" dirty="0" smtClean="0"/>
              <a:t>Από τα επόμενα χρόνια και πέρα, πολλοί λόγοι θα επιβάλουν μια </a:t>
            </a:r>
            <a:r>
              <a:rPr lang="el-GR" b="1" dirty="0" smtClean="0"/>
              <a:t>φθίνουσα εξέλιξη στην επέκταση του δικτύου</a:t>
            </a:r>
            <a:r>
              <a:rPr lang="el-GR" dirty="0" smtClean="0"/>
              <a:t>. </a:t>
            </a:r>
          </a:p>
          <a:p>
            <a:pPr marL="0" indent="0">
              <a:buNone/>
            </a:pPr>
            <a:r>
              <a:rPr lang="el-GR" dirty="0" smtClean="0"/>
              <a:t>Στο δεύτερο μισό της «τρελής δεκαετίας» του Τρικούπη (1887-1892) θα προστεθούν με εξαιρετική δυσκολία 374 </a:t>
            </a:r>
            <a:r>
              <a:rPr lang="el-GR" dirty="0" err="1" smtClean="0"/>
              <a:t>χλμ</a:t>
            </a:r>
            <a:r>
              <a:rPr lang="el-GR" dirty="0" smtClean="0"/>
              <a:t>. ακόμη. </a:t>
            </a:r>
          </a:p>
          <a:p>
            <a:pPr marL="0" indent="0">
              <a:buNone/>
            </a:pPr>
            <a:r>
              <a:rPr lang="el-GR" dirty="0" smtClean="0"/>
              <a:t>Κατά την πενταετία που αρχίζει με την πτώχευση του κράτους (1892-1897) μόνο 50 </a:t>
            </a:r>
            <a:r>
              <a:rPr lang="el-GR" dirty="0" err="1" smtClean="0"/>
              <a:t>χλμ</a:t>
            </a:r>
            <a:r>
              <a:rPr lang="el-GR" dirty="0" smtClean="0"/>
              <a:t>. θα παραδοθούν στην κυκλοφορία, κι αυτά τα δύο τελευταία χρόνια. </a:t>
            </a:r>
          </a:p>
          <a:p>
            <a:pPr marL="0" indent="0">
              <a:buNone/>
            </a:pPr>
            <a:r>
              <a:rPr lang="el-GR" dirty="0" smtClean="0"/>
              <a:t>Την τελευταία πενταετία της περιόδου το ενδιαφέρον της Χώρας για τους σιδηροδρόμους θα ξαναζωντανέψει. </a:t>
            </a:r>
            <a:r>
              <a:rPr lang="el-GR" u="sng" dirty="0" smtClean="0"/>
              <a:t>Στο διάστημα 1897-1902 θα παραδοθούν βέβαια μόνο 100 </a:t>
            </a:r>
            <a:r>
              <a:rPr lang="el-GR" u="sng" dirty="0" err="1" smtClean="0"/>
              <a:t>χλμ</a:t>
            </a:r>
            <a:r>
              <a:rPr lang="el-GR" u="sng" dirty="0" smtClean="0"/>
              <a:t>., αλλά έχουν κλείσει οι οριστικές συμφωνίες και είναι υπό κατασκευή άλλα 520 </a:t>
            </a:r>
            <a:r>
              <a:rPr lang="el-GR" u="sng" dirty="0" err="1" smtClean="0"/>
              <a:t>χλμ</a:t>
            </a:r>
            <a:r>
              <a:rPr lang="el-GR" u="sng" dirty="0" smtClean="0"/>
              <a:t>., που θα παραδοθούν τμηματικά ως το 1909</a:t>
            </a:r>
            <a:r>
              <a:rPr lang="el-GR" dirty="0" smtClean="0"/>
              <a:t>". </a:t>
            </a:r>
          </a:p>
          <a:p>
            <a:pPr marL="0" indent="0">
              <a:buNone/>
            </a:pPr>
            <a:r>
              <a:rPr lang="el-GR" dirty="0" smtClean="0"/>
              <a:t>(Λευτέρης </a:t>
            </a:r>
            <a:r>
              <a:rPr lang="el-GR" dirty="0" err="1" smtClean="0"/>
              <a:t>Παπαγιαννάκης</a:t>
            </a:r>
            <a:r>
              <a:rPr lang="el-GR" dirty="0" smtClean="0"/>
              <a:t>, Οι ελληνικοί σιδηρόδρομοι, Μ.Ι.Ε.Τ., σ. 94)</a:t>
            </a:r>
            <a:endParaRPr lang="el-GR" dirty="0"/>
          </a:p>
        </p:txBody>
      </p:sp>
    </p:spTree>
    <p:extLst>
      <p:ext uri="{BB962C8B-B14F-4D97-AF65-F5344CB8AC3E}">
        <p14:creationId xmlns:p14="http://schemas.microsoft.com/office/powerpoint/2010/main" val="2991013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πηγή</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Με βάση τις ιστορικές σας γνώσεις και αντλώντας στοιχεία από τα κείμενα που σας δίνονται, να απαντήσετε στις εξής ερωτήσεις: </a:t>
            </a:r>
          </a:p>
          <a:p>
            <a:pPr marL="0" indent="0">
              <a:buNone/>
            </a:pPr>
            <a:r>
              <a:rPr lang="el-GR" dirty="0" smtClean="0"/>
              <a:t>α. Ποιες προσδοκίες καλλιεργούσε η ιδέα της ανάπτυξης του σιδηροδρομικού δικτύου στην Ελλάδα τον 19ο αιώνα; (μονάδες 10) </a:t>
            </a:r>
          </a:p>
          <a:p>
            <a:pPr marL="0" indent="0">
              <a:buNone/>
            </a:pPr>
            <a:r>
              <a:rPr lang="el-GR" dirty="0" smtClean="0"/>
              <a:t>β. Ποια ήταν η επέκταση του σιδηροδρομικού δικτύου μέχρι και την πρώτη δεκαετία του 20ού αιώνα και ποιες δυσκολίες συνάντησε στην πραγματοποίησή της; (μονάδες 7) </a:t>
            </a:r>
          </a:p>
          <a:p>
            <a:pPr marL="0" indent="0">
              <a:buNone/>
            </a:pPr>
            <a:r>
              <a:rPr lang="el-GR" dirty="0" smtClean="0"/>
              <a:t>γ. Σε ποιο βαθμό εκπληρώθηκαν οι αναπτυξιακές προσδοκίες που γέννησε η κατασκευή του σιδηροδρομικού δικτύου στην Ελλάδα; (μονάδες 8) </a:t>
            </a:r>
          </a:p>
          <a:p>
            <a:pPr marL="0" indent="0">
              <a:buNone/>
            </a:pPr>
            <a:r>
              <a:rPr lang="el-GR" dirty="0" smtClean="0"/>
              <a:t>Μονάδες 25 ΗΜΕΡ 2018</a:t>
            </a:r>
            <a:endParaRPr lang="el-GR" dirty="0"/>
          </a:p>
        </p:txBody>
      </p:sp>
    </p:spTree>
    <p:extLst>
      <p:ext uri="{BB962C8B-B14F-4D97-AF65-F5344CB8AC3E}">
        <p14:creationId xmlns:p14="http://schemas.microsoft.com/office/powerpoint/2010/main" val="3528019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ΚΕΙΜΕΝΟ Α</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smtClean="0"/>
              <a:t>Τοιουτοτρόπως [εννοείται: με την κατασκευή σιδηροδρομικού δικτύου] δε </a:t>
            </a:r>
            <a:r>
              <a:rPr lang="el-GR" b="1" dirty="0" smtClean="0"/>
              <a:t>οι γεωργοί θα </a:t>
            </a:r>
            <a:r>
              <a:rPr lang="el-GR" b="1" dirty="0" err="1" smtClean="0"/>
              <a:t>ηύξανον</a:t>
            </a:r>
            <a:r>
              <a:rPr lang="el-GR" b="1" dirty="0" smtClean="0"/>
              <a:t> τας εργασίας των, θα </a:t>
            </a:r>
            <a:r>
              <a:rPr lang="el-GR" b="1" dirty="0" err="1" smtClean="0"/>
              <a:t>κέρδαινον</a:t>
            </a:r>
            <a:r>
              <a:rPr lang="el-GR" b="1" dirty="0" smtClean="0"/>
              <a:t> περισσότερα</a:t>
            </a:r>
            <a:r>
              <a:rPr lang="el-GR" dirty="0" smtClean="0"/>
              <a:t>, και </a:t>
            </a:r>
            <a:r>
              <a:rPr lang="el-GR" dirty="0" err="1" smtClean="0"/>
              <a:t>φυσικώ</a:t>
            </a:r>
            <a:r>
              <a:rPr lang="el-GR" dirty="0" smtClean="0"/>
              <a:t> τω λόγω </a:t>
            </a:r>
            <a:r>
              <a:rPr lang="el-GR" b="1" dirty="0" smtClean="0"/>
              <a:t>θα </a:t>
            </a:r>
            <a:r>
              <a:rPr lang="el-GR" b="1" dirty="0" err="1" smtClean="0"/>
              <a:t>εβελτιούτο</a:t>
            </a:r>
            <a:r>
              <a:rPr lang="el-GR" b="1" dirty="0" smtClean="0"/>
              <a:t> ο υλικός και ηθικός βίος των, και η ανταλλαγή των προϊόντων […] θα </a:t>
            </a:r>
            <a:r>
              <a:rPr lang="el-GR" b="1" dirty="0" err="1" smtClean="0"/>
              <a:t>ηύξανε</a:t>
            </a:r>
            <a:r>
              <a:rPr lang="el-GR" b="1" dirty="0" smtClean="0"/>
              <a:t> την ποιότητα, την ποσότητα και το κέρδος</a:t>
            </a:r>
            <a:r>
              <a:rPr lang="el-GR" dirty="0" smtClean="0"/>
              <a:t>. Επειδή δε την </a:t>
            </a:r>
            <a:r>
              <a:rPr lang="el-GR" dirty="0" err="1" smtClean="0"/>
              <a:t>γεωργίαν</a:t>
            </a:r>
            <a:r>
              <a:rPr lang="el-GR" dirty="0" smtClean="0"/>
              <a:t> </a:t>
            </a:r>
            <a:r>
              <a:rPr lang="el-GR" dirty="0" err="1" smtClean="0"/>
              <a:t>παρακολουθούσι</a:t>
            </a:r>
            <a:r>
              <a:rPr lang="el-GR" dirty="0" smtClean="0"/>
              <a:t> πάντοτε αι </a:t>
            </a:r>
            <a:r>
              <a:rPr lang="el-GR" dirty="0" err="1" smtClean="0"/>
              <a:t>τέχναι</a:t>
            </a:r>
            <a:r>
              <a:rPr lang="el-GR" dirty="0" smtClean="0"/>
              <a:t> και η βιομηχανία, ως και τανάπαλιν, πολλών γεωργικών προϊόντων, </a:t>
            </a:r>
            <a:r>
              <a:rPr lang="el-GR" dirty="0" err="1" smtClean="0"/>
              <a:t>μεταβαλλομένων</a:t>
            </a:r>
            <a:r>
              <a:rPr lang="el-GR" dirty="0" smtClean="0"/>
              <a:t> εις βιομηχανικά προϊόντα, </a:t>
            </a:r>
            <a:r>
              <a:rPr lang="el-GR" b="1" dirty="0" smtClean="0"/>
              <a:t>θα </a:t>
            </a:r>
            <a:r>
              <a:rPr lang="el-GR" b="1" dirty="0" err="1" smtClean="0"/>
              <a:t>ανεπτύσσοντο</a:t>
            </a:r>
            <a:r>
              <a:rPr lang="el-GR" b="1" dirty="0" smtClean="0"/>
              <a:t> συγχρόνως αι </a:t>
            </a:r>
            <a:r>
              <a:rPr lang="el-GR" b="1" dirty="0" err="1" smtClean="0"/>
              <a:t>τέχναι</a:t>
            </a:r>
            <a:r>
              <a:rPr lang="el-GR" b="1" dirty="0" smtClean="0"/>
              <a:t> και η βιομηχανία</a:t>
            </a:r>
            <a:r>
              <a:rPr lang="el-GR" dirty="0" smtClean="0"/>
              <a:t>. Τα έως τότε δε εισαγόμενα ομοειδή προϊόντα θα </a:t>
            </a:r>
            <a:r>
              <a:rPr lang="el-GR" dirty="0" err="1" smtClean="0"/>
              <a:t>έπαυον</a:t>
            </a:r>
            <a:r>
              <a:rPr lang="el-GR" dirty="0" smtClean="0"/>
              <a:t>, και το εκ τούτων περίσσευμα των χρημάτων μας προκύπτον θα το </a:t>
            </a:r>
            <a:r>
              <a:rPr lang="el-GR" dirty="0" err="1" smtClean="0"/>
              <a:t>μεταχειριζόμεθα</a:t>
            </a:r>
            <a:r>
              <a:rPr lang="el-GR" dirty="0" smtClean="0"/>
              <a:t> εις </a:t>
            </a:r>
            <a:r>
              <a:rPr lang="el-GR" dirty="0" err="1" smtClean="0"/>
              <a:t>προμήθειαν</a:t>
            </a:r>
            <a:r>
              <a:rPr lang="el-GR" dirty="0" smtClean="0"/>
              <a:t> νέων προϊόντων ξένων ή εγχωρίων.</a:t>
            </a:r>
          </a:p>
          <a:p>
            <a:pPr marL="0" indent="0">
              <a:buNone/>
            </a:pPr>
            <a:r>
              <a:rPr lang="el-GR" dirty="0" smtClean="0"/>
              <a:t> αι </a:t>
            </a:r>
            <a:r>
              <a:rPr lang="el-GR" dirty="0" err="1" smtClean="0"/>
              <a:t>τέχναι</a:t>
            </a:r>
            <a:r>
              <a:rPr lang="el-GR" dirty="0" smtClean="0"/>
              <a:t> = χειρωνακτικά επαγγέλματα. </a:t>
            </a:r>
          </a:p>
          <a:p>
            <a:pPr marL="0" indent="0">
              <a:buNone/>
            </a:pPr>
            <a:r>
              <a:rPr lang="el-GR" sz="2600" dirty="0" smtClean="0"/>
              <a:t>(</a:t>
            </a:r>
            <a:r>
              <a:rPr lang="el-GR" sz="2600" dirty="0" err="1" smtClean="0"/>
              <a:t>Α.Ν.Βερναρδάκης</a:t>
            </a:r>
            <a:r>
              <a:rPr lang="el-GR" sz="2600" dirty="0" smtClean="0"/>
              <a:t>, Περί του εν Ελλάδι εμπορίου, Αθήνα 1885, στο Αξιολόγηση των μαθητών στο μάθημα Θέματα Νεοελληνικής Ιστορίας, Αθήνα 1999, σ. 40. - Το κείμενο αποδόθηκε στο μονοτονικό, διατηρήθηκε όμως η ορθογραφία του. ) </a:t>
            </a:r>
          </a:p>
          <a:p>
            <a:pPr marL="0" indent="0">
              <a:buNone/>
            </a:pPr>
            <a:endParaRPr lang="el-GR" dirty="0"/>
          </a:p>
        </p:txBody>
      </p:sp>
    </p:spTree>
    <p:extLst>
      <p:ext uri="{BB962C8B-B14F-4D97-AF65-F5344CB8AC3E}">
        <p14:creationId xmlns:p14="http://schemas.microsoft.com/office/powerpoint/2010/main" val="3786566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ΚΕΙΜΕΝΟ Β</a:t>
            </a:r>
            <a:endParaRPr lang="el-GR" dirty="0"/>
          </a:p>
        </p:txBody>
      </p:sp>
      <p:sp>
        <p:nvSpPr>
          <p:cNvPr id="3" name="Θέση περιεχομένου 2"/>
          <p:cNvSpPr>
            <a:spLocks noGrp="1"/>
          </p:cNvSpPr>
          <p:nvPr>
            <p:ph idx="1"/>
          </p:nvPr>
        </p:nvSpPr>
        <p:spPr/>
        <p:txBody>
          <a:bodyPr>
            <a:normAutofit fontScale="25000" lnSpcReduction="20000"/>
          </a:bodyPr>
          <a:lstStyle/>
          <a:p>
            <a:pPr marL="0" indent="0">
              <a:buNone/>
            </a:pPr>
            <a:r>
              <a:rPr lang="el-GR" sz="9600" b="1" dirty="0" smtClean="0"/>
              <a:t>ΣΙΔΗΡΟΔΡΟΜΟΙ, 1869-1907</a:t>
            </a:r>
          </a:p>
          <a:p>
            <a:pPr marL="0" indent="0">
              <a:buNone/>
            </a:pPr>
            <a:r>
              <a:rPr lang="el-GR" sz="9600" b="1" dirty="0" smtClean="0"/>
              <a:t>Έτος </a:t>
            </a:r>
            <a:r>
              <a:rPr lang="el-GR" sz="9600" dirty="0" smtClean="0"/>
              <a:t>		</a:t>
            </a:r>
            <a:r>
              <a:rPr lang="el-GR" sz="9600" b="1" dirty="0" smtClean="0"/>
              <a:t>Χιλιόμετρα δικτύου</a:t>
            </a:r>
          </a:p>
          <a:p>
            <a:pPr marL="0" indent="0">
              <a:buNone/>
            </a:pPr>
            <a:r>
              <a:rPr lang="el-GR" sz="9600" dirty="0" smtClean="0"/>
              <a:t>1869 		9</a:t>
            </a:r>
          </a:p>
          <a:p>
            <a:pPr marL="0" indent="0">
              <a:buNone/>
            </a:pPr>
            <a:r>
              <a:rPr lang="el-GR" sz="9600" dirty="0" smtClean="0"/>
              <a:t>1883 		22</a:t>
            </a:r>
          </a:p>
          <a:p>
            <a:pPr marL="0" indent="0">
              <a:buNone/>
            </a:pPr>
            <a:r>
              <a:rPr lang="el-GR" sz="9600" dirty="0" smtClean="0"/>
              <a:t>1885 		222</a:t>
            </a:r>
          </a:p>
          <a:p>
            <a:pPr marL="0" indent="0">
              <a:buNone/>
            </a:pPr>
            <a:r>
              <a:rPr lang="el-GR" sz="9600" dirty="0" smtClean="0"/>
              <a:t>1889 		640</a:t>
            </a:r>
          </a:p>
          <a:p>
            <a:pPr marL="0" indent="0">
              <a:buNone/>
            </a:pPr>
            <a:r>
              <a:rPr lang="el-GR" sz="9600" dirty="0" smtClean="0"/>
              <a:t>1892 		900</a:t>
            </a:r>
          </a:p>
          <a:p>
            <a:pPr marL="0" indent="0">
              <a:buNone/>
            </a:pPr>
            <a:r>
              <a:rPr lang="el-GR" sz="9600" dirty="0" smtClean="0"/>
              <a:t>1897 		970</a:t>
            </a:r>
          </a:p>
          <a:p>
            <a:pPr marL="0" indent="0">
              <a:buNone/>
            </a:pPr>
            <a:r>
              <a:rPr lang="el-GR" sz="9600" dirty="0" smtClean="0"/>
              <a:t>1903 		1.132</a:t>
            </a:r>
          </a:p>
          <a:p>
            <a:pPr marL="0" indent="0">
              <a:buNone/>
            </a:pPr>
            <a:r>
              <a:rPr lang="el-GR" sz="9600" dirty="0" smtClean="0"/>
              <a:t>1904 		1.335</a:t>
            </a:r>
          </a:p>
          <a:p>
            <a:pPr marL="0" indent="0">
              <a:buNone/>
            </a:pPr>
            <a:r>
              <a:rPr lang="el-GR" sz="9600" dirty="0" smtClean="0"/>
              <a:t>1907 		1.372</a:t>
            </a:r>
          </a:p>
          <a:p>
            <a:pPr marL="0" indent="0">
              <a:buNone/>
            </a:pPr>
            <a:endParaRPr lang="el-GR" dirty="0" smtClean="0"/>
          </a:p>
          <a:p>
            <a:pPr marL="0" indent="0">
              <a:buNone/>
            </a:pPr>
            <a:r>
              <a:rPr lang="el-GR" sz="5600" dirty="0" smtClean="0"/>
              <a:t>ΣΙΔΗΡΟΔΡΟΜΟΙ, 1869-1907 Γ. </a:t>
            </a:r>
            <a:r>
              <a:rPr lang="el-GR" sz="5600" dirty="0" err="1" smtClean="0"/>
              <a:t>Δερτιλής</a:t>
            </a:r>
            <a:r>
              <a:rPr lang="el-GR" sz="5600" dirty="0" smtClean="0"/>
              <a:t>, Ιστορία του Ελληνικού κράτους. 1830-1920, τόμος Β’, Αθήνα 2005, σ. 676.</a:t>
            </a:r>
          </a:p>
          <a:p>
            <a:pPr marL="0" indent="0">
              <a:buNone/>
            </a:pPr>
            <a:r>
              <a:rPr lang="el-GR" sz="5600" dirty="0" smtClean="0"/>
              <a:t>Ο πίνακας προσαρμόστηκε για τις ανάγκες της εξέτασης. </a:t>
            </a:r>
            <a:endParaRPr lang="el-GR" sz="5600" dirty="0"/>
          </a:p>
        </p:txBody>
      </p:sp>
    </p:spTree>
    <p:extLst>
      <p:ext uri="{BB962C8B-B14F-4D97-AF65-F5344CB8AC3E}">
        <p14:creationId xmlns:p14="http://schemas.microsoft.com/office/powerpoint/2010/main" val="3442692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ΚΕΙΜΕΝΟ Γ</a:t>
            </a:r>
            <a:endParaRPr lang="el-GR" dirty="0"/>
          </a:p>
        </p:txBody>
      </p:sp>
      <p:sp>
        <p:nvSpPr>
          <p:cNvPr id="3" name="Θέση περιεχομένου 2"/>
          <p:cNvSpPr>
            <a:spLocks noGrp="1"/>
          </p:cNvSpPr>
          <p:nvPr>
            <p:ph idx="1"/>
          </p:nvPr>
        </p:nvSpPr>
        <p:spPr/>
        <p:txBody>
          <a:bodyPr>
            <a:normAutofit fontScale="25000" lnSpcReduction="20000"/>
          </a:bodyPr>
          <a:lstStyle/>
          <a:p>
            <a:pPr marL="0" indent="0">
              <a:buNone/>
            </a:pPr>
            <a:r>
              <a:rPr lang="el-GR" sz="8000" dirty="0" smtClean="0"/>
              <a:t>Από πολλές […] απόψεις, η χρησιμότητά τους [ενν. των σιδηροδρόμων] για μια διαδικασία μετάβασης ήταν αμφισβητήσιμη, αν όχι τελείως αρνητική. Το ολικό μήκος γραμμών […] δείχνει ότι η ένεση επενδύσεων δεν ήταν αρκετή για να δημιουργήσει συνθήκες οικονομικής απογείωσης. </a:t>
            </a:r>
          </a:p>
          <a:p>
            <a:pPr marL="0" indent="0">
              <a:buNone/>
            </a:pPr>
            <a:r>
              <a:rPr lang="el-GR" sz="8000" dirty="0" smtClean="0"/>
              <a:t>Αλλά και μεγαλύτερες να ήταν οι επενδύσεις, πάλι θα ήταν σχεδόν άχρηστες. </a:t>
            </a:r>
            <a:r>
              <a:rPr lang="el-GR" sz="8000" b="1" dirty="0" smtClean="0"/>
              <a:t>Η κατασκευή σιδηροδρόμων δεν μπορούσε να παίξει τονωτικό ρόλο για ανύπαρκτους βιομηχανικούς κατασκευαστές δικτύου και τροχαίου υλικού </a:t>
            </a:r>
            <a:r>
              <a:rPr lang="el-GR" sz="8000" dirty="0" smtClean="0"/>
              <a:t>ούτε ήταν αρκετά ισχυρό κίνητρο για να δημιουργηθούν τέτοιες βιομηχανίες </a:t>
            </a:r>
            <a:r>
              <a:rPr lang="el-GR" sz="8000" b="1" dirty="0" smtClean="0"/>
              <a:t>σε μια χώρα που δεν είχε σίδερο και κάρβουνο.</a:t>
            </a:r>
            <a:r>
              <a:rPr lang="el-GR" sz="8000" dirty="0" smtClean="0"/>
              <a:t> […] </a:t>
            </a:r>
          </a:p>
          <a:p>
            <a:pPr marL="0" indent="0">
              <a:buNone/>
            </a:pPr>
            <a:r>
              <a:rPr lang="el-GR" sz="8000" dirty="0" smtClean="0"/>
              <a:t>Ακόμα και στον τομέα των μεταφορών η εισφορά του σιδηροδρόμου στην ανάπτυξη της χώρας δεν ήταν αποφασιστική, </a:t>
            </a:r>
            <a:r>
              <a:rPr lang="el-GR" sz="8000" b="1" dirty="0" smtClean="0"/>
              <a:t>όχι μόνο γιατί το δίκτυο δεν είχε παντού το ίδιο πλάτος γραμμών αλλά κυρίως γιατί είχε κατασκευαστεί, με κάποια ελαφρότητα, έτσι που να εξυπηρετεί κυρίως παράλιες περιοχές</a:t>
            </a:r>
            <a:r>
              <a:rPr lang="el-GR" sz="8000" dirty="0" smtClean="0"/>
              <a:t>. </a:t>
            </a:r>
          </a:p>
          <a:p>
            <a:pPr marL="0" indent="0">
              <a:buNone/>
            </a:pPr>
            <a:r>
              <a:rPr lang="el-GR" sz="8000" dirty="0" smtClean="0"/>
              <a:t>Ο </a:t>
            </a:r>
            <a:r>
              <a:rPr lang="el-GR" sz="8000" b="1" dirty="0" smtClean="0"/>
              <a:t>ανταγωνισμός της ναυτιλίας </a:t>
            </a:r>
            <a:r>
              <a:rPr lang="el-GR" sz="8000" dirty="0" smtClean="0"/>
              <a:t>θα ήταν ίσως μικρότερη απειλή σ’ εποχή οικονομικής </a:t>
            </a:r>
            <a:r>
              <a:rPr lang="el-GR" sz="8000" dirty="0" err="1" smtClean="0"/>
              <a:t>άνθησης˙</a:t>
            </a:r>
            <a:r>
              <a:rPr lang="el-GR" sz="8000" dirty="0" smtClean="0"/>
              <a:t> έφτασε να είναι σοβαρό εμπόδιο στις συνθήκες οξύτατης κρίσης, που είχαν προξενήσει ένα πόλεμο τιμών στην αγορά των ναυτικών μεταφορών.</a:t>
            </a:r>
          </a:p>
          <a:p>
            <a:pPr marL="0" indent="0">
              <a:buNone/>
            </a:pPr>
            <a:endParaRPr lang="el-GR" sz="5600" dirty="0" smtClean="0"/>
          </a:p>
          <a:p>
            <a:pPr marL="0" indent="0">
              <a:buNone/>
            </a:pPr>
            <a:r>
              <a:rPr lang="el-GR" sz="5600" dirty="0" smtClean="0"/>
              <a:t>(Γ. </a:t>
            </a:r>
            <a:r>
              <a:rPr lang="el-GR" sz="5600" dirty="0" err="1" smtClean="0"/>
              <a:t>Δερτιλής</a:t>
            </a:r>
            <a:r>
              <a:rPr lang="el-GR" sz="5600" dirty="0" smtClean="0"/>
              <a:t>, Κοινωνικός μετασχηματισμός και στρατιωτική επέμβαση. 1880-1909, Αθήνα 1977, σ. 78-79. ) </a:t>
            </a:r>
            <a:endParaRPr lang="el-GR" sz="5600" dirty="0"/>
          </a:p>
        </p:txBody>
      </p:sp>
    </p:spTree>
    <p:extLst>
      <p:ext uri="{BB962C8B-B14F-4D97-AF65-F5344CB8AC3E}">
        <p14:creationId xmlns:p14="http://schemas.microsoft.com/office/powerpoint/2010/main" val="580166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9. Τα εθνικά δάνεια</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Από τα χρόνια της Επανάστασης, ο δανεισμός υπήρξε μία σημαντική παράμετρος της λειτουργίας του ελληνικού κράτους. </a:t>
            </a:r>
          </a:p>
          <a:p>
            <a:pPr marL="0" indent="0">
              <a:buNone/>
            </a:pPr>
            <a:r>
              <a:rPr lang="el-GR" dirty="0" smtClean="0"/>
              <a:t>Αυτό ήταν φυσικό για ένα κράτος που ξεκινούσε από το μηδέν και δεν κληρονόμησε από το προηγούμενο καθεστώς οργανωμένο δημοσιονομικό σύστημα. </a:t>
            </a:r>
          </a:p>
          <a:p>
            <a:pPr marL="0" indent="0">
              <a:buNone/>
            </a:pPr>
            <a:r>
              <a:rPr lang="el-GR" dirty="0" smtClean="0"/>
              <a:t>Είναι γνωστές οι περιπέτειες των </a:t>
            </a:r>
            <a:r>
              <a:rPr lang="el-GR" b="1" dirty="0" smtClean="0"/>
              <a:t>δανείων του Αγώνα στη χρηματαγορά του Λονδίνου</a:t>
            </a:r>
            <a:r>
              <a:rPr lang="el-GR" dirty="0" smtClean="0"/>
              <a:t> καθώς και η σύναψη νέων δανείων, που συνόδευσε την άφιξη των Βαυαρών το 1832. </a:t>
            </a:r>
          </a:p>
          <a:p>
            <a:pPr marL="0" indent="0">
              <a:buNone/>
            </a:pPr>
            <a:r>
              <a:rPr lang="el-GR" b="1" dirty="0" smtClean="0"/>
              <a:t>Οι Οθωνικές κυβερνήσεις αρνήθηκαν την αποπληρωμή των επαναστατικών δανείων</a:t>
            </a:r>
            <a:r>
              <a:rPr lang="el-GR" dirty="0" smtClean="0"/>
              <a:t>, γεγονός που απομόνωσε τη χώρα από τις ευρωπαϊκές χρηματαγορές ως το 1861.</a:t>
            </a:r>
            <a:endParaRPr lang="el-GR" dirty="0"/>
          </a:p>
        </p:txBody>
      </p:sp>
    </p:spTree>
    <p:extLst>
      <p:ext uri="{BB962C8B-B14F-4D97-AF65-F5344CB8AC3E}">
        <p14:creationId xmlns:p14="http://schemas.microsoft.com/office/powerpoint/2010/main" val="4172624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smtClean="0"/>
              <a:t>Η αλλαγή των ρυθμών ανάπτυξης από τη δεκαετία του 1860 και μετά, οδήγησε αναγκαστικά σε νέο δανεισμό. Οι περιορισμένοι πόροι της χώρας, σε συνδυασμό με τα έκτακτα έξοδα που επέβαλαν οι </a:t>
            </a:r>
            <a:r>
              <a:rPr lang="el-GR" b="1" dirty="0" smtClean="0"/>
              <a:t>διαρκείς εθνικές κρίσεις, καθιστούσαν αδύνατη την εξοικονόμηση κεφαλαίων για δημόσιες επενδύσεις</a:t>
            </a:r>
            <a:r>
              <a:rPr lang="el-GR" dirty="0" smtClean="0"/>
              <a:t>. Ο εξωτερικός δανεισμός </a:t>
            </a:r>
            <a:r>
              <a:rPr lang="el-GR" b="1" dirty="0" smtClean="0"/>
              <a:t>διογκώθηκε κατά τη δεκαετία του 1880</a:t>
            </a:r>
            <a:r>
              <a:rPr lang="el-GR" dirty="0" smtClean="0"/>
              <a:t>, και μέσα σε λίγα μόλις χρόνια η χώρα βρέθηκε να οφείλει ποσά πολλαπλάσια του ετήσιου προϋπολογισμού της.</a:t>
            </a:r>
            <a:endParaRPr lang="el-GR" dirty="0"/>
          </a:p>
        </p:txBody>
      </p:sp>
    </p:spTree>
    <p:extLst>
      <p:ext uri="{BB962C8B-B14F-4D97-AF65-F5344CB8AC3E}">
        <p14:creationId xmlns:p14="http://schemas.microsoft.com/office/powerpoint/2010/main" val="102708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smtClean="0"/>
              <a:t>Η πιο χαρακτηριστική από τις αλλαγές που έφερε η βιομηχανική επανάσταση στα ανεπτυγμένα κράτη του 19ου αιώνα ήταν η εμφάνιση, η εξάπλωση και τελικά η κυριαρχία του σιδηροδρόμου στις χερσαίες μεταφορές. </a:t>
            </a:r>
          </a:p>
          <a:p>
            <a:pPr marL="0" indent="0">
              <a:buNone/>
            </a:pPr>
            <a:r>
              <a:rPr lang="el-GR" dirty="0" smtClean="0"/>
              <a:t>Το σιδηροδρομικό δίκτυο έλυνε το πρόβλημα της μεταφοράς μεγάλου όγκου προϊόντων με μικρό κόστος, σε αποστάσεις που μετριούνταν πλέον στην κλίμακα κρατών και ηπείρων. </a:t>
            </a:r>
          </a:p>
          <a:p>
            <a:pPr marL="0" indent="0">
              <a:buNone/>
            </a:pPr>
            <a:r>
              <a:rPr lang="el-GR" dirty="0" smtClean="0"/>
              <a:t>Η </a:t>
            </a:r>
            <a:r>
              <a:rPr lang="el-GR" b="1" dirty="0" smtClean="0"/>
              <a:t>βιομηχανική επανάσταση</a:t>
            </a:r>
            <a:r>
              <a:rPr lang="el-GR" dirty="0" smtClean="0"/>
              <a:t>, η </a:t>
            </a:r>
            <a:r>
              <a:rPr lang="el-GR" b="1" dirty="0" smtClean="0"/>
              <a:t>αύξηση της παραγωγής </a:t>
            </a:r>
            <a:r>
              <a:rPr lang="el-GR" dirty="0" smtClean="0"/>
              <a:t>και η </a:t>
            </a:r>
            <a:r>
              <a:rPr lang="el-GR" b="1" dirty="0" smtClean="0"/>
              <a:t>δημιουργία μεγάλων πόλεων </a:t>
            </a:r>
            <a:r>
              <a:rPr lang="el-GR" dirty="0" smtClean="0"/>
              <a:t>δεν θα μπορούσαν να προχωρήσουν χωρίς αυτήν τη νέα δυνατότητα που εξασφάλιζε την </a:t>
            </a:r>
            <a:r>
              <a:rPr lang="el-GR" b="1" dirty="0" smtClean="0"/>
              <a:t>τροφοδοσία</a:t>
            </a:r>
            <a:r>
              <a:rPr lang="el-GR" dirty="0" smtClean="0"/>
              <a:t> των </a:t>
            </a:r>
            <a:r>
              <a:rPr lang="el-GR" b="1" dirty="0" smtClean="0"/>
              <a:t>πόλεων</a:t>
            </a:r>
            <a:r>
              <a:rPr lang="el-GR" dirty="0" smtClean="0"/>
              <a:t> με τρόφιμα, τα </a:t>
            </a:r>
            <a:r>
              <a:rPr lang="el-GR" b="1" dirty="0" smtClean="0"/>
              <a:t>εργοστάσια</a:t>
            </a:r>
            <a:r>
              <a:rPr lang="el-GR" dirty="0" smtClean="0"/>
              <a:t> με πρώτες ύλες και την </a:t>
            </a:r>
            <a:r>
              <a:rPr lang="el-GR" b="1" dirty="0" smtClean="0"/>
              <a:t>αγορά</a:t>
            </a:r>
            <a:r>
              <a:rPr lang="el-GR" dirty="0" smtClean="0"/>
              <a:t> με προϊόντα. </a:t>
            </a:r>
          </a:p>
          <a:p>
            <a:pPr marL="0" indent="0">
              <a:buNone/>
            </a:pPr>
            <a:r>
              <a:rPr lang="el-GR" dirty="0" smtClean="0"/>
              <a:t>Κάτω από τις συνθήκες αυτές, δεν ήταν περίεργο που ο σιδηρόδρομος έγινε </a:t>
            </a:r>
            <a:r>
              <a:rPr lang="el-GR" b="1" dirty="0" smtClean="0"/>
              <a:t>το σύμβολο των νέων καιρών </a:t>
            </a:r>
            <a:r>
              <a:rPr lang="el-GR" dirty="0" smtClean="0"/>
              <a:t>και το συνώνυμο της ανάπτυξης κατά το 19ο αιώνα.</a:t>
            </a:r>
            <a:endParaRPr lang="el-GR" dirty="0"/>
          </a:p>
        </p:txBody>
      </p:sp>
    </p:spTree>
    <p:extLst>
      <p:ext uri="{BB962C8B-B14F-4D97-AF65-F5344CB8AC3E}">
        <p14:creationId xmlns:p14="http://schemas.microsoft.com/office/powerpoint/2010/main" val="2404165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#3</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Το μεγαλύτερο μέρος των δανείων αυτών χρησίμευσε για την </a:t>
            </a:r>
            <a:r>
              <a:rPr lang="el-GR" b="1" dirty="0" smtClean="0"/>
              <a:t>κάλυψη των τρεχόντων ελλειμμάτων των εθνικών προϋπολογισμών</a:t>
            </a:r>
            <a:r>
              <a:rPr lang="el-GR" dirty="0" smtClean="0"/>
              <a:t>, καθώς και των </a:t>
            </a:r>
            <a:r>
              <a:rPr lang="el-GR" b="1" dirty="0" smtClean="0"/>
              <a:t>δαπανών των στρατιωτικών κινητοποιήσεων</a:t>
            </a:r>
            <a:r>
              <a:rPr lang="el-GR" dirty="0" smtClean="0"/>
              <a:t> (του 1877-1880 και του 1885-1886) και των </a:t>
            </a:r>
            <a:r>
              <a:rPr lang="el-GR" b="1" dirty="0" smtClean="0"/>
              <a:t>εξοπλισμών</a:t>
            </a:r>
            <a:r>
              <a:rPr lang="el-GR" dirty="0" smtClean="0"/>
              <a:t> (26.000.000 δραχμές από τα δάνεια χρησιμοποιήθηκαν για </a:t>
            </a:r>
            <a:r>
              <a:rPr lang="el-GR" b="1" dirty="0" smtClean="0"/>
              <a:t>τη ναυπήγηση τριών θωρηκτών το 1889</a:t>
            </a:r>
            <a:r>
              <a:rPr lang="el-GR" dirty="0" smtClean="0"/>
              <a:t>). </a:t>
            </a:r>
          </a:p>
          <a:p>
            <a:pPr marL="0" indent="0">
              <a:buNone/>
            </a:pPr>
            <a:r>
              <a:rPr lang="el-GR" dirty="0" smtClean="0"/>
              <a:t>Επίσης μεγάλα ποσά διατέθηκαν για την </a:t>
            </a:r>
            <a:r>
              <a:rPr lang="el-GR" b="1" dirty="0" smtClean="0"/>
              <a:t>αποπληρωμή παλαιότερων δανείων</a:t>
            </a:r>
            <a:r>
              <a:rPr lang="el-GR" dirty="0" smtClean="0"/>
              <a:t>. </a:t>
            </a:r>
          </a:p>
          <a:p>
            <a:pPr marL="0" indent="0">
              <a:buNone/>
            </a:pPr>
            <a:r>
              <a:rPr lang="el-GR" dirty="0" smtClean="0"/>
              <a:t>Μικρό μέρος απέμενε για παραγωγικές επενδύσεις και δημόσια έργα, ποσό όμως απαραίτητο, χωρίς το οποίο τα έργα αυτά δεν θα μπορούσαν να ολοκληρωθούν.</a:t>
            </a:r>
            <a:endParaRPr lang="el-GR" dirty="0"/>
          </a:p>
        </p:txBody>
      </p:sp>
    </p:spTree>
    <p:extLst>
      <p:ext uri="{BB962C8B-B14F-4D97-AF65-F5344CB8AC3E}">
        <p14:creationId xmlns:p14="http://schemas.microsoft.com/office/powerpoint/2010/main" val="548543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b="1" dirty="0" smtClean="0"/>
              <a:t>Πίνακας 6</a:t>
            </a:r>
            <a:br>
              <a:rPr lang="el-GR" sz="2800" b="1" dirty="0" smtClean="0"/>
            </a:br>
            <a:r>
              <a:rPr lang="el-GR" sz="2800" b="1" dirty="0" smtClean="0"/>
              <a:t>Τα κυριότερα δάνεια από το εξωτερικό </a:t>
            </a:r>
            <a:br>
              <a:rPr lang="el-GR" sz="2800" b="1" dirty="0" smtClean="0"/>
            </a:br>
            <a:r>
              <a:rPr lang="el-GR" sz="2800" b="1" dirty="0" smtClean="0"/>
              <a:t>κατά την περίοδο 1880-1892</a:t>
            </a:r>
            <a:endParaRPr lang="el-GR" sz="2800" b="1"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b="1" dirty="0" smtClean="0"/>
              <a:t>ΕΤΟΣ	ΑΙΤΙΑ			ΠΟΣΟ		ΔΗΜΟΣΙΑ ΕΣΟΔΑ</a:t>
            </a:r>
          </a:p>
          <a:p>
            <a:pPr marL="0" indent="0">
              <a:buNone/>
            </a:pPr>
            <a:r>
              <a:rPr lang="el-GR" dirty="0" smtClean="0"/>
              <a:t>1880	</a:t>
            </a:r>
            <a:r>
              <a:rPr lang="el-GR" sz="1800" dirty="0" smtClean="0"/>
              <a:t>Κάλυψη ελλειμμάτων 1877-1880</a:t>
            </a:r>
            <a:r>
              <a:rPr lang="el-GR" dirty="0" smtClean="0"/>
              <a:t>	120.000.000	-</a:t>
            </a:r>
          </a:p>
          <a:p>
            <a:pPr marL="0" indent="0">
              <a:buNone/>
            </a:pPr>
            <a:r>
              <a:rPr lang="el-GR" dirty="0" smtClean="0"/>
              <a:t>1883	-				-	58.000.000</a:t>
            </a:r>
          </a:p>
          <a:p>
            <a:pPr marL="0" indent="0">
              <a:buNone/>
            </a:pPr>
            <a:r>
              <a:rPr lang="el-GR" dirty="0" smtClean="0"/>
              <a:t>1884	-			100.000.000	-</a:t>
            </a:r>
          </a:p>
          <a:p>
            <a:pPr marL="0" indent="0">
              <a:buNone/>
            </a:pPr>
            <a:r>
              <a:rPr lang="el-GR" dirty="0" smtClean="0"/>
              <a:t>1887	Μονοπωλίων		185.000.000	176.000.000</a:t>
            </a:r>
          </a:p>
          <a:p>
            <a:pPr marL="0" indent="0">
              <a:buNone/>
            </a:pPr>
            <a:r>
              <a:rPr lang="el-GR" dirty="0" smtClean="0"/>
              <a:t>1889	-			30.000.000	-</a:t>
            </a:r>
          </a:p>
          <a:p>
            <a:pPr marL="0" indent="0">
              <a:buNone/>
            </a:pPr>
            <a:r>
              <a:rPr lang="el-GR" dirty="0" smtClean="0"/>
              <a:t>1889	-			125.000.000	-</a:t>
            </a:r>
          </a:p>
          <a:p>
            <a:pPr marL="0" indent="0">
              <a:buNone/>
            </a:pPr>
            <a:r>
              <a:rPr lang="el-GR" dirty="0" smtClean="0"/>
              <a:t>1890	Σιδηροδρόμων	45.000.000	123.000.000</a:t>
            </a:r>
          </a:p>
          <a:p>
            <a:pPr marL="0" indent="0">
              <a:buNone/>
            </a:pPr>
            <a:r>
              <a:rPr lang="el-GR" dirty="0" smtClean="0"/>
              <a:t>1891	Σιδηροδρόμων	15.000.000	-</a:t>
            </a:r>
          </a:p>
          <a:p>
            <a:pPr marL="0" indent="0">
              <a:buNone/>
            </a:pPr>
            <a:r>
              <a:rPr lang="el-GR" dirty="0" smtClean="0"/>
              <a:t>1892	Εθνικών δρόμων	20.000.000	-</a:t>
            </a:r>
          </a:p>
          <a:p>
            <a:pPr marL="0" indent="0">
              <a:buNone/>
            </a:pPr>
            <a:r>
              <a:rPr lang="el-GR" dirty="0" smtClean="0"/>
              <a:t>Συνολικό χρέος 1892		818.500.000	-</a:t>
            </a:r>
          </a:p>
          <a:p>
            <a:pPr marL="0" indent="0">
              <a:buNone/>
            </a:pPr>
            <a:endParaRPr lang="el-GR" dirty="0"/>
          </a:p>
        </p:txBody>
      </p:sp>
    </p:spTree>
    <p:extLst>
      <p:ext uri="{BB962C8B-B14F-4D97-AF65-F5344CB8AC3E}">
        <p14:creationId xmlns:p14="http://schemas.microsoft.com/office/powerpoint/2010/main" val="1611973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ερωτήσεις</a:t>
            </a:r>
            <a:endParaRPr lang="el-GR" dirty="0"/>
          </a:p>
        </p:txBody>
      </p:sp>
      <p:sp>
        <p:nvSpPr>
          <p:cNvPr id="3" name="Θέση περιεχομένου 2"/>
          <p:cNvSpPr>
            <a:spLocks noGrp="1"/>
          </p:cNvSpPr>
          <p:nvPr>
            <p:ph idx="1"/>
          </p:nvPr>
        </p:nvSpPr>
        <p:spPr/>
        <p:txBody>
          <a:bodyPr/>
          <a:lstStyle/>
          <a:p>
            <a:pPr marL="0" indent="0">
              <a:buNone/>
            </a:pPr>
            <a:r>
              <a:rPr lang="el-GR" dirty="0" smtClean="0"/>
              <a:t>Να παρουσιάσετε </a:t>
            </a:r>
          </a:p>
          <a:p>
            <a:pPr marL="0" indent="0">
              <a:buNone/>
            </a:pPr>
            <a:r>
              <a:rPr lang="el-GR" dirty="0" smtClean="0"/>
              <a:t>α) τους λόγους που επέβαλλαν τη δανειοληπτική πολιτική των ελληνικών κυβερνήσεων και </a:t>
            </a:r>
          </a:p>
          <a:p>
            <a:pPr marL="0" indent="0">
              <a:buNone/>
            </a:pPr>
            <a:r>
              <a:rPr lang="el-GR" dirty="0" smtClean="0"/>
              <a:t>β) τις επιπτώσεις που συνεπάγονταν τα εθνικά δάνεια στην εθνική οικονομία από τη δεκαετία του 1860 και έως το 1892 σε συνδυασμό με τον πίνακα 6 της σ. 37.</a:t>
            </a:r>
            <a:endParaRPr lang="el-GR" dirty="0"/>
          </a:p>
        </p:txBody>
      </p:sp>
    </p:spTree>
    <p:extLst>
      <p:ext uri="{BB962C8B-B14F-4D97-AF65-F5344CB8AC3E}">
        <p14:creationId xmlns:p14="http://schemas.microsoft.com/office/powerpoint/2010/main" val="1678991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ΕΡΩΤΗΣΕΙΣ ΠΑΝΕΛΛΗΝΙΩΝ</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smtClean="0"/>
              <a:t>•	Να αναφέρετε τους λόγους που οδήγησαν τις ελληνικές κυβερνήσεις σε δανεισμό κατά την περίοδο 1860-1892 καθώς και τους τρόπους αξιοποίησης αυτών των δανείων. (μον. 12) ΕΣΠΕΡ 2001</a:t>
            </a:r>
          </a:p>
          <a:p>
            <a:pPr marL="0" indent="0">
              <a:buNone/>
            </a:pPr>
            <a:r>
              <a:rPr lang="el-GR" dirty="0" smtClean="0"/>
              <a:t>•	Για ποιους λόγους οι ελληνικές κυβερνήσεις από τη δεκαετία του 1860 ως και τη δεκαετία του 1880 προέβησαν στη σύναψη δανείων και ποιες ανάγκες κάλυψαν τα εθνικά αυτά δάνεια; Μονάδες 12 ΕΣΠΕΡ 2006</a:t>
            </a:r>
          </a:p>
          <a:p>
            <a:pPr marL="0" indent="0">
              <a:buNone/>
            </a:pPr>
            <a:endParaRPr lang="el-GR" dirty="0"/>
          </a:p>
        </p:txBody>
      </p:sp>
    </p:spTree>
    <p:extLst>
      <p:ext uri="{BB962C8B-B14F-4D97-AF65-F5344CB8AC3E}">
        <p14:creationId xmlns:p14="http://schemas.microsoft.com/office/powerpoint/2010/main" val="3166110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a:t>
            </a:r>
            <a:endParaRPr lang="el-GR" dirty="0"/>
          </a:p>
        </p:txBody>
      </p:sp>
      <p:sp>
        <p:nvSpPr>
          <p:cNvPr id="3" name="Θέση περιεχομένου 2"/>
          <p:cNvSpPr>
            <a:spLocks noGrp="1"/>
          </p:cNvSpPr>
          <p:nvPr>
            <p:ph idx="1"/>
          </p:nvPr>
        </p:nvSpPr>
        <p:spPr/>
        <p:txBody>
          <a:bodyPr>
            <a:normAutofit fontScale="55000" lnSpcReduction="20000"/>
          </a:bodyPr>
          <a:lstStyle/>
          <a:p>
            <a:pPr marL="0" indent="0">
              <a:buNone/>
            </a:pPr>
            <a:r>
              <a:rPr lang="el-GR" dirty="0" smtClean="0"/>
              <a:t>Στις μικρότερες και πιο καθυστερημένες οικονομικά χώρες, η απόκτηση σιδηροδρομικού δικτύου παρουσιάστηκε από πολύ νωρίς ως σημαντική προϋπόθεση για την είσοδο τους στο χώρο των ανεπτυγμένων κρατών. </a:t>
            </a:r>
          </a:p>
          <a:p>
            <a:pPr marL="0" indent="0">
              <a:buNone/>
            </a:pPr>
            <a:r>
              <a:rPr lang="el-GR" dirty="0" smtClean="0"/>
              <a:t>Οι σχετικές με την κατασκευή σιδηροδρομικού δικτύου συζητήσεις άρχισαν στη χώρα μας λίγα μόλις χρόνια μετά την ανεξαρτησία της, ίσως το </a:t>
            </a:r>
            <a:r>
              <a:rPr lang="el-GR" b="1" dirty="0" smtClean="0"/>
              <a:t>1835</a:t>
            </a:r>
            <a:r>
              <a:rPr lang="el-GR" dirty="0" smtClean="0"/>
              <a:t>. </a:t>
            </a:r>
          </a:p>
          <a:p>
            <a:pPr marL="0" indent="0">
              <a:buNone/>
            </a:pPr>
            <a:r>
              <a:rPr lang="el-GR" dirty="0" smtClean="0"/>
              <a:t>Ανυπέρβλητες όμως </a:t>
            </a:r>
            <a:r>
              <a:rPr lang="el-GR" b="1" dirty="0" smtClean="0"/>
              <a:t>δυσκολίες</a:t>
            </a:r>
            <a:r>
              <a:rPr lang="el-GR" dirty="0" smtClean="0"/>
              <a:t> περιόριζαν τις συζητήσεις αυτές για πολλές δεκαετίες στο χώρο των θεωρητικών αναλύσεων και των απλών επιθυμιών. </a:t>
            </a:r>
          </a:p>
          <a:p>
            <a:pPr marL="0" indent="0">
              <a:buNone/>
            </a:pPr>
            <a:r>
              <a:rPr lang="el-GR" dirty="0" smtClean="0"/>
              <a:t>Η κατασκευή της σιδηροδρομικής υποδομής ήταν ιδιαίτερα πολυέξοδη υπόθεση και </a:t>
            </a:r>
            <a:r>
              <a:rPr lang="el-GR" b="1" dirty="0" smtClean="0"/>
              <a:t>απαιτούσε κεφάλαια </a:t>
            </a:r>
            <a:r>
              <a:rPr lang="el-GR" dirty="0" smtClean="0"/>
              <a:t>που το μικρό ελληνικό κράτος δεν μπορούσε να εξοικονομήσει.</a:t>
            </a:r>
          </a:p>
          <a:p>
            <a:pPr marL="0" indent="0">
              <a:buNone/>
            </a:pPr>
            <a:r>
              <a:rPr lang="el-GR" dirty="0" smtClean="0"/>
              <a:t> Από την άλλη μεριά, η </a:t>
            </a:r>
            <a:r>
              <a:rPr lang="el-GR" b="1" dirty="0" smtClean="0"/>
              <a:t>προσέλκυση ξένων κεφαλαίων</a:t>
            </a:r>
            <a:r>
              <a:rPr lang="el-GR" dirty="0" smtClean="0"/>
              <a:t>, επιχειρήσεων ή πιστωτικών ιδρυμάτων, προϋπέθετε ότι το προς κατασκευή δίκτυο θα ήταν </a:t>
            </a:r>
            <a:r>
              <a:rPr lang="el-GR" b="1" dirty="0" smtClean="0"/>
              <a:t>αποδοτικό</a:t>
            </a:r>
            <a:r>
              <a:rPr lang="el-GR" dirty="0" smtClean="0"/>
              <a:t>, θα εξασφάλιζε δηλαδή τη μεταφορά πρώτων υλών, ζωτικών για τη βιομηχανία, και καταναλωτικών αγαθών, που οι τοπικές αγορές θα ήταν σε θέση να απορροφήσουν. </a:t>
            </a:r>
            <a:r>
              <a:rPr lang="el-GR" b="1" dirty="0" smtClean="0"/>
              <a:t>Στην Ελλάδα δεν υπήρχε ούτε το ένα, ούτε το άλλο</a:t>
            </a:r>
            <a:r>
              <a:rPr lang="el-GR" dirty="0" smtClean="0"/>
              <a:t>. </a:t>
            </a:r>
          </a:p>
          <a:p>
            <a:pPr marL="0" indent="0">
              <a:buNone/>
            </a:pPr>
            <a:r>
              <a:rPr lang="el-GR" dirty="0" smtClean="0"/>
              <a:t>Το ενδιαφέρον λοιπόν των ξένων ή των ομογενών επενδυτών παρέμενε πολύ μικρό. Επιπλέον, </a:t>
            </a:r>
            <a:r>
              <a:rPr lang="el-GR" b="1" dirty="0" smtClean="0"/>
              <a:t>η γειτνίαση της θάλασσας</a:t>
            </a:r>
            <a:r>
              <a:rPr lang="el-GR" dirty="0" smtClean="0"/>
              <a:t>, στις περισσότερες περιοχές της χώρας, δεν βοηθούσε τα πράγματα, καθώς </a:t>
            </a:r>
            <a:r>
              <a:rPr lang="el-GR" b="1" dirty="0" smtClean="0"/>
              <a:t>οι θαλάσσιες μεταφορές περιόριζαν την αποδοτικότητα του σιδηροδρομικού δικτύου</a:t>
            </a:r>
            <a:r>
              <a:rPr lang="el-GR" dirty="0" smtClean="0"/>
              <a:t>.</a:t>
            </a:r>
            <a:endParaRPr lang="el-GR" dirty="0"/>
          </a:p>
        </p:txBody>
      </p:sp>
    </p:spTree>
    <p:extLst>
      <p:ext uri="{BB962C8B-B14F-4D97-AF65-F5344CB8AC3E}">
        <p14:creationId xmlns:p14="http://schemas.microsoft.com/office/powerpoint/2010/main" val="177803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#3</a:t>
            </a:r>
            <a:endParaRPr lang="el-GR" dirty="0"/>
          </a:p>
        </p:txBody>
      </p:sp>
      <p:sp>
        <p:nvSpPr>
          <p:cNvPr id="3" name="Θέση περιεχομένου 2"/>
          <p:cNvSpPr>
            <a:spLocks noGrp="1"/>
          </p:cNvSpPr>
          <p:nvPr>
            <p:ph idx="1"/>
          </p:nvPr>
        </p:nvSpPr>
        <p:spPr/>
        <p:txBody>
          <a:bodyPr>
            <a:noAutofit/>
          </a:bodyPr>
          <a:lstStyle/>
          <a:p>
            <a:pPr marL="0" indent="0">
              <a:buNone/>
            </a:pPr>
            <a:r>
              <a:rPr lang="el-GR" sz="1600" dirty="0" smtClean="0"/>
              <a:t>Μέχρι τη δεκαετία του </a:t>
            </a:r>
            <a:r>
              <a:rPr lang="el-GR" sz="1600" b="1" dirty="0" smtClean="0"/>
              <a:t>1880 </a:t>
            </a:r>
            <a:r>
              <a:rPr lang="el-GR" sz="1600" dirty="0" smtClean="0"/>
              <a:t>η μόνη σιδηροδρομική γραμμή που είχε κατασκευαστεί στην Ελλάδα ήταν αυτή που συνέδεε την </a:t>
            </a:r>
            <a:r>
              <a:rPr lang="el-GR" sz="1600" b="1" dirty="0" smtClean="0"/>
              <a:t>Αθήνα με τον Πειραιά και είχε μήκος μόλις 9 χιλιομέτρων</a:t>
            </a:r>
            <a:r>
              <a:rPr lang="el-GR" sz="1600" dirty="0" smtClean="0"/>
              <a:t>. </a:t>
            </a:r>
          </a:p>
          <a:p>
            <a:pPr marL="0" indent="0">
              <a:buNone/>
            </a:pPr>
            <a:r>
              <a:rPr lang="el-GR" sz="1600" dirty="0" smtClean="0"/>
              <a:t>Αλλά και αυτή χρειάστηκε δώδεκα χρόνια και πολλές περιπέτειες για να κατασκευαστεί. </a:t>
            </a:r>
          </a:p>
          <a:p>
            <a:pPr marL="0" indent="0">
              <a:buNone/>
            </a:pPr>
            <a:r>
              <a:rPr lang="el-GR" sz="1600" dirty="0" smtClean="0"/>
              <a:t>Όλες οι υπόλοιπες περί σιδηροδρόμου διακηρύξεις και τα φιλόδοξα σχέδια παρέμεναν ανεφάρμοστα, καθώς η υλοποίησή τους συγκινούσε μόνο αμφίβολης αξιοπιστίας κερδοσκόπους. </a:t>
            </a:r>
          </a:p>
          <a:p>
            <a:pPr marL="0" indent="0">
              <a:buNone/>
            </a:pPr>
            <a:r>
              <a:rPr lang="el-GR" sz="1600" dirty="0" smtClean="0"/>
              <a:t>Οι </a:t>
            </a:r>
            <a:r>
              <a:rPr lang="el-GR" sz="1600" b="1" dirty="0" smtClean="0"/>
              <a:t>γενικότερες αλλαγές </a:t>
            </a:r>
            <a:r>
              <a:rPr lang="el-GR" sz="1600" dirty="0" smtClean="0"/>
              <a:t>όμως, που προοδευτικά μετέβαλαν τα δεδομένα της ελληνικής οικονομίας ως το 1881, δημιούργησαν τις προϋποθέσεις για υλοποίηση των σχεδίων κατασκευής σιδηροδρομικού δικτύου. </a:t>
            </a:r>
          </a:p>
          <a:p>
            <a:pPr marL="0" indent="0">
              <a:buNone/>
            </a:pPr>
            <a:r>
              <a:rPr lang="el-GR" sz="1600" dirty="0" smtClean="0"/>
              <a:t>Την ίδια περίπου εποχή, γύρω από τη χώρα, προχωρούσε η κατασκευή </a:t>
            </a:r>
            <a:r>
              <a:rPr lang="el-GR" sz="1600" b="1" dirty="0" smtClean="0"/>
              <a:t>μεγάλων συγκοινωνιακών αξόνων </a:t>
            </a:r>
            <a:r>
              <a:rPr lang="el-GR" sz="1600" dirty="0" smtClean="0"/>
              <a:t>που συνέδεαν την Κεντρική Ευρώπη με την Κωνσταντινούπολη, τη Μικρά Ασία και την Ανατολή ως την Ινδία. </a:t>
            </a:r>
          </a:p>
          <a:p>
            <a:pPr marL="0" indent="0">
              <a:buNone/>
            </a:pPr>
            <a:r>
              <a:rPr lang="el-GR" sz="1600" dirty="0" smtClean="0"/>
              <a:t>Η σύνδεση της Ευρώπης με την Ανατολή γινόταν και ατμοπλοϊκά από το </a:t>
            </a:r>
            <a:r>
              <a:rPr lang="el-GR" sz="1600" dirty="0" err="1" smtClean="0"/>
              <a:t>Πρίντεζι</a:t>
            </a:r>
            <a:r>
              <a:rPr lang="el-GR" sz="1600" dirty="0" smtClean="0"/>
              <a:t> της Ιταλίας προς το Σουέζ και τον Ινδικό Ωκεανό. </a:t>
            </a:r>
          </a:p>
          <a:p>
            <a:pPr marL="0" indent="0">
              <a:buNone/>
            </a:pPr>
            <a:r>
              <a:rPr lang="el-GR" sz="1600" dirty="0" smtClean="0"/>
              <a:t>Οι </a:t>
            </a:r>
            <a:r>
              <a:rPr lang="el-GR" sz="1600" b="1" dirty="0" smtClean="0"/>
              <a:t>ελληνικές κυβερνήσεις (με πρωθυπουργό τον Τρικούπη</a:t>
            </a:r>
            <a:r>
              <a:rPr lang="el-GR" sz="1600" dirty="0" smtClean="0"/>
              <a:t>, </a:t>
            </a:r>
            <a:r>
              <a:rPr lang="el-GR" sz="1600" b="1" dirty="0" smtClean="0"/>
              <a:t>κυρίως</a:t>
            </a:r>
            <a:r>
              <a:rPr lang="el-GR" sz="1600" dirty="0" smtClean="0"/>
              <a:t>) έκριναν ότι οι ελληνικές συγκοινωνιακές υποδομές έπρεπε ταχύτατα να προωθηθούν, </a:t>
            </a:r>
            <a:r>
              <a:rPr lang="el-GR" sz="1600" b="1" dirty="0" smtClean="0"/>
              <a:t>ώστε να συνδεθεί η χώρα με τους διεθνείς άξονες.</a:t>
            </a:r>
            <a:endParaRPr lang="el-GR" sz="1600" b="1" dirty="0"/>
          </a:p>
        </p:txBody>
      </p:sp>
    </p:spTree>
    <p:extLst>
      <p:ext uri="{BB962C8B-B14F-4D97-AF65-F5344CB8AC3E}">
        <p14:creationId xmlns:p14="http://schemas.microsoft.com/office/powerpoint/2010/main" val="4009592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#4</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smtClean="0"/>
              <a:t>Το σιδηροδρομικό δίκτυο της Ελλάδας ολοκληρώθηκε </a:t>
            </a:r>
            <a:r>
              <a:rPr lang="el-GR" b="1" dirty="0" smtClean="0"/>
              <a:t>σε τρεις περίπου δεκαετίες, από το 1880 και μετά</a:t>
            </a:r>
            <a:r>
              <a:rPr lang="el-GR" dirty="0" smtClean="0"/>
              <a:t>. </a:t>
            </a:r>
          </a:p>
          <a:p>
            <a:pPr marL="0" indent="0">
              <a:buNone/>
            </a:pPr>
            <a:r>
              <a:rPr lang="el-GR" dirty="0" smtClean="0"/>
              <a:t>Η μεγάλη ώθηση δόθηκε στις </a:t>
            </a:r>
            <a:r>
              <a:rPr lang="el-GR" b="1" dirty="0" smtClean="0"/>
              <a:t>πρώτες πρωθυπουργίες του Χαρίλαου Τρικούπη (1882-1892</a:t>
            </a:r>
            <a:r>
              <a:rPr lang="el-GR" dirty="0" smtClean="0"/>
              <a:t>), οπότε και κατασκευάστηκαν </a:t>
            </a:r>
            <a:r>
              <a:rPr lang="el-GR" b="1" dirty="0" smtClean="0"/>
              <a:t>900 χιλιόμετρα </a:t>
            </a:r>
            <a:r>
              <a:rPr lang="el-GR" dirty="0" smtClean="0"/>
              <a:t>σιδηροδρομικής γραμμής. </a:t>
            </a:r>
          </a:p>
          <a:p>
            <a:pPr marL="0" indent="0">
              <a:buNone/>
            </a:pPr>
            <a:r>
              <a:rPr lang="el-GR" dirty="0" smtClean="0"/>
              <a:t>Τα </a:t>
            </a:r>
            <a:r>
              <a:rPr lang="el-GR" b="1" dirty="0" smtClean="0"/>
              <a:t>οικονομικά προβλήματα </a:t>
            </a:r>
            <a:r>
              <a:rPr lang="el-GR" dirty="0" smtClean="0"/>
              <a:t>που αντιμετώπισε το ελληνικό κράτος επιβράδυναν την κατασκευή του έργου στη δεκαετία του 1890 και το δίκτυο </a:t>
            </a:r>
            <a:r>
              <a:rPr lang="el-GR" b="1" dirty="0" smtClean="0"/>
              <a:t>ολοκληρώθηκε μόλις το 1909</a:t>
            </a:r>
            <a:r>
              <a:rPr lang="el-GR" dirty="0" smtClean="0"/>
              <a:t>. </a:t>
            </a:r>
          </a:p>
          <a:p>
            <a:pPr marL="0" indent="0">
              <a:buNone/>
            </a:pPr>
            <a:r>
              <a:rPr lang="el-GR" dirty="0" smtClean="0"/>
              <a:t>Στο μεγαλύτερο τμήμα του το δίκτυο ήταν </a:t>
            </a:r>
            <a:r>
              <a:rPr lang="el-GR" b="1" dirty="0" smtClean="0"/>
              <a:t>μετρικό, με γραμμές πλάτους ενός μόνο μέτρου</a:t>
            </a:r>
            <a:r>
              <a:rPr lang="el-GR" dirty="0" smtClean="0"/>
              <a:t>, τη στιγμή που </a:t>
            </a:r>
            <a:r>
              <a:rPr lang="el-GR" b="1" dirty="0" smtClean="0"/>
              <a:t>οι διεθνείς προδιαγραφές προέβλεπαν γραμμές πλάτους 1,56 μέτρων.</a:t>
            </a:r>
            <a:r>
              <a:rPr lang="el-GR" dirty="0" smtClean="0"/>
              <a:t> </a:t>
            </a:r>
          </a:p>
          <a:p>
            <a:pPr marL="0" indent="0">
              <a:buNone/>
            </a:pPr>
            <a:r>
              <a:rPr lang="el-GR" dirty="0" smtClean="0"/>
              <a:t>Αυτό σήμαινε ότι το δίκτυο σχεδιάστηκε για να </a:t>
            </a:r>
            <a:r>
              <a:rPr lang="el-GR" b="1" dirty="0" smtClean="0"/>
              <a:t>εξυπηρετεί τοπικές κυρίως ανάγκες</a:t>
            </a:r>
            <a:r>
              <a:rPr lang="el-GR" dirty="0" smtClean="0"/>
              <a:t>, χωρίς φιλοδοξίες να αποτελέσει τμήμα του διεθνούς δικτύου.</a:t>
            </a:r>
            <a:endParaRPr lang="el-GR" dirty="0"/>
          </a:p>
        </p:txBody>
      </p:sp>
    </p:spTree>
    <p:extLst>
      <p:ext uri="{BB962C8B-B14F-4D97-AF65-F5344CB8AC3E}">
        <p14:creationId xmlns:p14="http://schemas.microsoft.com/office/powerpoint/2010/main" val="1466670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#5</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Το </a:t>
            </a:r>
            <a:r>
              <a:rPr lang="el-GR" b="1" dirty="0" smtClean="0"/>
              <a:t>κράτος ανέλαβε το μεγαλύτερο μέρος του κόστους </a:t>
            </a:r>
            <a:r>
              <a:rPr lang="el-GR" dirty="0" smtClean="0"/>
              <a:t>του έργου και επωμίστηκε το μεγαλύτερο μέρος του δανεισμού, που έγινε κυρίως από </a:t>
            </a:r>
            <a:r>
              <a:rPr lang="el-GR" b="1" dirty="0" smtClean="0"/>
              <a:t>ξένα πιστωτικά ιδρύματα</a:t>
            </a:r>
            <a:r>
              <a:rPr lang="el-GR" dirty="0" smtClean="0"/>
              <a:t>. </a:t>
            </a:r>
          </a:p>
          <a:p>
            <a:pPr marL="0" indent="0">
              <a:buNone/>
            </a:pPr>
            <a:r>
              <a:rPr lang="el-GR" dirty="0" smtClean="0"/>
              <a:t>Οι </a:t>
            </a:r>
            <a:r>
              <a:rPr lang="el-GR" b="1" dirty="0" smtClean="0"/>
              <a:t>ιδιώτες</a:t>
            </a:r>
            <a:r>
              <a:rPr lang="el-GR" dirty="0" smtClean="0"/>
              <a:t> συμμετείχαν με μικρότερο ποσοστό (περίπου </a:t>
            </a:r>
            <a:r>
              <a:rPr lang="el-GR" b="1" dirty="0" smtClean="0"/>
              <a:t>30%</a:t>
            </a:r>
            <a:r>
              <a:rPr lang="el-GR" dirty="0" smtClean="0"/>
              <a:t>), σ' ένα έργο του οποίου η αποδοτικότητα ήταν πολύ αμφίβολη. </a:t>
            </a:r>
          </a:p>
          <a:p>
            <a:pPr marL="0" indent="0">
              <a:buNone/>
            </a:pPr>
            <a:r>
              <a:rPr lang="el-GR" dirty="0" smtClean="0"/>
              <a:t>Πραγματικά, το σιδηροδρομικό δίκτυο κλήθηκε να εξυπηρετήσει τη </a:t>
            </a:r>
            <a:r>
              <a:rPr lang="el-GR" b="1" dirty="0" smtClean="0"/>
              <a:t>διακίνηση αγροτικών κυρίως προϊόντων </a:t>
            </a:r>
            <a:r>
              <a:rPr lang="el-GR" dirty="0" smtClean="0"/>
              <a:t>και από την αρχή της λειτουργίας του παρουσίαζε σοβαρή υστέρηση στα έσοδά του σε σχέση με τους αισιόδοξους υπολογισμούς που οδήγησαν στη δημιουργία του. </a:t>
            </a:r>
          </a:p>
          <a:p>
            <a:pPr marL="0" indent="0">
              <a:buNone/>
            </a:pPr>
            <a:r>
              <a:rPr lang="el-GR" dirty="0" smtClean="0"/>
              <a:t>Το γεγονός αυτό οδήγησε και στη </a:t>
            </a:r>
            <a:r>
              <a:rPr lang="el-GR" b="1" dirty="0" smtClean="0"/>
              <a:t>διακοπή των περαιτέρω επενδύσεων</a:t>
            </a:r>
            <a:r>
              <a:rPr lang="el-GR" dirty="0" smtClean="0"/>
              <a:t> στο χώρο του σιδηροδρόμου.</a:t>
            </a:r>
            <a:endParaRPr lang="el-GR" dirty="0"/>
          </a:p>
        </p:txBody>
      </p:sp>
    </p:spTree>
    <p:extLst>
      <p:ext uri="{BB962C8B-B14F-4D97-AF65-F5344CB8AC3E}">
        <p14:creationId xmlns:p14="http://schemas.microsoft.com/office/powerpoint/2010/main" val="365696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#6</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smtClean="0"/>
              <a:t>Είναι αναμφίβολο ότι το σιδηροδρομικό δίκτυο πρόσφερε πολλά σε μία χώρα που δεν είχε ποτέ πριν γνωρίσει αξιόπιστο χερσαίο συγκοινωνιακό δίκτυο. </a:t>
            </a:r>
          </a:p>
          <a:p>
            <a:pPr marL="0" indent="0">
              <a:buNone/>
            </a:pPr>
            <a:r>
              <a:rPr lang="el-GR" dirty="0" smtClean="0"/>
              <a:t>Πρόσφερε επίσης </a:t>
            </a:r>
            <a:r>
              <a:rPr lang="el-GR" b="1" dirty="0" smtClean="0"/>
              <a:t>πολλές υπηρεσίες στον καιρό των πολέμων</a:t>
            </a:r>
            <a:r>
              <a:rPr lang="el-GR" dirty="0" smtClean="0"/>
              <a:t>, αφού </a:t>
            </a:r>
            <a:r>
              <a:rPr lang="el-GR" b="1" dirty="0" smtClean="0"/>
              <a:t>επέτρεψε τη γρήγορη επιστράτευση και τον εφοδιασμό του ελληνικού στρατού. </a:t>
            </a:r>
          </a:p>
          <a:p>
            <a:pPr marL="0" indent="0">
              <a:buNone/>
            </a:pPr>
            <a:r>
              <a:rPr lang="el-GR" b="1" dirty="0" smtClean="0"/>
              <a:t>Δεν κατόρθωσε όμως να φέρει την ανάπτυξη </a:t>
            </a:r>
            <a:r>
              <a:rPr lang="el-GR" dirty="0" smtClean="0"/>
              <a:t>και την εκβιομηχάνιση στις περιοχές όπου έφτασε. </a:t>
            </a:r>
          </a:p>
          <a:p>
            <a:pPr marL="0" indent="0">
              <a:buNone/>
            </a:pPr>
            <a:r>
              <a:rPr lang="el-GR" b="1" dirty="0" smtClean="0"/>
              <a:t>Δεν κατόρθωσε να εκπληρώσει όσες αναπτυξιακές προσδοκίες στηρίχθηκαν πάνω του</a:t>
            </a:r>
            <a:r>
              <a:rPr lang="el-GR" dirty="0" smtClean="0"/>
              <a:t>. </a:t>
            </a:r>
          </a:p>
          <a:p>
            <a:pPr marL="0" indent="0">
              <a:buNone/>
            </a:pPr>
            <a:r>
              <a:rPr lang="el-GR" dirty="0" smtClean="0"/>
              <a:t>Για να το κάνει αυτό θα έπρεπε να προκαλέσει την αλλαγή κοινωνικών και οικονομικών δομών. Και, φυσικά, ένα συγκοινωνιακό δίκτυο δύσκολα μπορεί να πετύχει τόσο ριζοσπαστικές αλλαγές.</a:t>
            </a:r>
            <a:endParaRPr lang="el-GR" dirty="0"/>
          </a:p>
        </p:txBody>
      </p:sp>
    </p:spTree>
    <p:extLst>
      <p:ext uri="{BB962C8B-B14F-4D97-AF65-F5344CB8AC3E}">
        <p14:creationId xmlns:p14="http://schemas.microsoft.com/office/powerpoint/2010/main" val="3292742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Αθήνα- </a:t>
            </a:r>
            <a:r>
              <a:rPr lang="el-GR" dirty="0" err="1" smtClean="0"/>
              <a:t>Κηφησιά</a:t>
            </a:r>
            <a:r>
              <a:rPr lang="el-GR" dirty="0" smtClean="0"/>
              <a:t>, το «Θηρίο»</a:t>
            </a:r>
            <a:endParaRPr lang="el-GR" dirty="0"/>
          </a:p>
        </p:txBody>
      </p:sp>
      <p:sp>
        <p:nvSpPr>
          <p:cNvPr id="3" name="Θέση περιεχομένου 2"/>
          <p:cNvSpPr>
            <a:spLocks noGrp="1"/>
          </p:cNvSpPr>
          <p:nvPr>
            <p:ph idx="1"/>
          </p:nvPr>
        </p:nvSpPr>
        <p:spPr/>
        <p:txBody>
          <a:bodyPr/>
          <a:lstStyle/>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8280920"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0274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Πειραιάς - </a:t>
            </a:r>
            <a:r>
              <a:rPr lang="el-GR" dirty="0" err="1"/>
              <a:t>Κ</a:t>
            </a:r>
            <a:r>
              <a:rPr lang="el-GR" dirty="0" err="1" smtClean="0"/>
              <a:t>ηφησιά</a:t>
            </a:r>
            <a:endParaRPr lang="el-GR" dirty="0"/>
          </a:p>
        </p:txBody>
      </p:sp>
      <p:sp>
        <p:nvSpPr>
          <p:cNvPr id="3" name="Θέση περιεχομένου 2"/>
          <p:cNvSpPr>
            <a:spLocks noGrp="1"/>
          </p:cNvSpPr>
          <p:nvPr>
            <p:ph idx="1"/>
          </p:nvPr>
        </p:nvSpPr>
        <p:spPr/>
        <p:txBody>
          <a:bodyPr/>
          <a:lstStyle/>
          <a:p>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12776"/>
            <a:ext cx="8893324" cy="5445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9089092"/>
      </p:ext>
    </p:extLst>
  </p:cSld>
  <p:clrMapOvr>
    <a:masterClrMapping/>
  </p:clrMapOvr>
</p:sld>
</file>

<file path=ppt/theme/theme1.xml><?xml version="1.0" encoding="utf-8"?>
<a:theme xmlns:a="http://schemas.openxmlformats.org/drawingml/2006/main" name="Θέμα του Office">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1996</Words>
  <Application>Microsoft Office PowerPoint</Application>
  <PresentationFormat>Προβολή στην οθόνη (4:3)</PresentationFormat>
  <Paragraphs>118</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8. Το δίκτυο των σιδηροδρόμων</vt:lpstr>
      <vt:lpstr>#1</vt:lpstr>
      <vt:lpstr>#2</vt:lpstr>
      <vt:lpstr>#3</vt:lpstr>
      <vt:lpstr>#4</vt:lpstr>
      <vt:lpstr>#5</vt:lpstr>
      <vt:lpstr>#6</vt:lpstr>
      <vt:lpstr>Αθήνα- Κηφησιά, το «Θηρίο»</vt:lpstr>
      <vt:lpstr>Πειραιάς - Κηφησιά</vt:lpstr>
      <vt:lpstr>Ατμήλατος συρμός του Σ.Α.Π. κοντά στο παλιό εργοστάσιο της Ηλεκτρικής Εταιρίας, που βρισκόταν λίγο νοτιότερα από την σιδηροδρομική γέφυρα του Κηφισού, το 1883. Δεξία διακρίνεται η αρχική διακλάδωση που υπήρχε προς Νέο Φάληρο. (Αρχείο ΗΣΑΠ)</vt:lpstr>
      <vt:lpstr>Το σιδηροδρομικό δίκτυο της Ελλάδας του Τρικούπη</vt:lpstr>
      <vt:lpstr>ΕΡΩΤΗΣΕΙΣ ΠΑΝΕΛΛΗΝΙΩΝ</vt:lpstr>
      <vt:lpstr>πηγή</vt:lpstr>
      <vt:lpstr>πηγή</vt:lpstr>
      <vt:lpstr>ΚΕΙΜΕΝΟ Α</vt:lpstr>
      <vt:lpstr>ΚΕΙΜΕΝΟ Β</vt:lpstr>
      <vt:lpstr>ΚΕΙΜΕΝΟ Γ</vt:lpstr>
      <vt:lpstr>9. Τα εθνικά δάνεια</vt:lpstr>
      <vt:lpstr>#2</vt:lpstr>
      <vt:lpstr>#3</vt:lpstr>
      <vt:lpstr>Πίνακας 6 Τα κυριότερα δάνεια από το εξωτερικό  κατά την περίοδο 1880-1892</vt:lpstr>
      <vt:lpstr>ερωτήσεις</vt:lpstr>
      <vt:lpstr>ΕΡΩΤΗΣΕΙΣ ΠΑΝΕΛΛΗΝΙΩΝ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Το δίκτυο των σιδηροδρόμων</dc:title>
  <dc:creator>user</dc:creator>
  <cp:lastModifiedBy>user</cp:lastModifiedBy>
  <cp:revision>37</cp:revision>
  <dcterms:created xsi:type="dcterms:W3CDTF">2019-10-08T15:47:26Z</dcterms:created>
  <dcterms:modified xsi:type="dcterms:W3CDTF">2019-10-08T16:37:48Z</dcterms:modified>
</cp:coreProperties>
</file>