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5" r:id="rId7"/>
    <p:sldId id="262" r:id="rId8"/>
    <p:sldId id="264" r:id="rId9"/>
    <p:sldId id="263" r:id="rId10"/>
    <p:sldId id="261" r:id="rId11"/>
    <p:sldId id="272" r:id="rId12"/>
    <p:sldId id="293" r:id="rId13"/>
    <p:sldId id="294" r:id="rId14"/>
    <p:sldId id="295" r:id="rId15"/>
    <p:sldId id="296" r:id="rId16"/>
    <p:sldId id="273" r:id="rId17"/>
    <p:sldId id="274" r:id="rId18"/>
    <p:sldId id="275" r:id="rId19"/>
    <p:sldId id="270" r:id="rId20"/>
    <p:sldId id="276" r:id="rId21"/>
    <p:sldId id="267" r:id="rId22"/>
    <p:sldId id="279" r:id="rId23"/>
    <p:sldId id="266" r:id="rId24"/>
    <p:sldId id="277" r:id="rId25"/>
    <p:sldId id="290" r:id="rId26"/>
    <p:sldId id="278" r:id="rId27"/>
    <p:sldId id="282" r:id="rId28"/>
    <p:sldId id="291" r:id="rId29"/>
    <p:sldId id="269" r:id="rId30"/>
    <p:sldId id="284" r:id="rId31"/>
    <p:sldId id="298" r:id="rId32"/>
    <p:sldId id="280" r:id="rId33"/>
    <p:sldId id="281" r:id="rId34"/>
    <p:sldId id="283" r:id="rId35"/>
    <p:sldId id="285" r:id="rId36"/>
    <p:sldId id="292" r:id="rId37"/>
    <p:sldId id="286" r:id="rId38"/>
    <p:sldId id="287" r:id="rId39"/>
    <p:sldId id="297" r:id="rId40"/>
    <p:sldId id="288" r:id="rId41"/>
    <p:sldId id="289"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DF8176A-92C1-42CC-8908-B719A50BE715}" type="datetimeFigureOut">
              <a:rPr lang="el-GR" smtClean="0"/>
              <a:t>7/12/2019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418040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F8176A-92C1-42CC-8908-B719A50BE715}" type="datetimeFigureOut">
              <a:rPr lang="el-GR" smtClean="0"/>
              <a:t>7/12/2019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36644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F8176A-92C1-42CC-8908-B719A50BE715}" type="datetimeFigureOut">
              <a:rPr lang="el-GR" smtClean="0"/>
              <a:t>7/12/2019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207361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DF8176A-92C1-42CC-8908-B719A50BE715}" type="datetimeFigureOut">
              <a:rPr lang="el-GR" smtClean="0"/>
              <a:t>7/12/2019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266838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DF8176A-92C1-42CC-8908-B719A50BE715}" type="datetimeFigureOut">
              <a:rPr lang="el-GR" smtClean="0"/>
              <a:t>7/12/2019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47336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DF8176A-92C1-42CC-8908-B719A50BE715}" type="datetimeFigureOut">
              <a:rPr lang="el-GR" smtClean="0"/>
              <a:t>7/12/2019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300340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DF8176A-92C1-42CC-8908-B719A50BE715}" type="datetimeFigureOut">
              <a:rPr lang="el-GR" smtClean="0"/>
              <a:t>7/12/2019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37319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DF8176A-92C1-42CC-8908-B719A50BE715}" type="datetimeFigureOut">
              <a:rPr lang="el-GR" smtClean="0"/>
              <a:t>7/12/2019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272090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DF8176A-92C1-42CC-8908-B719A50BE715}" type="datetimeFigureOut">
              <a:rPr lang="el-GR" smtClean="0"/>
              <a:t>7/12/2019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388956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DF8176A-92C1-42CC-8908-B719A50BE715}" type="datetimeFigureOut">
              <a:rPr lang="el-GR" smtClean="0"/>
              <a:t>7/12/2019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78205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DF8176A-92C1-42CC-8908-B719A50BE715}" type="datetimeFigureOut">
              <a:rPr lang="el-GR" smtClean="0"/>
              <a:t>7/12/2019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C78864F-AB00-4CE7-B719-AB05E1C28AEF}" type="slidenum">
              <a:rPr lang="el-GR" smtClean="0"/>
              <a:t>‹#›</a:t>
            </a:fld>
            <a:endParaRPr lang="el-GR"/>
          </a:p>
        </p:txBody>
      </p:sp>
    </p:spTree>
    <p:extLst>
      <p:ext uri="{BB962C8B-B14F-4D97-AF65-F5344CB8AC3E}">
        <p14:creationId xmlns:p14="http://schemas.microsoft.com/office/powerpoint/2010/main" val="255118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8176A-92C1-42CC-8908-B719A50BE715}" type="datetimeFigureOut">
              <a:rPr lang="el-GR" smtClean="0"/>
              <a:t>7/12/2019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864F-AB00-4CE7-B719-AB05E1C28AEF}" type="slidenum">
              <a:rPr lang="el-GR" smtClean="0"/>
              <a:t>‹#›</a:t>
            </a:fld>
            <a:endParaRPr lang="el-GR"/>
          </a:p>
        </p:txBody>
      </p:sp>
    </p:spTree>
    <p:extLst>
      <p:ext uri="{BB962C8B-B14F-4D97-AF65-F5344CB8AC3E}">
        <p14:creationId xmlns:p14="http://schemas.microsoft.com/office/powerpoint/2010/main" val="216059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600" dirty="0" smtClean="0"/>
              <a:t>Διαμόρφωση και λειτουργία των πολιτικών κομμάτων στην </a:t>
            </a:r>
            <a:r>
              <a:rPr lang="el-GR" sz="3600" dirty="0"/>
              <a:t>Ελλάδα</a:t>
            </a:r>
            <a:br>
              <a:rPr lang="el-GR" sz="3600" dirty="0"/>
            </a:br>
            <a:r>
              <a:rPr lang="el-GR" sz="3600" dirty="0"/>
              <a:t>Β. Χειραφέτηση και αναμόρφωση</a:t>
            </a:r>
            <a:br>
              <a:rPr lang="el-GR" sz="3600" dirty="0"/>
            </a:br>
            <a:endParaRPr lang="el-GR" sz="3600" dirty="0"/>
          </a:p>
        </p:txBody>
      </p:sp>
      <p:sp>
        <p:nvSpPr>
          <p:cNvPr id="3" name="Υπότιτλος 2"/>
          <p:cNvSpPr>
            <a:spLocks noGrp="1"/>
          </p:cNvSpPr>
          <p:nvPr>
            <p:ph type="subTitle" idx="1"/>
          </p:nvPr>
        </p:nvSpPr>
        <p:spPr/>
        <p:txBody>
          <a:bodyPr/>
          <a:lstStyle/>
          <a:p>
            <a:r>
              <a:rPr lang="el-GR" dirty="0" smtClean="0"/>
              <a:t>Αικατερίνη Τζάμου</a:t>
            </a:r>
          </a:p>
          <a:p>
            <a:r>
              <a:rPr lang="el-GR" dirty="0" smtClean="0"/>
              <a:t>Φιλόλογος</a:t>
            </a:r>
          </a:p>
          <a:p>
            <a:r>
              <a:rPr lang="el-GR" dirty="0" smtClean="0"/>
              <a:t>Δρ. Ιστορίας της Τέχνης</a:t>
            </a:r>
          </a:p>
        </p:txBody>
      </p:sp>
    </p:spTree>
    <p:extLst>
      <p:ext uri="{BB962C8B-B14F-4D97-AF65-F5344CB8AC3E}">
        <p14:creationId xmlns:p14="http://schemas.microsoft.com/office/powerpoint/2010/main" val="68499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2800" dirty="0" smtClean="0"/>
              <a:t>Τα κόμματα</a:t>
            </a:r>
            <a:endParaRPr lang="el-GR" sz="2800" dirty="0"/>
          </a:p>
        </p:txBody>
      </p:sp>
      <p:sp>
        <p:nvSpPr>
          <p:cNvPr id="5" name="Θέση περιεχομένου 4"/>
          <p:cNvSpPr>
            <a:spLocks noGrp="1"/>
          </p:cNvSpPr>
          <p:nvPr>
            <p:ph idx="1"/>
          </p:nvPr>
        </p:nvSpPr>
        <p:spPr/>
        <p:txBody>
          <a:bodyPr>
            <a:normAutofit fontScale="47500" lnSpcReduction="20000"/>
          </a:bodyPr>
          <a:lstStyle/>
          <a:p>
            <a:pPr marL="0" indent="0">
              <a:buNone/>
            </a:pPr>
            <a:r>
              <a:rPr lang="el-GR" sz="3400" dirty="0"/>
              <a:t>Οι τρεις ηγέτες τους διηύθυναν τις εργασίες της Εθνοσυνέλευσης κατά το 1843-1844</a:t>
            </a:r>
          </a:p>
          <a:p>
            <a:endParaRPr lang="el-GR" sz="3400" dirty="0"/>
          </a:p>
          <a:p>
            <a:r>
              <a:rPr lang="el-GR" sz="3400" dirty="0"/>
              <a:t>Αρχηγός του </a:t>
            </a:r>
            <a:r>
              <a:rPr lang="el-GR" sz="3400" b="1" dirty="0"/>
              <a:t>Γαλλικού</a:t>
            </a:r>
            <a:r>
              <a:rPr lang="el-GR" sz="3400" dirty="0"/>
              <a:t> κόμματος ήταν ο Ιωάννης </a:t>
            </a:r>
            <a:r>
              <a:rPr lang="el-GR" sz="3400" dirty="0" err="1"/>
              <a:t>Κωλέττης</a:t>
            </a:r>
            <a:r>
              <a:rPr lang="el-GR" sz="3400" dirty="0"/>
              <a:t> και ιδρύθηκε κατά την διάρκεια της δεύτερης εθνοσυνέλευσης στο </a:t>
            </a:r>
            <a:r>
              <a:rPr lang="el-GR" sz="3400" dirty="0" err="1"/>
              <a:t>Άστρος</a:t>
            </a:r>
            <a:r>
              <a:rPr lang="el-GR" sz="3400" dirty="0"/>
              <a:t> το 1824, στην εθνοσυνέλευση αυτή ιδρύθηκαν και οι βασικότεροι αντίπαλοί του, που ήταν </a:t>
            </a:r>
          </a:p>
          <a:p>
            <a:r>
              <a:rPr lang="el-GR" sz="3400" dirty="0"/>
              <a:t>το </a:t>
            </a:r>
            <a:r>
              <a:rPr lang="el-GR" sz="3400" b="1" dirty="0"/>
              <a:t>Αγγλικό</a:t>
            </a:r>
            <a:r>
              <a:rPr lang="el-GR" sz="3400" dirty="0"/>
              <a:t> κόμμα του Αλέξανδρου Μαυροκορδάτου και </a:t>
            </a:r>
          </a:p>
          <a:p>
            <a:r>
              <a:rPr lang="el-GR" sz="3400" dirty="0"/>
              <a:t>το </a:t>
            </a:r>
            <a:r>
              <a:rPr lang="el-GR" sz="3400" b="1" dirty="0"/>
              <a:t>Ρωσικό </a:t>
            </a:r>
            <a:r>
              <a:rPr lang="el-GR" sz="3400" dirty="0"/>
              <a:t>κόμμα του Ανδρέα Μεταξά, σαν συνέπεια της επίδρασης που είχαν οι τρεις μεγάλες δυνάμεις της εποχής και ανάλογα ποια υποστήριζε ο καθένας ότι θα βοηθήσει την Ελλάδα. </a:t>
            </a:r>
            <a:endParaRPr lang="en-US" sz="3400" dirty="0" smtClean="0"/>
          </a:p>
          <a:p>
            <a:pPr marL="0" indent="0">
              <a:buNone/>
            </a:pPr>
            <a:endParaRPr lang="el-GR" sz="3400" dirty="0"/>
          </a:p>
          <a:p>
            <a:r>
              <a:rPr lang="el-GR" sz="3400" dirty="0"/>
              <a:t>Σημειώνεται ότι όταν ο Ναπολέων επιχειρούσε τη εκστρατεία του στην Αίγυπτο ο Αδαμάντιος Κοραής καλούσε τους Έλληνες να πολεμήσουν στο πλευρό του.</a:t>
            </a:r>
          </a:p>
          <a:p>
            <a:endParaRPr lang="el-GR" sz="3400" dirty="0"/>
          </a:p>
          <a:p>
            <a:r>
              <a:rPr lang="el-GR" sz="3400" dirty="0"/>
              <a:t>Το Γαλλικό κόμμα </a:t>
            </a:r>
            <a:r>
              <a:rPr lang="el-GR" sz="3400" b="1" dirty="0"/>
              <a:t>έδρασε κυρίως στη περίοδο της βασιλείας του </a:t>
            </a:r>
            <a:r>
              <a:rPr lang="el-GR" sz="3400" b="1" dirty="0" err="1"/>
              <a:t>Όθωνα</a:t>
            </a:r>
            <a:r>
              <a:rPr lang="el-GR" sz="3400" b="1" dirty="0"/>
              <a:t> </a:t>
            </a:r>
            <a:r>
              <a:rPr lang="el-GR" sz="3400" dirty="0"/>
              <a:t>όταν και ευνοήθηκε ιδιαίτερα από την αρχή από δύο μέλη της Αντιβασιλείας τον Λουδοβίκο φον </a:t>
            </a:r>
            <a:r>
              <a:rPr lang="el-GR" sz="3400" dirty="0" err="1"/>
              <a:t>Μάουρερ</a:t>
            </a:r>
            <a:r>
              <a:rPr lang="el-GR" sz="3400" dirty="0"/>
              <a:t> και τον Κάρολο Άμπελ. </a:t>
            </a:r>
            <a:endParaRPr lang="el-GR" sz="3400" dirty="0" smtClean="0"/>
          </a:p>
          <a:p>
            <a:r>
              <a:rPr lang="el-GR" sz="3400" dirty="0" smtClean="0"/>
              <a:t>Όταν </a:t>
            </a:r>
            <a:r>
              <a:rPr lang="el-GR" sz="3400" dirty="0"/>
              <a:t>όμως ενηλικιώθηκε ο </a:t>
            </a:r>
            <a:r>
              <a:rPr lang="el-GR" sz="3400" dirty="0" err="1"/>
              <a:t>Όθωνας</a:t>
            </a:r>
            <a:r>
              <a:rPr lang="el-GR" sz="3400" dirty="0"/>
              <a:t> προσπάθησε να αποδυναμώσει τόσο το Γαλλικό Κόμμα όσο και το τότε Ρωσικό ορίζοντας τον Ιωάννη </a:t>
            </a:r>
            <a:r>
              <a:rPr lang="el-GR" sz="3400" dirty="0" err="1"/>
              <a:t>Κωλέττη</a:t>
            </a:r>
            <a:r>
              <a:rPr lang="el-GR" sz="3400" dirty="0"/>
              <a:t> πρέσβη στο Παρίσι, τον δε Ανδρέα Μεταξά πρέσβη στη Μαδρίτη.</a:t>
            </a:r>
          </a:p>
          <a:p>
            <a:endParaRPr lang="el-GR" dirty="0"/>
          </a:p>
        </p:txBody>
      </p:sp>
      <p:sp>
        <p:nvSpPr>
          <p:cNvPr id="6" name="Θέση κειμένου 5"/>
          <p:cNvSpPr>
            <a:spLocks noGrp="1"/>
          </p:cNvSpPr>
          <p:nvPr>
            <p:ph type="body" sz="half" idx="2"/>
          </p:nvPr>
        </p:nvSpPr>
        <p:spPr/>
        <p:txBody>
          <a:bodyPr>
            <a:normAutofit/>
          </a:bodyPr>
          <a:lstStyle/>
          <a:p>
            <a:endParaRPr lang="el-GR" dirty="0" smtClean="0"/>
          </a:p>
          <a:p>
            <a:pPr marL="285750" indent="-285750">
              <a:buFont typeface="Arial" pitchFamily="34" charset="0"/>
              <a:buChar char="•"/>
            </a:pPr>
            <a:r>
              <a:rPr lang="el-GR" sz="3600" dirty="0" smtClean="0"/>
              <a:t>Γαλλικό</a:t>
            </a:r>
            <a:endParaRPr lang="el-GR" sz="3600" dirty="0"/>
          </a:p>
          <a:p>
            <a:pPr marL="285750" indent="-285750">
              <a:buFont typeface="Arial" pitchFamily="34" charset="0"/>
              <a:buChar char="•"/>
            </a:pPr>
            <a:r>
              <a:rPr lang="el-GR" sz="3600" dirty="0" smtClean="0"/>
              <a:t>Αγγλικό</a:t>
            </a:r>
          </a:p>
          <a:p>
            <a:pPr marL="285750" indent="-285750">
              <a:buFont typeface="Arial" pitchFamily="34" charset="0"/>
              <a:buChar char="•"/>
            </a:pPr>
            <a:r>
              <a:rPr lang="el-GR" sz="3600" dirty="0" smtClean="0"/>
              <a:t>Ρωσικό (</a:t>
            </a:r>
            <a:r>
              <a:rPr lang="el-GR" sz="3600" dirty="0" err="1" smtClean="0"/>
              <a:t>ναπαίοι</a:t>
            </a:r>
            <a:r>
              <a:rPr lang="el-GR" sz="3600" dirty="0" smtClean="0"/>
              <a:t>)</a:t>
            </a:r>
            <a:endParaRPr lang="el-GR" sz="3600" dirty="0"/>
          </a:p>
        </p:txBody>
      </p:sp>
    </p:spTree>
    <p:extLst>
      <p:ext uri="{BB962C8B-B14F-4D97-AF65-F5344CB8AC3E}">
        <p14:creationId xmlns:p14="http://schemas.microsoft.com/office/powerpoint/2010/main" val="366913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ΣΥΝΤΑΓΜΑ ΤΗΣ ΕΛΛΑΔΟΣ</a:t>
            </a:r>
            <a:br>
              <a:rPr lang="el-GR" dirty="0"/>
            </a:br>
            <a:r>
              <a:rPr lang="el-GR" sz="2700" dirty="0"/>
              <a:t>Εν ονόματι της αγίας και ομοουσίου και αδιαιρέτου Τριάδος</a:t>
            </a:r>
          </a:p>
        </p:txBody>
      </p:sp>
      <p:sp>
        <p:nvSpPr>
          <p:cNvPr id="6" name="Θέση περιεχομένου 5"/>
          <p:cNvSpPr>
            <a:spLocks noGrp="1"/>
          </p:cNvSpPr>
          <p:nvPr>
            <p:ph idx="1"/>
          </p:nvPr>
        </p:nvSpPr>
        <p:spPr>
          <a:xfrm>
            <a:off x="611560" y="1628800"/>
            <a:ext cx="8229600" cy="4525963"/>
          </a:xfrm>
        </p:spPr>
        <p:txBody>
          <a:bodyPr>
            <a:normAutofit fontScale="25000" lnSpcReduction="20000"/>
          </a:bodyPr>
          <a:lstStyle/>
          <a:p>
            <a:endParaRPr lang="el-GR" dirty="0"/>
          </a:p>
          <a:p>
            <a:pPr marL="0" indent="0">
              <a:buNone/>
            </a:pPr>
            <a:r>
              <a:rPr lang="el-GR" sz="5600" b="1" dirty="0" smtClean="0"/>
              <a:t>Περί </a:t>
            </a:r>
            <a:r>
              <a:rPr lang="el-GR" sz="5600" b="1" dirty="0"/>
              <a:t>θρησκείας</a:t>
            </a:r>
          </a:p>
          <a:p>
            <a:endParaRPr lang="el-GR" sz="5600" dirty="0"/>
          </a:p>
          <a:p>
            <a:r>
              <a:rPr lang="el-GR" sz="5600" dirty="0"/>
              <a:t>Άρθρον 1. Η επικρατούσα θρησκεία εις την Ελλάδα </a:t>
            </a:r>
            <a:r>
              <a:rPr lang="el-GR" sz="5600" dirty="0" err="1"/>
              <a:t>είνε</a:t>
            </a:r>
            <a:r>
              <a:rPr lang="el-GR" sz="5600" dirty="0"/>
              <a:t> η της Ανατολικής Ορθοδόξου Εκκλησίας, </a:t>
            </a:r>
            <a:r>
              <a:rPr lang="el-GR" sz="5600" b="1" dirty="0"/>
              <a:t>πάσα δε άλλη γνωστή θρησκεία </a:t>
            </a:r>
            <a:r>
              <a:rPr lang="el-GR" sz="5600" b="1" dirty="0" err="1"/>
              <a:t>είνε</a:t>
            </a:r>
            <a:r>
              <a:rPr lang="el-GR" sz="5600" b="1" dirty="0"/>
              <a:t> ανεκτή και τα της λατρείας αυτής τελούνται ακωλύτως υπό την προστασία των Νόμων</a:t>
            </a:r>
            <a:r>
              <a:rPr lang="el-GR" sz="5600" dirty="0"/>
              <a:t>, </a:t>
            </a:r>
            <a:r>
              <a:rPr lang="el-GR" sz="5600" dirty="0" err="1"/>
              <a:t>απαγορευομένου</a:t>
            </a:r>
            <a:r>
              <a:rPr lang="el-GR" sz="5600" dirty="0"/>
              <a:t> του προσηλυτισμού και πάσης άλλης επεμβάσεως κατά της επικρατούσης θρησκείας.</a:t>
            </a:r>
          </a:p>
          <a:p>
            <a:endParaRPr lang="el-GR" sz="5600" dirty="0"/>
          </a:p>
          <a:p>
            <a:pPr marL="0" indent="0">
              <a:buNone/>
            </a:pPr>
            <a:r>
              <a:rPr lang="el-GR" sz="5600" b="1" dirty="0"/>
              <a:t>Περί δημοσίου δικαίου των Ελλήνων</a:t>
            </a:r>
          </a:p>
          <a:p>
            <a:endParaRPr lang="el-GR" sz="5600" dirty="0"/>
          </a:p>
          <a:p>
            <a:r>
              <a:rPr lang="el-GR" sz="5600" dirty="0"/>
              <a:t>Άρθρον 3. </a:t>
            </a:r>
            <a:r>
              <a:rPr lang="el-GR" sz="5600" b="1" dirty="0"/>
              <a:t>Οι Έλληνες </a:t>
            </a:r>
            <a:r>
              <a:rPr lang="el-GR" sz="5600" b="1" dirty="0" err="1"/>
              <a:t>είνε</a:t>
            </a:r>
            <a:r>
              <a:rPr lang="el-GR" sz="5600" b="1" dirty="0"/>
              <a:t> ίσοι ενώπιον του Νόμου </a:t>
            </a:r>
            <a:r>
              <a:rPr lang="el-GR" sz="5600" dirty="0"/>
              <a:t>και </a:t>
            </a:r>
            <a:r>
              <a:rPr lang="el-GR" sz="5600" dirty="0" err="1"/>
              <a:t>συνεισφέρουσιν</a:t>
            </a:r>
            <a:r>
              <a:rPr lang="el-GR" sz="5600" dirty="0"/>
              <a:t> αδιακρίτως εις τα δημόσια βάρη, αναλόγως της περιουσίας των · μόνοι δε οι </a:t>
            </a:r>
            <a:r>
              <a:rPr lang="el-GR" sz="5600" dirty="0" err="1"/>
              <a:t>πολίται</a:t>
            </a:r>
            <a:r>
              <a:rPr lang="el-GR" sz="5600" dirty="0"/>
              <a:t> Έλληνες </a:t>
            </a:r>
            <a:r>
              <a:rPr lang="el-GR" sz="5600" dirty="0" err="1"/>
              <a:t>είνε</a:t>
            </a:r>
            <a:r>
              <a:rPr lang="el-GR" sz="5600" dirty="0"/>
              <a:t> δεκτοί εις όλα τα δημόσια </a:t>
            </a:r>
            <a:r>
              <a:rPr lang="el-GR" sz="5600" dirty="0" smtClean="0"/>
              <a:t>επαγγέλματα. </a:t>
            </a:r>
            <a:r>
              <a:rPr lang="el-GR" sz="5600" dirty="0" err="1" smtClean="0"/>
              <a:t>Πολίται</a:t>
            </a:r>
            <a:r>
              <a:rPr lang="el-GR" sz="5600" dirty="0" smtClean="0"/>
              <a:t> </a:t>
            </a:r>
            <a:r>
              <a:rPr lang="el-GR" sz="5600" dirty="0"/>
              <a:t>είναι όσοι απέκτησαν η </a:t>
            </a:r>
            <a:r>
              <a:rPr lang="el-GR" sz="5600" dirty="0" err="1"/>
              <a:t>αποκτήσωσι</a:t>
            </a:r>
            <a:r>
              <a:rPr lang="el-GR" sz="5600" dirty="0"/>
              <a:t> τα χαρακτηριστικά του πολίτου κατά τους Νόμους του Κράτους</a:t>
            </a:r>
            <a:r>
              <a:rPr lang="el-GR" sz="5600" dirty="0" smtClean="0"/>
              <a:t>.</a:t>
            </a:r>
            <a:endParaRPr lang="el-GR" sz="5600" dirty="0"/>
          </a:p>
          <a:p>
            <a:r>
              <a:rPr lang="el-GR" sz="5600" dirty="0"/>
              <a:t>Άρθρον 4. </a:t>
            </a:r>
            <a:r>
              <a:rPr lang="el-GR" sz="5600" b="1" dirty="0"/>
              <a:t>Η</a:t>
            </a:r>
            <a:r>
              <a:rPr lang="el-GR" sz="5600" dirty="0"/>
              <a:t> </a:t>
            </a:r>
            <a:r>
              <a:rPr lang="el-GR" sz="5600" b="1" dirty="0"/>
              <a:t>προσωπική ελευθερία είναι απαραβίαστος</a:t>
            </a:r>
            <a:r>
              <a:rPr lang="el-GR" sz="5600" dirty="0"/>
              <a:t>· ουδείς καταδιώκεται, συλλαμβάνεται, φυλακίζεται, ειμή οπόταν και όπως ο Νόμος </a:t>
            </a:r>
            <a:r>
              <a:rPr lang="el-GR" sz="5600" dirty="0" err="1"/>
              <a:t>ορίζη</a:t>
            </a:r>
            <a:r>
              <a:rPr lang="el-GR" sz="5600" dirty="0" smtClean="0"/>
              <a:t>.</a:t>
            </a:r>
            <a:endParaRPr lang="el-GR" sz="5600" dirty="0"/>
          </a:p>
          <a:p>
            <a:r>
              <a:rPr lang="el-GR" sz="5600" dirty="0"/>
              <a:t>Άρθρον 5. Εκτός της περιπτώσει του αυτοφώρου εγκλήματος ουδείς συλλαμβάνεται, ουδέ φυλακίζεται, ειμή </a:t>
            </a:r>
            <a:r>
              <a:rPr lang="el-GR" sz="5600" dirty="0" err="1"/>
              <a:t>δι</a:t>
            </a:r>
            <a:r>
              <a:rPr lang="el-GR" sz="5600" dirty="0"/>
              <a:t>’ αιτιολογημένου δικαστικού εντάλματος, το οποίον πρέπει να </a:t>
            </a:r>
            <a:r>
              <a:rPr lang="el-GR" sz="5600" dirty="0" err="1"/>
              <a:t>κοινοποιηθή</a:t>
            </a:r>
            <a:r>
              <a:rPr lang="el-GR" sz="5600" dirty="0"/>
              <a:t> κατά την στιγμήν της συλλήψεως ή προφυλακίσεως</a:t>
            </a:r>
            <a:r>
              <a:rPr lang="el-GR" sz="5600" dirty="0" smtClean="0"/>
              <a:t>.</a:t>
            </a:r>
            <a:endParaRPr lang="el-GR" sz="5600" dirty="0"/>
          </a:p>
          <a:p>
            <a:r>
              <a:rPr lang="el-GR" sz="5600" dirty="0"/>
              <a:t>Άρθρον 6. Ποινή δεν επιβάλλει άνευ Νόμου, ορίζοντος προηγουμένως αυτήν</a:t>
            </a:r>
            <a:r>
              <a:rPr lang="el-GR" sz="5600" dirty="0" smtClean="0"/>
              <a:t>.</a:t>
            </a:r>
            <a:endParaRPr lang="el-GR" sz="5600" dirty="0"/>
          </a:p>
          <a:p>
            <a:r>
              <a:rPr lang="el-GR" sz="5600" dirty="0"/>
              <a:t>Άρθρον 7. Έκαστος, ή και πολλοί ομού </a:t>
            </a:r>
            <a:r>
              <a:rPr lang="el-GR" sz="5600" dirty="0" err="1"/>
              <a:t>έχουσι</a:t>
            </a:r>
            <a:r>
              <a:rPr lang="el-GR" sz="5600" dirty="0"/>
              <a:t> το δικαίωμα να </a:t>
            </a:r>
            <a:r>
              <a:rPr lang="el-GR" sz="5600" dirty="0" err="1"/>
              <a:t>αναφέρωνται</a:t>
            </a:r>
            <a:r>
              <a:rPr lang="el-GR" sz="5600" dirty="0"/>
              <a:t> εγγράφως εις τας Αρχάς, τηρούντες τους Νόμους του Κράτους</a:t>
            </a:r>
            <a:r>
              <a:rPr lang="el-GR" sz="5600" dirty="0" smtClean="0"/>
              <a:t>.</a:t>
            </a:r>
            <a:endParaRPr lang="el-GR" sz="5600" dirty="0"/>
          </a:p>
          <a:p>
            <a:r>
              <a:rPr lang="el-GR" sz="5600" dirty="0"/>
              <a:t>Άρθρον 8. </a:t>
            </a:r>
            <a:r>
              <a:rPr lang="el-GR" sz="5600" b="1" dirty="0"/>
              <a:t>Η κατοικία εκάστου είναι </a:t>
            </a:r>
            <a:r>
              <a:rPr lang="el-GR" sz="5600" b="1" dirty="0" err="1"/>
              <a:t>άσυλος</a:t>
            </a:r>
            <a:r>
              <a:rPr lang="el-GR" sz="5600" dirty="0"/>
              <a:t>, ουδεμία κατ’ οίκον έρευνα </a:t>
            </a:r>
            <a:r>
              <a:rPr lang="el-GR" sz="5600" dirty="0" smtClean="0"/>
              <a:t>ενεργείται</a:t>
            </a:r>
            <a:r>
              <a:rPr lang="el-GR" sz="5600" dirty="0"/>
              <a:t>, ειμή όταν και όπως ο νόμος </a:t>
            </a:r>
            <a:r>
              <a:rPr lang="el-GR" sz="5600" dirty="0" err="1"/>
              <a:t>διατάσση</a:t>
            </a:r>
            <a:r>
              <a:rPr lang="el-GR" sz="5600" dirty="0"/>
              <a:t>.</a:t>
            </a:r>
          </a:p>
          <a:p>
            <a:endParaRPr lang="el-GR" sz="5600" dirty="0"/>
          </a:p>
        </p:txBody>
      </p:sp>
    </p:spTree>
    <p:extLst>
      <p:ext uri="{BB962C8B-B14F-4D97-AF65-F5344CB8AC3E}">
        <p14:creationId xmlns:p14="http://schemas.microsoft.com/office/powerpoint/2010/main" val="367856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ΣΥΝΤΑΓΜΑ ΤΗΣ ΕΛΛΑΔΟΣ</a:t>
            </a:r>
            <a:br>
              <a:rPr lang="el-GR" dirty="0"/>
            </a:br>
            <a:r>
              <a:rPr lang="el-GR" sz="2700" dirty="0"/>
              <a:t>Εν ονόματι της αγίας και ομοουσίου και αδιαιρέτου Τριάδος</a:t>
            </a:r>
          </a:p>
        </p:txBody>
      </p:sp>
      <p:sp>
        <p:nvSpPr>
          <p:cNvPr id="3" name="Θέση περιεχομένου 2"/>
          <p:cNvSpPr>
            <a:spLocks noGrp="1"/>
          </p:cNvSpPr>
          <p:nvPr>
            <p:ph idx="1"/>
          </p:nvPr>
        </p:nvSpPr>
        <p:spPr/>
        <p:txBody>
          <a:bodyPr>
            <a:noAutofit/>
          </a:bodyPr>
          <a:lstStyle/>
          <a:p>
            <a:r>
              <a:rPr lang="el-GR" sz="1600" dirty="0"/>
              <a:t>Άρθρον 9. </a:t>
            </a:r>
            <a:r>
              <a:rPr lang="el-GR" sz="1600" b="1" dirty="0"/>
              <a:t>Εν Ελλάδι ούτε πωλείται ούτε αγοράζεται άνθρωπος</a:t>
            </a:r>
            <a:r>
              <a:rPr lang="el-GR" sz="1600" dirty="0"/>
              <a:t>. Αργυρώνητος ή δούλος παντός γένους και πάσης θρησκείας είναι ελεύθερος, άμα </a:t>
            </a:r>
            <a:r>
              <a:rPr lang="el-GR" sz="1600" dirty="0" err="1"/>
              <a:t>πατήση</a:t>
            </a:r>
            <a:r>
              <a:rPr lang="el-GR" sz="1600" dirty="0"/>
              <a:t> επί ελληνικού εδάφους</a:t>
            </a:r>
            <a:r>
              <a:rPr lang="el-GR" sz="1600" dirty="0" smtClean="0"/>
              <a:t>.</a:t>
            </a:r>
            <a:endParaRPr lang="el-GR" sz="1600" dirty="0"/>
          </a:p>
          <a:p>
            <a:r>
              <a:rPr lang="el-GR" sz="1600" dirty="0"/>
              <a:t>Άρθρον 10. Πας τις δύναται να </a:t>
            </a:r>
            <a:r>
              <a:rPr lang="el-GR" sz="1600" dirty="0" err="1"/>
              <a:t>δημοσιεύη</a:t>
            </a:r>
            <a:r>
              <a:rPr lang="el-GR" sz="1600" dirty="0"/>
              <a:t> προφορικώς τε, εγγράφως και δια του τύπου τους στοχασμούς του, τηρών τους νόμους του </a:t>
            </a:r>
            <a:r>
              <a:rPr lang="el-GR" sz="1600" dirty="0" smtClean="0"/>
              <a:t>Κράτους. </a:t>
            </a:r>
            <a:r>
              <a:rPr lang="el-GR" sz="1600" b="1" dirty="0" smtClean="0"/>
              <a:t>Ο </a:t>
            </a:r>
            <a:r>
              <a:rPr lang="el-GR" sz="1600" b="1" dirty="0"/>
              <a:t>τύπος είναι ελεύθερος και λογοκρισία δεν </a:t>
            </a:r>
            <a:r>
              <a:rPr lang="el-GR" sz="1600" b="1" dirty="0" smtClean="0"/>
              <a:t>επιτρέπεται</a:t>
            </a:r>
            <a:r>
              <a:rPr lang="el-GR" sz="1600" dirty="0" smtClean="0"/>
              <a:t>. Οι </a:t>
            </a:r>
            <a:r>
              <a:rPr lang="el-GR" sz="1600" dirty="0"/>
              <a:t>υπεύθυνοι </a:t>
            </a:r>
            <a:r>
              <a:rPr lang="el-GR" sz="1600" dirty="0" err="1"/>
              <a:t>συντάκται</a:t>
            </a:r>
            <a:r>
              <a:rPr lang="el-GR" sz="1600" dirty="0"/>
              <a:t>, </a:t>
            </a:r>
            <a:r>
              <a:rPr lang="el-GR" sz="1600" dirty="0" err="1"/>
              <a:t>εκδόται</a:t>
            </a:r>
            <a:r>
              <a:rPr lang="el-GR" sz="1600" dirty="0"/>
              <a:t> και τυπογράφοι εφημερίδων δεν υποχρεούνται εις </a:t>
            </a:r>
            <a:r>
              <a:rPr lang="el-GR" sz="1600" dirty="0" err="1"/>
              <a:t>ουδεμίαν</a:t>
            </a:r>
            <a:r>
              <a:rPr lang="el-GR" sz="1600" dirty="0"/>
              <a:t> </a:t>
            </a:r>
            <a:r>
              <a:rPr lang="el-GR" sz="1600" dirty="0" err="1"/>
              <a:t>χρηματικήν</a:t>
            </a:r>
            <a:r>
              <a:rPr lang="el-GR" sz="1600" dirty="0"/>
              <a:t> </a:t>
            </a:r>
            <a:r>
              <a:rPr lang="el-GR" sz="1600" dirty="0" err="1"/>
              <a:t>προκαταβολλήν</a:t>
            </a:r>
            <a:r>
              <a:rPr lang="el-GR" sz="1600" dirty="0"/>
              <a:t> λόγω </a:t>
            </a:r>
            <a:r>
              <a:rPr lang="el-GR" sz="1600" dirty="0" smtClean="0"/>
              <a:t>εγγυήσεως. Οι </a:t>
            </a:r>
            <a:r>
              <a:rPr lang="el-GR" sz="1600" dirty="0" err="1"/>
              <a:t>εκδόται</a:t>
            </a:r>
            <a:r>
              <a:rPr lang="el-GR" sz="1600" dirty="0"/>
              <a:t> εφημερίδων θέλουν </a:t>
            </a:r>
            <a:r>
              <a:rPr lang="el-GR" sz="1600" dirty="0" err="1"/>
              <a:t>είσθαι</a:t>
            </a:r>
            <a:r>
              <a:rPr lang="el-GR" sz="1600" dirty="0"/>
              <a:t> </a:t>
            </a:r>
            <a:r>
              <a:rPr lang="el-GR" sz="1600" dirty="0" err="1"/>
              <a:t>πολίται</a:t>
            </a:r>
            <a:r>
              <a:rPr lang="el-GR" sz="1600" dirty="0"/>
              <a:t> Έλληνες</a:t>
            </a:r>
            <a:r>
              <a:rPr lang="el-GR" sz="1600" dirty="0" smtClean="0"/>
              <a:t>.</a:t>
            </a:r>
            <a:endParaRPr lang="el-GR" sz="1600" dirty="0"/>
          </a:p>
          <a:p>
            <a:r>
              <a:rPr lang="el-GR" sz="1600" dirty="0"/>
              <a:t>Άρθρον 11. </a:t>
            </a:r>
            <a:r>
              <a:rPr lang="el-GR" sz="1600" b="1" dirty="0"/>
              <a:t>Η ανωτέρω </a:t>
            </a:r>
            <a:r>
              <a:rPr lang="el-GR" sz="1600" b="1" dirty="0" err="1"/>
              <a:t>εκπαίδευσις</a:t>
            </a:r>
            <a:r>
              <a:rPr lang="el-GR" sz="1600" b="1" dirty="0"/>
              <a:t> ενεργείται δαπάνη του Κράτους</a:t>
            </a:r>
            <a:r>
              <a:rPr lang="el-GR" sz="1600" dirty="0"/>
              <a:t>· εις δε την </a:t>
            </a:r>
            <a:r>
              <a:rPr lang="el-GR" sz="1600" dirty="0" err="1"/>
              <a:t>δημοτικήν</a:t>
            </a:r>
            <a:r>
              <a:rPr lang="el-GR" sz="1600" dirty="0"/>
              <a:t> συντρέχει και το Κράτος κατά το </a:t>
            </a:r>
            <a:r>
              <a:rPr lang="el-GR" sz="1600" dirty="0" err="1"/>
              <a:t>μέτρον</a:t>
            </a:r>
            <a:r>
              <a:rPr lang="el-GR" sz="1600" dirty="0"/>
              <a:t> της ανάγκης των δήμων</a:t>
            </a:r>
            <a:r>
              <a:rPr lang="el-GR" sz="1600" dirty="0" smtClean="0"/>
              <a:t>.</a:t>
            </a:r>
            <a:endParaRPr lang="el-GR" sz="1600" dirty="0"/>
          </a:p>
          <a:p>
            <a:r>
              <a:rPr lang="el-GR" sz="1600" b="1" dirty="0"/>
              <a:t>Έκαστος έχει το δικαίωμα να </a:t>
            </a:r>
            <a:r>
              <a:rPr lang="el-GR" sz="1600" b="1" dirty="0" err="1"/>
              <a:t>συσταίνη</a:t>
            </a:r>
            <a:r>
              <a:rPr lang="el-GR" sz="1600" b="1" dirty="0"/>
              <a:t> εκπαιδευτικά καταστήματα</a:t>
            </a:r>
            <a:r>
              <a:rPr lang="el-GR" sz="1600" dirty="0"/>
              <a:t>, συμμορφούμενος με τους Νόμους του Κράτους</a:t>
            </a:r>
            <a:r>
              <a:rPr lang="el-GR" sz="1600" dirty="0" smtClean="0"/>
              <a:t>.</a:t>
            </a:r>
            <a:endParaRPr lang="el-GR" sz="1600" dirty="0"/>
          </a:p>
          <a:p>
            <a:r>
              <a:rPr lang="el-GR" sz="1600" dirty="0"/>
              <a:t>Άρθρον 12. </a:t>
            </a:r>
            <a:r>
              <a:rPr lang="el-GR" sz="1600" b="1" dirty="0"/>
              <a:t>Ουδείς στερείται της ιδιοκτησίας του </a:t>
            </a:r>
            <a:r>
              <a:rPr lang="el-GR" sz="1600" dirty="0"/>
              <a:t>ειμή δια δημόσιον ανάγκην, προσηκόντως </a:t>
            </a:r>
            <a:r>
              <a:rPr lang="el-GR" sz="1600" dirty="0" err="1"/>
              <a:t>αποδεδειγμένην</a:t>
            </a:r>
            <a:r>
              <a:rPr lang="el-GR" sz="1600" dirty="0"/>
              <a:t>, όταν και όπως ο νόμος </a:t>
            </a:r>
            <a:r>
              <a:rPr lang="el-GR" sz="1600" dirty="0" err="1"/>
              <a:t>διατάσση</a:t>
            </a:r>
            <a:r>
              <a:rPr lang="el-GR" sz="1600" dirty="0"/>
              <a:t>, πάντοτε δε προηγουμένης αποζημιώσεως</a:t>
            </a:r>
            <a:r>
              <a:rPr lang="el-GR" sz="1600" dirty="0" smtClean="0"/>
              <a:t>.</a:t>
            </a:r>
            <a:endParaRPr lang="el-GR" sz="1600" dirty="0"/>
          </a:p>
          <a:p>
            <a:r>
              <a:rPr lang="el-GR" sz="1600" dirty="0"/>
              <a:t>Άρθρον 13. Αι </a:t>
            </a:r>
            <a:r>
              <a:rPr lang="el-GR" sz="1600" dirty="0" err="1"/>
              <a:t>βάσαναι</a:t>
            </a:r>
            <a:r>
              <a:rPr lang="el-GR" sz="1600" dirty="0"/>
              <a:t> και η γενική </a:t>
            </a:r>
            <a:r>
              <a:rPr lang="el-GR" sz="1600" dirty="0" err="1"/>
              <a:t>δήμευσις</a:t>
            </a:r>
            <a:r>
              <a:rPr lang="el-GR" sz="1600" dirty="0"/>
              <a:t> απαγορεύονται</a:t>
            </a:r>
            <a:r>
              <a:rPr lang="el-GR" sz="1600" dirty="0" smtClean="0"/>
              <a:t>.</a:t>
            </a:r>
            <a:endParaRPr lang="el-GR" sz="1600" dirty="0"/>
          </a:p>
          <a:p>
            <a:r>
              <a:rPr lang="el-GR" sz="1600" dirty="0"/>
              <a:t>Άρθρον 14. </a:t>
            </a:r>
            <a:r>
              <a:rPr lang="el-GR" sz="1600" b="1" dirty="0"/>
              <a:t>Το απόρρητον των επιστολών </a:t>
            </a:r>
            <a:r>
              <a:rPr lang="el-GR" sz="1600" dirty="0" err="1"/>
              <a:t>είνε</a:t>
            </a:r>
            <a:r>
              <a:rPr lang="el-GR" sz="1600" dirty="0"/>
              <a:t> </a:t>
            </a:r>
            <a:r>
              <a:rPr lang="el-GR" sz="1600" dirty="0" err="1"/>
              <a:t>απαραβίαστον</a:t>
            </a:r>
            <a:r>
              <a:rPr lang="el-GR" sz="1400" dirty="0"/>
              <a:t>.</a:t>
            </a:r>
          </a:p>
        </p:txBody>
      </p:sp>
    </p:spTree>
    <p:extLst>
      <p:ext uri="{BB962C8B-B14F-4D97-AF65-F5344CB8AC3E}">
        <p14:creationId xmlns:p14="http://schemas.microsoft.com/office/powerpoint/2010/main" val="179824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ΣΥΝΤΑΓΜΑ ΤΗΣ ΕΛΛΑΔΟΣ</a:t>
            </a:r>
            <a:br>
              <a:rPr lang="el-GR" dirty="0"/>
            </a:br>
            <a:r>
              <a:rPr lang="el-GR" sz="2700" dirty="0"/>
              <a:t>Εν ονόματι της αγίας και ομοουσίου και αδιαιρέτου Τριάδος</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dirty="0"/>
              <a:t>Περί συντάξεως της </a:t>
            </a:r>
            <a:r>
              <a:rPr lang="el-GR" b="1" dirty="0" smtClean="0"/>
              <a:t>Πολιτείας</a:t>
            </a:r>
            <a:endParaRPr lang="el-GR" b="1" dirty="0"/>
          </a:p>
          <a:p>
            <a:r>
              <a:rPr lang="el-GR" dirty="0"/>
              <a:t>Άρθρον 15. Η </a:t>
            </a:r>
            <a:r>
              <a:rPr lang="el-GR" b="1" dirty="0"/>
              <a:t>νομοθετική</a:t>
            </a:r>
            <a:r>
              <a:rPr lang="el-GR" dirty="0"/>
              <a:t> εξουσία ενεργείται συνάμα υπό του Βασιλέως, της Βουλής και της Γερουσίας</a:t>
            </a:r>
            <a:r>
              <a:rPr lang="el-GR" dirty="0" smtClean="0"/>
              <a:t>.</a:t>
            </a:r>
            <a:endParaRPr lang="el-GR" dirty="0"/>
          </a:p>
          <a:p>
            <a:r>
              <a:rPr lang="el-GR" dirty="0"/>
              <a:t>Άρθρον 20. Η </a:t>
            </a:r>
            <a:r>
              <a:rPr lang="el-GR" b="1" dirty="0"/>
              <a:t>εκτελεστική</a:t>
            </a:r>
            <a:r>
              <a:rPr lang="el-GR" dirty="0"/>
              <a:t> εξουσία ανήκει εις τον Βασιλέα, ενεργείται δε δια των παρ’ αυτού διοριζομένων υπευθύνων Υπουργών</a:t>
            </a:r>
            <a:r>
              <a:rPr lang="el-GR" dirty="0" smtClean="0"/>
              <a:t>.</a:t>
            </a:r>
            <a:endParaRPr lang="el-GR" dirty="0"/>
          </a:p>
          <a:p>
            <a:r>
              <a:rPr lang="el-GR" dirty="0"/>
              <a:t>Άρθρον 21. Η </a:t>
            </a:r>
            <a:r>
              <a:rPr lang="el-GR" b="1" dirty="0"/>
              <a:t>δικαστική</a:t>
            </a:r>
            <a:r>
              <a:rPr lang="el-GR" dirty="0"/>
              <a:t> εξουσία ενεργείται δια των δικαστηρίων, αι δε </a:t>
            </a:r>
            <a:r>
              <a:rPr lang="el-GR" dirty="0" err="1"/>
              <a:t>δικαστικαί</a:t>
            </a:r>
            <a:r>
              <a:rPr lang="el-GR" dirty="0"/>
              <a:t> εκτελούνται εν ονόματι του Βασιλέως</a:t>
            </a:r>
            <a:r>
              <a:rPr lang="el-GR" dirty="0" smtClean="0"/>
              <a:t>.</a:t>
            </a:r>
            <a:endParaRPr lang="el-GR" dirty="0"/>
          </a:p>
          <a:p>
            <a:pPr marL="0" indent="0">
              <a:buNone/>
            </a:pPr>
            <a:r>
              <a:rPr lang="el-GR" b="1" dirty="0"/>
              <a:t>Περί της </a:t>
            </a:r>
            <a:r>
              <a:rPr lang="el-GR" b="1" dirty="0" smtClean="0"/>
              <a:t>Βουλής</a:t>
            </a:r>
            <a:endParaRPr lang="el-GR" b="1" dirty="0"/>
          </a:p>
          <a:p>
            <a:r>
              <a:rPr lang="el-GR" dirty="0"/>
              <a:t>Άρθρον 59. Η Βουλή σύγκειται εκ Βουλευτών, </a:t>
            </a:r>
            <a:r>
              <a:rPr lang="el-GR" b="1" dirty="0"/>
              <a:t>εκλεγομένων των εχόντων δικαίωμα προς τούτο πολιτών</a:t>
            </a:r>
            <a:r>
              <a:rPr lang="el-GR" dirty="0"/>
              <a:t>, κατά τον περί εκλογής </a:t>
            </a:r>
            <a:r>
              <a:rPr lang="el-GR" dirty="0" err="1"/>
              <a:t>Νόμον</a:t>
            </a:r>
            <a:r>
              <a:rPr lang="el-GR" dirty="0" smtClean="0"/>
              <a:t>.</a:t>
            </a:r>
            <a:endParaRPr lang="el-GR" dirty="0"/>
          </a:p>
          <a:p>
            <a:r>
              <a:rPr lang="el-GR" dirty="0"/>
              <a:t>Άρθρον 60. Οι Βουλευταί </a:t>
            </a:r>
            <a:r>
              <a:rPr lang="el-GR" b="1" dirty="0" err="1"/>
              <a:t>αντιπροσωπεύουσι</a:t>
            </a:r>
            <a:r>
              <a:rPr lang="el-GR" b="1" dirty="0"/>
              <a:t> το Έθνος </a:t>
            </a:r>
            <a:r>
              <a:rPr lang="el-GR" dirty="0"/>
              <a:t>και όχι μόνον την </a:t>
            </a:r>
            <a:r>
              <a:rPr lang="el-GR" dirty="0" err="1"/>
              <a:t>επαρχίαν</a:t>
            </a:r>
            <a:r>
              <a:rPr lang="el-GR" dirty="0"/>
              <a:t> υπό της οποίας εκλέγονται.</a:t>
            </a:r>
          </a:p>
        </p:txBody>
      </p:sp>
    </p:spTree>
    <p:extLst>
      <p:ext uri="{BB962C8B-B14F-4D97-AF65-F5344CB8AC3E}">
        <p14:creationId xmlns:p14="http://schemas.microsoft.com/office/powerpoint/2010/main" val="402337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Ερώτηση</a:t>
            </a:r>
            <a:r>
              <a:rPr lang="el-GR" dirty="0" smtClean="0"/>
              <a:t>:</a:t>
            </a:r>
            <a:endParaRPr lang="el-GR" dirty="0"/>
          </a:p>
        </p:txBody>
      </p:sp>
      <p:sp>
        <p:nvSpPr>
          <p:cNvPr id="3" name="Θέση περιεχομένου 2"/>
          <p:cNvSpPr>
            <a:spLocks noGrp="1"/>
          </p:cNvSpPr>
          <p:nvPr>
            <p:ph idx="1"/>
          </p:nvPr>
        </p:nvSpPr>
        <p:spPr/>
        <p:txBody>
          <a:bodyPr/>
          <a:lstStyle/>
          <a:p>
            <a:pPr marL="0" indent="0">
              <a:buNone/>
            </a:pPr>
            <a:r>
              <a:rPr lang="el-GR" dirty="0" smtClean="0"/>
              <a:t>Λαμβάνοντας </a:t>
            </a:r>
            <a:r>
              <a:rPr lang="el-GR" dirty="0"/>
              <a:t>υπόψη το περιεχόμενο των παραθεμάτων και τις πληροφορίες του σχολικού βιβλίου να αναλύσετε το περιεχόμενο της φράσης: «παρά το συντηρητικό του χαρακτήρα, στο Σύνταγμα του 1844 υπήρχαν και φιλελεύθερα στοιχεία».</a:t>
            </a:r>
          </a:p>
        </p:txBody>
      </p:sp>
    </p:spTree>
    <p:extLst>
      <p:ext uri="{BB962C8B-B14F-4D97-AF65-F5344CB8AC3E}">
        <p14:creationId xmlns:p14="http://schemas.microsoft.com/office/powerpoint/2010/main" val="363166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σύνταγμα του 1844</a:t>
            </a:r>
            <a:endParaRPr lang="el-GR" dirty="0"/>
          </a:p>
        </p:txBody>
      </p:sp>
      <p:sp>
        <p:nvSpPr>
          <p:cNvPr id="6" name="Θέση περιεχομένου 5"/>
          <p:cNvSpPr>
            <a:spLocks noGrp="1"/>
          </p:cNvSpPr>
          <p:nvPr>
            <p:ph idx="1"/>
          </p:nvPr>
        </p:nvSpPr>
        <p:spPr/>
        <p:txBody>
          <a:bodyPr>
            <a:normAutofit fontScale="92500" lnSpcReduction="10000"/>
          </a:bodyPr>
          <a:lstStyle/>
          <a:p>
            <a:pPr marL="0" indent="0">
              <a:buNone/>
            </a:pPr>
            <a:r>
              <a:rPr lang="el-GR" dirty="0" smtClean="0"/>
              <a:t>Οι κομματικές παρατάξεις συμφώνησαν στην ανάγκη να κατοχυρωθούν συνταγματικά ορισμένα θεμελιώδη δικαιώματα: </a:t>
            </a:r>
          </a:p>
          <a:p>
            <a:r>
              <a:rPr lang="el-GR" dirty="0" smtClean="0"/>
              <a:t>η ισότητα απέναντι στο νόμο, </a:t>
            </a:r>
          </a:p>
          <a:p>
            <a:r>
              <a:rPr lang="el-GR" dirty="0" smtClean="0"/>
              <a:t>η απαγόρευση της δουλείας, </a:t>
            </a:r>
          </a:p>
          <a:p>
            <a:r>
              <a:rPr lang="el-GR" dirty="0" smtClean="0"/>
              <a:t>το απαραβίαστο του οικογενειακού ασύλου, </a:t>
            </a:r>
          </a:p>
          <a:p>
            <a:r>
              <a:rPr lang="el-GR" dirty="0" smtClean="0"/>
              <a:t>η ελευθερία γνώμης και τύπου, </a:t>
            </a:r>
          </a:p>
          <a:p>
            <a:r>
              <a:rPr lang="el-GR" dirty="0" smtClean="0"/>
              <a:t>η προστασία της ιδιοκτησίας, </a:t>
            </a:r>
          </a:p>
          <a:p>
            <a:r>
              <a:rPr lang="el-GR" dirty="0" smtClean="0"/>
              <a:t>η δωρεάν εκπαίδευση. </a:t>
            </a:r>
            <a:endParaRPr lang="el-GR" dirty="0"/>
          </a:p>
        </p:txBody>
      </p:sp>
    </p:spTree>
    <p:extLst>
      <p:ext uri="{BB962C8B-B14F-4D97-AF65-F5344CB8AC3E}">
        <p14:creationId xmlns:p14="http://schemas.microsoft.com/office/powerpoint/2010/main" val="182950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lstStyle/>
          <a:p>
            <a:r>
              <a:rPr lang="el-GR" dirty="0" smtClean="0"/>
              <a:t>Μια αδυναμία ήταν το ότι δεν κατοχυρώθηκε συνταγματικά το δικαίωμα του </a:t>
            </a:r>
            <a:r>
              <a:rPr lang="el-GR" dirty="0" err="1" smtClean="0"/>
              <a:t>συνέρχεσθαι</a:t>
            </a:r>
            <a:r>
              <a:rPr lang="el-GR" dirty="0" smtClean="0"/>
              <a:t> και συνεταιρίζεσθαι, πράγμα που μπορούσε να φέρει εμπόδια στη συγκρότηση κομματικών μηχανισμών.</a:t>
            </a:r>
            <a:endParaRPr lang="el-GR" dirty="0"/>
          </a:p>
        </p:txBody>
      </p:sp>
    </p:spTree>
    <p:extLst>
      <p:ext uri="{BB962C8B-B14F-4D97-AF65-F5344CB8AC3E}">
        <p14:creationId xmlns:p14="http://schemas.microsoft.com/office/powerpoint/2010/main" val="61879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lstStyle/>
          <a:p>
            <a:pPr marL="0" indent="0">
              <a:buNone/>
            </a:pPr>
            <a:r>
              <a:rPr lang="el-GR" dirty="0" smtClean="0"/>
              <a:t>Στο σύνταγμα καθορίστηκαν και οι βασιλικές εξουσίες. Μεταξύ των </a:t>
            </a:r>
            <a:r>
              <a:rPr lang="el-GR" dirty="0" err="1" smtClean="0"/>
              <a:t>σπουδαιοτέρων</a:t>
            </a:r>
            <a:r>
              <a:rPr lang="el-GR" dirty="0" smtClean="0"/>
              <a:t> ήταν: </a:t>
            </a:r>
          </a:p>
          <a:p>
            <a:r>
              <a:rPr lang="el-GR" dirty="0" smtClean="0"/>
              <a:t>η συμμετοχή του βασιλιά στην άσκηση της νομοθετικής εξουσίας και </a:t>
            </a:r>
          </a:p>
          <a:p>
            <a:r>
              <a:rPr lang="el-GR" dirty="0" smtClean="0"/>
              <a:t>η αρχηγία του κράτους και του στρατού </a:t>
            </a:r>
          </a:p>
          <a:p>
            <a:pPr marL="0" indent="0">
              <a:buNone/>
            </a:pPr>
            <a:r>
              <a:rPr lang="el-GR" dirty="0" smtClean="0"/>
              <a:t>Όμως, καμία πράξη του δεν είχε ισχύ χωρίς την προσυπογραφή του αρμόδιου υπουργού. </a:t>
            </a:r>
            <a:endParaRPr lang="el-GR" dirty="0"/>
          </a:p>
        </p:txBody>
      </p:sp>
    </p:spTree>
    <p:extLst>
      <p:ext uri="{BB962C8B-B14F-4D97-AF65-F5344CB8AC3E}">
        <p14:creationId xmlns:p14="http://schemas.microsoft.com/office/powerpoint/2010/main" val="256694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normAutofit fontScale="70000" lnSpcReduction="20000"/>
          </a:bodyPr>
          <a:lstStyle/>
          <a:p>
            <a:r>
              <a:rPr lang="el-GR" dirty="0" smtClean="0"/>
              <a:t>κατοχυρωνόταν, με ελάχιστους περιορισμούς, το δικαίωμα της καθολικής ψηφοφορίας για τους άνδρες, ρύθμιση που αποτελούσε </a:t>
            </a:r>
            <a:r>
              <a:rPr lang="el-GR" b="1" dirty="0" smtClean="0"/>
              <a:t>παγκοσμία πρωτοπορία</a:t>
            </a:r>
            <a:r>
              <a:rPr lang="el-GR" dirty="0" smtClean="0"/>
              <a:t>,</a:t>
            </a:r>
          </a:p>
          <a:p>
            <a:endParaRPr lang="el-GR" dirty="0" smtClean="0"/>
          </a:p>
          <a:p>
            <a:r>
              <a:rPr lang="el-GR" dirty="0" smtClean="0"/>
              <a:t>οριζόταν η εκλογική διαδικασία, σύμφωνα με την οποία οι εκλογείς μπορούσαν να δώσουν </a:t>
            </a:r>
            <a:r>
              <a:rPr lang="el-GR" b="1" dirty="0" smtClean="0"/>
              <a:t>θετική ψήφο σε όσους υποψηφίους ήθελαν</a:t>
            </a:r>
            <a:r>
              <a:rPr lang="el-GR" dirty="0" smtClean="0"/>
              <a:t>, συμπληρώνοντας ψηφοδέλτια, ακόμη και διαφορετικών </a:t>
            </a:r>
            <a:r>
              <a:rPr lang="el-GR" dirty="0" err="1" smtClean="0"/>
              <a:t>Συνδυασμων</a:t>
            </a:r>
            <a:r>
              <a:rPr lang="el-GR" dirty="0" smtClean="0"/>
              <a:t>,</a:t>
            </a:r>
          </a:p>
          <a:p>
            <a:endParaRPr lang="el-GR" dirty="0" smtClean="0"/>
          </a:p>
          <a:p>
            <a:r>
              <a:rPr lang="el-GR" dirty="0" smtClean="0"/>
              <a:t>προβλεπόταν η ύπαρξη </a:t>
            </a:r>
            <a:r>
              <a:rPr lang="el-GR" b="1" dirty="0" smtClean="0"/>
              <a:t>Βουλής</a:t>
            </a:r>
            <a:r>
              <a:rPr lang="el-GR" dirty="0" smtClean="0"/>
              <a:t> και </a:t>
            </a:r>
            <a:r>
              <a:rPr lang="el-GR" b="1" dirty="0" smtClean="0"/>
              <a:t>Γερουσίας</a:t>
            </a:r>
            <a:r>
              <a:rPr lang="el-GR" dirty="0" smtClean="0"/>
              <a:t>. Οι γερουσιαστές θα διορίζονταν από τον βασιλιά και θα διατηρούσαν το αξίωμά τους ισόβια.</a:t>
            </a:r>
            <a:endParaRPr lang="el-GR" dirty="0"/>
          </a:p>
        </p:txBody>
      </p:sp>
      <p:sp>
        <p:nvSpPr>
          <p:cNvPr id="4" name="Θέση κειμένου 3"/>
          <p:cNvSpPr>
            <a:spLocks noGrp="1"/>
          </p:cNvSpPr>
          <p:nvPr>
            <p:ph type="body" sz="half" idx="2"/>
          </p:nvPr>
        </p:nvSpPr>
        <p:spPr/>
        <p:txBody>
          <a:bodyPr>
            <a:normAutofit/>
          </a:bodyPr>
          <a:lstStyle/>
          <a:p>
            <a:r>
              <a:rPr lang="el-GR" sz="2000" dirty="0" smtClean="0"/>
              <a:t>Συνταγματική πρόβλεψη για τα κόμματα δεν υπήρξε. </a:t>
            </a:r>
          </a:p>
          <a:p>
            <a:r>
              <a:rPr lang="el-GR" sz="2000" dirty="0" smtClean="0"/>
              <a:t>Ο κανονισμός της Βουλής προέβλεπε ότι </a:t>
            </a:r>
            <a:r>
              <a:rPr lang="el-GR" sz="2000" b="1" dirty="0" smtClean="0"/>
              <a:t>η σύνθεση των κοινοβουλευτικών επιτροπών</a:t>
            </a:r>
            <a:r>
              <a:rPr lang="el-GR" sz="2000" dirty="0" smtClean="0"/>
              <a:t> θα γινόταν με </a:t>
            </a:r>
            <a:r>
              <a:rPr lang="el-GR" sz="2000" b="1" dirty="0" smtClean="0"/>
              <a:t>κλήρωση</a:t>
            </a:r>
            <a:r>
              <a:rPr lang="el-GR" sz="2000" dirty="0" smtClean="0"/>
              <a:t>. </a:t>
            </a:r>
          </a:p>
          <a:p>
            <a:r>
              <a:rPr lang="el-GR" sz="2000" dirty="0" smtClean="0"/>
              <a:t>Αυτό αναγκαστικά οδηγούσε τις παρατάξεις σε </a:t>
            </a:r>
            <a:r>
              <a:rPr lang="el-GR" sz="2000" b="1" dirty="0" smtClean="0"/>
              <a:t>διαβουλεύσεις</a:t>
            </a:r>
            <a:r>
              <a:rPr lang="el-GR" sz="2000" dirty="0" smtClean="0"/>
              <a:t> και, ορισμένες φορές, σε </a:t>
            </a:r>
            <a:r>
              <a:rPr lang="el-GR" sz="2000" b="1" dirty="0" smtClean="0"/>
              <a:t>συναίνεση</a:t>
            </a:r>
            <a:r>
              <a:rPr lang="el-GR" sz="2000" dirty="0" smtClean="0"/>
              <a:t>.</a:t>
            </a:r>
            <a:endParaRPr lang="el-GR" sz="2000" dirty="0"/>
          </a:p>
        </p:txBody>
      </p:sp>
    </p:spTree>
    <p:extLst>
      <p:ext uri="{BB962C8B-B14F-4D97-AF65-F5344CB8AC3E}">
        <p14:creationId xmlns:p14="http://schemas.microsoft.com/office/powerpoint/2010/main" val="33324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 Χειραφέτηση και αναμόρφωση</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b="1" dirty="0" smtClean="0"/>
              <a:t>Διδακτικοί Στόχοι:</a:t>
            </a:r>
          </a:p>
          <a:p>
            <a:pPr marL="0" indent="0">
              <a:buNone/>
            </a:pPr>
            <a:r>
              <a:rPr lang="el-GR" dirty="0" smtClean="0"/>
              <a:t>1. Να γνωρίσουν οι μαθητές τα νέα κόμματα που δημιουργήθηκαν και τις αλλαγές που επήλθαν στην δομή και στο σύστημα λειτουργίας τους</a:t>
            </a:r>
          </a:p>
          <a:p>
            <a:pPr marL="0" indent="0">
              <a:buNone/>
            </a:pPr>
            <a:r>
              <a:rPr lang="el-GR" dirty="0" smtClean="0"/>
              <a:t>2. Να κατανοήσουν την σχέση ανάμεσα στις πολιτικές αποφάσεις-μεταβολές: </a:t>
            </a:r>
          </a:p>
          <a:p>
            <a:r>
              <a:rPr lang="el-GR" dirty="0" smtClean="0"/>
              <a:t>συνταγματικές μεταβολές (1844-1864), </a:t>
            </a:r>
          </a:p>
          <a:p>
            <a:r>
              <a:rPr lang="el-GR" dirty="0" smtClean="0"/>
              <a:t>καθολική ψηφοφορία (1864), </a:t>
            </a:r>
          </a:p>
          <a:p>
            <a:r>
              <a:rPr lang="el-GR" dirty="0" smtClean="0"/>
              <a:t>αρχή της δεδηλωμένης (1875) και </a:t>
            </a:r>
          </a:p>
          <a:p>
            <a:r>
              <a:rPr lang="el-GR" dirty="0" smtClean="0"/>
              <a:t>τις οικονομικοκοινωνικές αλλαγές αφενός και τις αλλαγές στα κόμματα αφετέρου</a:t>
            </a:r>
            <a:endParaRPr lang="el-GR" dirty="0"/>
          </a:p>
        </p:txBody>
      </p:sp>
    </p:spTree>
    <p:extLst>
      <p:ext uri="{BB962C8B-B14F-4D97-AF65-F5344CB8AC3E}">
        <p14:creationId xmlns:p14="http://schemas.microsoft.com/office/powerpoint/2010/main" val="331198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lstStyle/>
          <a:p>
            <a:pPr marL="0" indent="0">
              <a:buNone/>
            </a:pPr>
            <a:r>
              <a:rPr lang="el-GR" dirty="0" smtClean="0"/>
              <a:t>Το </a:t>
            </a:r>
            <a:r>
              <a:rPr lang="el-GR" b="1" dirty="0" smtClean="0"/>
              <a:t>δικαίωμα της καθολικής ψηφοφορίας </a:t>
            </a:r>
            <a:r>
              <a:rPr lang="el-GR" dirty="0" smtClean="0"/>
              <a:t>δημιούργησε </a:t>
            </a:r>
            <a:r>
              <a:rPr lang="el-GR" dirty="0" err="1" smtClean="0"/>
              <a:t>vέους</a:t>
            </a:r>
            <a:r>
              <a:rPr lang="el-GR" dirty="0" smtClean="0"/>
              <a:t> όρους για την πολιτική και κομματική δράση, καθώς ανοίχτηκε ευρύ πεδίο για τη συμμετοχή πολιτών και κομμάτων στο δημόσιο βίο και διευκολύνθηκε η </a:t>
            </a:r>
            <a:r>
              <a:rPr lang="el-GR" b="1" dirty="0" smtClean="0"/>
              <a:t>διεκδίκηση συμφερόντων</a:t>
            </a:r>
            <a:r>
              <a:rPr lang="el-GR" dirty="0" smtClean="0"/>
              <a:t>.</a:t>
            </a:r>
            <a:endParaRPr lang="el-GR" dirty="0"/>
          </a:p>
        </p:txBody>
      </p:sp>
      <p:sp>
        <p:nvSpPr>
          <p:cNvPr id="4" name="Θέση κειμένου 3"/>
          <p:cNvSpPr>
            <a:spLocks noGrp="1"/>
          </p:cNvSpPr>
          <p:nvPr>
            <p:ph type="body" sz="half" idx="2"/>
          </p:nvPr>
        </p:nvSpPr>
        <p:spPr/>
        <p:txBody>
          <a:bodyPr>
            <a:normAutofit fontScale="92500" lnSpcReduction="10000"/>
          </a:bodyPr>
          <a:lstStyle/>
          <a:p>
            <a:pPr marL="285750" indent="-285750">
              <a:buFont typeface="Arial" pitchFamily="34" charset="0"/>
              <a:buChar char="•"/>
            </a:pPr>
            <a:r>
              <a:rPr lang="el-GR" dirty="0"/>
              <a:t>Η</a:t>
            </a:r>
            <a:r>
              <a:rPr lang="el-GR" dirty="0" smtClean="0"/>
              <a:t> λειτουργία κομμάτων ήταν προϊόν μιας μικρής πολιτικής ηγετικής ομάδας, δεν ανταποκρίνονταν στις ανάγκες της ελληνικής κοινωνίας και αναπτύχθηκαν κατά </a:t>
            </a:r>
            <a:r>
              <a:rPr lang="el-GR" b="1" dirty="0" smtClean="0"/>
              <a:t>μίμηση δυτικών προτύπων.</a:t>
            </a:r>
          </a:p>
          <a:p>
            <a:pPr marL="285750" indent="-285750">
              <a:buFont typeface="Arial" pitchFamily="34" charset="0"/>
              <a:buChar char="•"/>
            </a:pPr>
            <a:endParaRPr lang="el-GR" dirty="0"/>
          </a:p>
          <a:p>
            <a:pPr marL="285750" indent="-285750">
              <a:buFont typeface="Arial" pitchFamily="34" charset="0"/>
              <a:buChar char="•"/>
            </a:pPr>
            <a:r>
              <a:rPr lang="el-GR" dirty="0"/>
              <a:t>Ο</a:t>
            </a:r>
            <a:r>
              <a:rPr lang="el-GR" dirty="0" smtClean="0"/>
              <a:t> κοινοβουλευτισμός στην Ελλάδα ρίζωσε και ακολούθησε τους δικούς του δρόμους, για να ανταποκριθεί στις </a:t>
            </a:r>
            <a:r>
              <a:rPr lang="el-GR" b="1" dirty="0" smtClean="0"/>
              <a:t>ιδιαίτερες ανάγκες</a:t>
            </a:r>
            <a:r>
              <a:rPr lang="el-GR" dirty="0" smtClean="0"/>
              <a:t>, τα προβλήματα και τα αιτήματα της </a:t>
            </a:r>
            <a:r>
              <a:rPr lang="el-GR" b="1" dirty="0" smtClean="0"/>
              <a:t>ελληνικής κοινωνίας</a:t>
            </a:r>
            <a:r>
              <a:rPr lang="el-GR" dirty="0" smtClean="0"/>
              <a:t>.</a:t>
            </a:r>
          </a:p>
          <a:p>
            <a:pPr marL="285750" indent="-285750">
              <a:buFont typeface="Arial" pitchFamily="34" charset="0"/>
              <a:buChar char="•"/>
            </a:pPr>
            <a:endParaRPr lang="el-GR" dirty="0"/>
          </a:p>
          <a:p>
            <a:pPr marL="285750" indent="-285750">
              <a:buFont typeface="Arial" pitchFamily="34" charset="0"/>
              <a:buChar char="•"/>
            </a:pPr>
            <a:r>
              <a:rPr lang="el-GR" dirty="0" smtClean="0"/>
              <a:t>Τα κόμματα αποτελούσαν </a:t>
            </a:r>
            <a:r>
              <a:rPr lang="el-GR" b="1" dirty="0" smtClean="0"/>
              <a:t>αναγκαιότητα της εποχής </a:t>
            </a:r>
            <a:r>
              <a:rPr lang="el-GR" dirty="0" smtClean="0"/>
              <a:t>και ανταποκρίνονταν στις ανάγκες των ανθρώπων που τα συγκρότησαν. </a:t>
            </a:r>
          </a:p>
          <a:p>
            <a:pPr marL="285750" indent="-285750">
              <a:buFont typeface="Arial" pitchFamily="34" charset="0"/>
              <a:buChar char="•"/>
            </a:pPr>
            <a:endParaRPr lang="el-GR" dirty="0"/>
          </a:p>
          <a:p>
            <a:pPr marL="285750" indent="-285750">
              <a:buFont typeface="Arial" pitchFamily="34" charset="0"/>
              <a:buChar char="•"/>
            </a:pPr>
            <a:r>
              <a:rPr lang="el-GR" dirty="0" smtClean="0"/>
              <a:t>Τα κόμματα αυτής της περιόδου δεν μπορούν να χαρακτηριστούν με σημερινούς όρους (αριστερά-</a:t>
            </a:r>
            <a:r>
              <a:rPr lang="el-GR" dirty="0" err="1" smtClean="0"/>
              <a:t>δεξι</a:t>
            </a:r>
            <a:r>
              <a:rPr lang="el-GR" dirty="0" smtClean="0"/>
              <a:t>ά, προοδευτικά-συντηρητικά).</a:t>
            </a:r>
            <a:endParaRPr lang="el-GR" dirty="0"/>
          </a:p>
        </p:txBody>
      </p:sp>
    </p:spTree>
    <p:extLst>
      <p:ext uri="{BB962C8B-B14F-4D97-AF65-F5344CB8AC3E}">
        <p14:creationId xmlns:p14="http://schemas.microsoft.com/office/powerpoint/2010/main" val="183684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Πηγή 10</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Ο Εκλογικός Νόμος καθιέρωνε την εκλογή των βουλευτών με </a:t>
            </a:r>
            <a:r>
              <a:rPr lang="el-GR" b="1" dirty="0" smtClean="0"/>
              <a:t>πλειοψηφικό σύστημα </a:t>
            </a:r>
            <a:r>
              <a:rPr lang="el-GR" dirty="0" smtClean="0"/>
              <a:t>δύο γύρων, που θα διεξαγόταν με άμεση, </a:t>
            </a:r>
            <a:r>
              <a:rPr lang="el-GR" b="1" dirty="0" smtClean="0"/>
              <a:t>σχεδόν καθολική</a:t>
            </a:r>
            <a:r>
              <a:rPr lang="el-GR" dirty="0" smtClean="0"/>
              <a:t>, και </a:t>
            </a:r>
            <a:r>
              <a:rPr lang="el-GR" b="1" dirty="0" smtClean="0"/>
              <a:t>μυστική ψηφοφορία</a:t>
            </a:r>
            <a:r>
              <a:rPr lang="el-GR" dirty="0" smtClean="0"/>
              <a:t>. Δικαίωμα ψήφου δινόταν στους πολίτες (άρρενες) ηλικίας 25 ετών συμπληρωμένων, «έχοντας προσέτι </a:t>
            </a:r>
            <a:r>
              <a:rPr lang="el-GR" dirty="0" err="1" smtClean="0"/>
              <a:t>ιδιοκτησίαν</a:t>
            </a:r>
            <a:r>
              <a:rPr lang="el-GR" dirty="0" smtClean="0"/>
              <a:t> τινά εντός της επαρχίας, όπου </a:t>
            </a:r>
            <a:r>
              <a:rPr lang="el-GR" dirty="0" err="1" smtClean="0"/>
              <a:t>έχουσι</a:t>
            </a:r>
            <a:r>
              <a:rPr lang="el-GR" dirty="0" smtClean="0"/>
              <a:t> την </a:t>
            </a:r>
            <a:r>
              <a:rPr lang="el-GR" dirty="0" err="1" smtClean="0"/>
              <a:t>πολιτικήν</a:t>
            </a:r>
            <a:r>
              <a:rPr lang="el-GR" dirty="0" smtClean="0"/>
              <a:t> </a:t>
            </a:r>
            <a:r>
              <a:rPr lang="el-GR" dirty="0" err="1" smtClean="0"/>
              <a:t>διαμονήν</a:t>
            </a:r>
            <a:r>
              <a:rPr lang="el-GR" dirty="0" smtClean="0"/>
              <a:t> των, ή </a:t>
            </a:r>
            <a:r>
              <a:rPr lang="el-GR" dirty="0" err="1" smtClean="0"/>
              <a:t>εξασκούντας</a:t>
            </a:r>
            <a:r>
              <a:rPr lang="el-GR" dirty="0" smtClean="0"/>
              <a:t> εν αυτή οποιονδήποτε επάγγελμα, ή </a:t>
            </a:r>
            <a:r>
              <a:rPr lang="el-GR" dirty="0" err="1" smtClean="0"/>
              <a:t>ανεξάρτητον</a:t>
            </a:r>
            <a:r>
              <a:rPr lang="el-GR" dirty="0" smtClean="0"/>
              <a:t> επιτήδευμα». </a:t>
            </a:r>
          </a:p>
          <a:p>
            <a:pPr marL="0" indent="0">
              <a:buNone/>
            </a:pPr>
            <a:r>
              <a:rPr lang="el-GR" dirty="0" smtClean="0"/>
              <a:t>Εξαιρούνταν: «α) Οι </a:t>
            </a:r>
            <a:r>
              <a:rPr lang="el-GR" dirty="0" err="1" smtClean="0"/>
              <a:t>διατελού</a:t>
            </a:r>
            <a:r>
              <a:rPr lang="el-GR" dirty="0" smtClean="0"/>
              <a:t> </a:t>
            </a:r>
            <a:r>
              <a:rPr lang="el-GR" dirty="0" err="1" smtClean="0"/>
              <a:t>ντες</a:t>
            </a:r>
            <a:r>
              <a:rPr lang="el-GR" dirty="0" smtClean="0"/>
              <a:t> υπό </a:t>
            </a:r>
            <a:r>
              <a:rPr lang="el-GR" dirty="0" err="1" smtClean="0"/>
              <a:t>ανάκρισιν</a:t>
            </a:r>
            <a:r>
              <a:rPr lang="el-GR" dirty="0" smtClean="0"/>
              <a:t> επί </a:t>
            </a:r>
            <a:r>
              <a:rPr lang="el-GR" dirty="0" err="1" smtClean="0"/>
              <a:t>κακουργήματι</a:t>
            </a:r>
            <a:r>
              <a:rPr lang="el-GR" dirty="0" smtClean="0"/>
              <a:t>, β) Οι </a:t>
            </a:r>
            <a:r>
              <a:rPr lang="el-GR" dirty="0" err="1" smtClean="0"/>
              <a:t>προσκαίρως</a:t>
            </a:r>
            <a:r>
              <a:rPr lang="el-GR" dirty="0" smtClean="0"/>
              <a:t> ή δια παντός </a:t>
            </a:r>
            <a:r>
              <a:rPr lang="el-GR" dirty="0" err="1" smtClean="0"/>
              <a:t>στερηθέντες</a:t>
            </a:r>
            <a:r>
              <a:rPr lang="el-GR" dirty="0" smtClean="0"/>
              <a:t> κατά </a:t>
            </a:r>
            <a:r>
              <a:rPr lang="el-GR" dirty="0" err="1" smtClean="0"/>
              <a:t>συνέπειαν</a:t>
            </a:r>
            <a:r>
              <a:rPr lang="el-GR" dirty="0" smtClean="0"/>
              <a:t> δικαστικής αποφάσεως του δικαιώματος του </a:t>
            </a:r>
            <a:r>
              <a:rPr lang="el-GR" dirty="0" err="1" smtClean="0"/>
              <a:t>ψηφοφορείν</a:t>
            </a:r>
            <a:r>
              <a:rPr lang="el-GR" dirty="0" smtClean="0"/>
              <a:t>, γ) Οι στερούμενοι της ελευθέρας διαχειρίσεως της περιουσίας των.»</a:t>
            </a:r>
          </a:p>
          <a:p>
            <a:pPr marL="0" indent="0">
              <a:buNone/>
            </a:pPr>
            <a:endParaRPr lang="el-GR" dirty="0"/>
          </a:p>
          <a:p>
            <a:pPr marL="0" indent="0">
              <a:buNone/>
            </a:pPr>
            <a:r>
              <a:rPr lang="el-GR" dirty="0" smtClean="0"/>
              <a:t>Νικηφόρος </a:t>
            </a:r>
            <a:r>
              <a:rPr lang="el-GR" dirty="0" err="1" smtClean="0"/>
              <a:t>Διαμαντούρος</a:t>
            </a:r>
            <a:r>
              <a:rPr lang="el-GR" dirty="0" smtClean="0"/>
              <a:t>: </a:t>
            </a:r>
            <a:r>
              <a:rPr lang="el-GR" dirty="0" err="1" smtClean="0"/>
              <a:t>ΙΕΕ,ΙΓ',σ</a:t>
            </a:r>
            <a:r>
              <a:rPr lang="el-GR" dirty="0" smtClean="0"/>
              <a:t>. 112.</a:t>
            </a:r>
            <a:endParaRPr lang="el-GR" dirty="0"/>
          </a:p>
        </p:txBody>
      </p:sp>
      <p:sp>
        <p:nvSpPr>
          <p:cNvPr id="4" name="Θέση κειμένου 3"/>
          <p:cNvSpPr>
            <a:spLocks noGrp="1"/>
          </p:cNvSpPr>
          <p:nvPr>
            <p:ph type="body" sz="half" idx="2"/>
          </p:nvPr>
        </p:nvSpPr>
        <p:spPr/>
        <p:txBody>
          <a:bodyPr/>
          <a:lstStyle/>
          <a:p>
            <a:endParaRPr lang="el-GR" dirty="0" smtClean="0"/>
          </a:p>
          <a:p>
            <a:r>
              <a:rPr lang="el-GR" sz="1800" b="1" dirty="0" smtClean="0"/>
              <a:t>Ερώτηση:</a:t>
            </a:r>
          </a:p>
          <a:p>
            <a:r>
              <a:rPr lang="el-GR" sz="1800" dirty="0"/>
              <a:t>Λαμβάνοντας υπόψη το περιεχόμενο του παραθέματος και τις πληροφορίες του βιβλίου σας να σχολιάσετε την άποψη (Ν. </a:t>
            </a:r>
            <a:r>
              <a:rPr lang="el-GR" sz="1800" dirty="0" err="1"/>
              <a:t>Διαμαντούρος</a:t>
            </a:r>
            <a:r>
              <a:rPr lang="el-GR" sz="1800" dirty="0"/>
              <a:t>: Ι.Ε.Ε., </a:t>
            </a:r>
            <a:r>
              <a:rPr lang="el-GR" sz="1800" dirty="0" err="1"/>
              <a:t>τόμ</a:t>
            </a:r>
            <a:r>
              <a:rPr lang="el-GR" sz="1800" dirty="0"/>
              <a:t>. ΙΓ΄, σ. 113): «… Ο εκλογικός Νόμος του 1844 … ήταν το προοδευτικότερο εκλογικό νομοθέτημα της εποχής του».</a:t>
            </a:r>
          </a:p>
        </p:txBody>
      </p:sp>
    </p:spTree>
    <p:extLst>
      <p:ext uri="{BB962C8B-B14F-4D97-AF65-F5344CB8AC3E}">
        <p14:creationId xmlns:p14="http://schemas.microsoft.com/office/powerpoint/2010/main" val="334236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err="1" smtClean="0"/>
              <a:t>Προέκειτο</a:t>
            </a:r>
            <a:r>
              <a:rPr lang="el-GR" dirty="0" smtClean="0"/>
              <a:t> να </a:t>
            </a:r>
            <a:r>
              <a:rPr lang="el-GR" dirty="0" err="1" smtClean="0"/>
              <a:t>κυρωθώσι</a:t>
            </a:r>
            <a:r>
              <a:rPr lang="el-GR" dirty="0" smtClean="0"/>
              <a:t> </a:t>
            </a:r>
            <a:r>
              <a:rPr lang="el-GR" dirty="0" err="1" smtClean="0"/>
              <a:t>φιλικαί</a:t>
            </a:r>
            <a:r>
              <a:rPr lang="el-GR" dirty="0" smtClean="0"/>
              <a:t> </a:t>
            </a:r>
            <a:r>
              <a:rPr lang="el-GR" dirty="0" err="1" smtClean="0"/>
              <a:t>εκλογαί</a:t>
            </a:r>
            <a:r>
              <a:rPr lang="el-GR" dirty="0" smtClean="0"/>
              <a:t>; Ευθύς και </a:t>
            </a:r>
            <a:r>
              <a:rPr lang="el-GR" b="1" dirty="0" smtClean="0"/>
              <a:t>αι δεινότατοι παραβιάσεις </a:t>
            </a:r>
            <a:r>
              <a:rPr lang="el-GR" b="1" dirty="0" err="1" smtClean="0"/>
              <a:t>παρεσιωπώντο</a:t>
            </a:r>
            <a:r>
              <a:rPr lang="el-GR" b="1" dirty="0" smtClean="0"/>
              <a:t> ή </a:t>
            </a:r>
            <a:r>
              <a:rPr lang="el-GR" b="1" dirty="0" err="1" smtClean="0"/>
              <a:t>εχαρακτηρίζοντο</a:t>
            </a:r>
            <a:r>
              <a:rPr lang="el-GR" b="1" dirty="0" smtClean="0"/>
              <a:t> επουσιώδεις </a:t>
            </a:r>
            <a:r>
              <a:rPr lang="el-GR" b="1" dirty="0" err="1" smtClean="0"/>
              <a:t>παρατυπίαι</a:t>
            </a:r>
            <a:r>
              <a:rPr lang="el-GR" dirty="0" smtClean="0"/>
              <a:t>: και η μεν βία, η </a:t>
            </a:r>
            <a:r>
              <a:rPr lang="el-GR" dirty="0" err="1" smtClean="0"/>
              <a:t>στάσις</a:t>
            </a:r>
            <a:r>
              <a:rPr lang="el-GR" dirty="0" smtClean="0"/>
              <a:t> αυτή, </a:t>
            </a:r>
            <a:r>
              <a:rPr lang="el-GR" dirty="0" err="1" smtClean="0"/>
              <a:t>απεκαλούντο</a:t>
            </a:r>
            <a:r>
              <a:rPr lang="el-GR" dirty="0" smtClean="0"/>
              <a:t> δικαία άμυνα, η δε αδικία, ακολασία, το ψεύδος, δικαιοσύνη, </a:t>
            </a:r>
            <a:r>
              <a:rPr lang="el-GR" dirty="0" err="1" smtClean="0"/>
              <a:t>μετριότης</a:t>
            </a:r>
            <a:r>
              <a:rPr lang="el-GR" dirty="0" smtClean="0"/>
              <a:t>, αλήθεια. Και </a:t>
            </a:r>
            <a:r>
              <a:rPr lang="el-GR" dirty="0" err="1" smtClean="0"/>
              <a:t>αυταί</a:t>
            </a:r>
            <a:r>
              <a:rPr lang="el-GR" dirty="0" smtClean="0"/>
              <a:t> αι λέξεις </a:t>
            </a:r>
            <a:r>
              <a:rPr lang="el-GR" dirty="0" err="1" smtClean="0"/>
              <a:t>ήλλαξαν</a:t>
            </a:r>
            <a:r>
              <a:rPr lang="el-GR" dirty="0" smtClean="0"/>
              <a:t> </a:t>
            </a:r>
            <a:r>
              <a:rPr lang="el-GR" dirty="0" err="1" smtClean="0"/>
              <a:t>σημασίαν</a:t>
            </a:r>
            <a:r>
              <a:rPr lang="el-GR" dirty="0" smtClean="0"/>
              <a:t>: η μεν </a:t>
            </a:r>
            <a:r>
              <a:rPr lang="el-GR" dirty="0" err="1" smtClean="0"/>
              <a:t>παραβίασις</a:t>
            </a:r>
            <a:r>
              <a:rPr lang="el-GR" dirty="0" smtClean="0"/>
              <a:t> των καλπών </a:t>
            </a:r>
            <a:r>
              <a:rPr lang="el-GR" dirty="0" err="1" smtClean="0"/>
              <a:t>ωνομάσθη</a:t>
            </a:r>
            <a:r>
              <a:rPr lang="el-GR" dirty="0" smtClean="0"/>
              <a:t> συστολή των σανίδων, αι δε </a:t>
            </a:r>
            <a:r>
              <a:rPr lang="el-GR" dirty="0" err="1" smtClean="0"/>
              <a:t>σαπουνοκασέλαι</a:t>
            </a:r>
            <a:r>
              <a:rPr lang="el-GR" dirty="0" smtClean="0"/>
              <a:t> και τα </a:t>
            </a:r>
            <a:r>
              <a:rPr lang="el-GR" dirty="0" err="1" smtClean="0"/>
              <a:t>σακκούλια</a:t>
            </a:r>
            <a:r>
              <a:rPr lang="el-GR" dirty="0" smtClean="0"/>
              <a:t> </a:t>
            </a:r>
            <a:r>
              <a:rPr lang="el-GR" dirty="0" err="1" smtClean="0"/>
              <a:t>κάλπαι</a:t>
            </a:r>
            <a:r>
              <a:rPr lang="el-GR" dirty="0" smtClean="0"/>
              <a:t>, η </a:t>
            </a:r>
            <a:r>
              <a:rPr lang="el-GR" dirty="0" err="1" smtClean="0"/>
              <a:t>λύμανσις</a:t>
            </a:r>
            <a:r>
              <a:rPr lang="el-GR" dirty="0" smtClean="0"/>
              <a:t> των σφραγίδων τυχαία </a:t>
            </a:r>
            <a:r>
              <a:rPr lang="el-GR" dirty="0" err="1" smtClean="0"/>
              <a:t>σύντριψις</a:t>
            </a:r>
            <a:r>
              <a:rPr lang="el-GR" dirty="0" smtClean="0"/>
              <a:t>, οι συμβολαιογράφοι επί της ψηφοφορίας </a:t>
            </a:r>
            <a:r>
              <a:rPr lang="el-GR" dirty="0" err="1" smtClean="0"/>
              <a:t>επιτροπαί</a:t>
            </a:r>
            <a:r>
              <a:rPr lang="el-GR" dirty="0" smtClean="0"/>
              <a:t> και οι απόβλητοι του λαού εκλεκτοί αυτού... Ο νόμος νυν μεν έπρεπε να κοιμάται, νυν δε ν' αγρυπνεί, ποτέ μεν να ερμηνεύεται κατά γράμμα, ποτέ δε κατ' </a:t>
            </a:r>
            <a:r>
              <a:rPr lang="el-GR" dirty="0" err="1" smtClean="0"/>
              <a:t>έννοιαν</a:t>
            </a:r>
            <a:r>
              <a:rPr lang="el-GR" dirty="0" smtClean="0"/>
              <a:t> και άλλοτε να διαστρέφονται και αι </a:t>
            </a:r>
            <a:r>
              <a:rPr lang="el-GR" dirty="0" err="1" smtClean="0"/>
              <a:t>σαφέσταται</a:t>
            </a:r>
            <a:r>
              <a:rPr lang="el-GR" dirty="0" smtClean="0"/>
              <a:t>, αι καθαρότατοι, αι </a:t>
            </a:r>
            <a:r>
              <a:rPr lang="el-GR" dirty="0" err="1" smtClean="0"/>
              <a:t>ρητόταται</a:t>
            </a:r>
            <a:r>
              <a:rPr lang="el-GR" dirty="0" smtClean="0"/>
              <a:t> διατάξεις. </a:t>
            </a:r>
            <a:r>
              <a:rPr lang="el-GR" b="1" dirty="0" smtClean="0"/>
              <a:t>Οποία πολιτική και ηθική ασέλγεια!</a:t>
            </a:r>
          </a:p>
          <a:p>
            <a:endParaRPr lang="el-GR" dirty="0" smtClean="0"/>
          </a:p>
          <a:p>
            <a:pPr marL="0" indent="0">
              <a:buNone/>
            </a:pPr>
            <a:r>
              <a:rPr lang="el-GR" dirty="0" smtClean="0"/>
              <a:t>Νικόλαος Δραγούμης: Ιστορικοί Αναμνήσεις, Αθήνα 1973, τ. 2, σ. 93.</a:t>
            </a:r>
            <a:endParaRPr lang="el-GR" dirty="0"/>
          </a:p>
        </p:txBody>
      </p:sp>
      <p:sp>
        <p:nvSpPr>
          <p:cNvPr id="4" name="Θέση κειμένου 3"/>
          <p:cNvSpPr>
            <a:spLocks noGrp="1"/>
          </p:cNvSpPr>
          <p:nvPr>
            <p:ph type="body" sz="half" idx="2"/>
          </p:nvPr>
        </p:nvSpPr>
        <p:spPr/>
        <p:txBody>
          <a:bodyPr/>
          <a:lstStyle/>
          <a:p>
            <a:endParaRPr lang="el-GR" dirty="0" smtClean="0"/>
          </a:p>
          <a:p>
            <a:r>
              <a:rPr lang="el-GR" sz="1600" b="1" dirty="0" smtClean="0"/>
              <a:t>Πηγή 12</a:t>
            </a:r>
          </a:p>
          <a:p>
            <a:endParaRPr lang="el-GR" dirty="0"/>
          </a:p>
          <a:p>
            <a:endParaRPr lang="el-GR" dirty="0"/>
          </a:p>
        </p:txBody>
      </p:sp>
    </p:spTree>
    <p:extLst>
      <p:ext uri="{BB962C8B-B14F-4D97-AF65-F5344CB8AC3E}">
        <p14:creationId xmlns:p14="http://schemas.microsoft.com/office/powerpoint/2010/main" val="264076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a:bodyPr>
          <a:lstStyle/>
          <a:p>
            <a:r>
              <a:rPr lang="el-GR" sz="1800" dirty="0" smtClean="0"/>
              <a:t>Σκηνή από καφενείο της Αθήνας. Οι Έλληνες ήδη από την ίδρυση τον κράτους έδειχναν έντονο ενδιαφέρον για την πολιτική και τα καφενεία της πρωτεύουσας ήταν ο χώρος διεξαγωγής έντονων πολιτικών συζητήσεων. </a:t>
            </a:r>
          </a:p>
          <a:p>
            <a:r>
              <a:rPr lang="el-GR" sz="1800" dirty="0" smtClean="0"/>
              <a:t>(Αθήνα, Εθνικό Ιστορικό Μουσείο) </a:t>
            </a:r>
            <a:endParaRPr lang="el-GR"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558011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81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3200" b="1" dirty="0" smtClean="0"/>
              <a:t>2. Η παρακμή των «ξενικών» κομμάτων κατά την περίοδο της συνταγματικής μοναρχίας</a:t>
            </a:r>
            <a:endParaRPr lang="el-GR" sz="3200" b="1" dirty="0"/>
          </a:p>
        </p:txBody>
      </p:sp>
      <p:sp>
        <p:nvSpPr>
          <p:cNvPr id="6" name="Θέση περιεχομένου 5"/>
          <p:cNvSpPr>
            <a:spLocks noGrp="1"/>
          </p:cNvSpPr>
          <p:nvPr>
            <p:ph idx="1"/>
          </p:nvPr>
        </p:nvSpPr>
        <p:spPr/>
        <p:txBody>
          <a:bodyPr>
            <a:normAutofit fontScale="77500" lnSpcReduction="20000"/>
          </a:bodyPr>
          <a:lstStyle/>
          <a:p>
            <a:r>
              <a:rPr lang="el-GR" dirty="0" smtClean="0"/>
              <a:t>Τα πολιτικά κόμματα, μολονότι μπορούσαν να αναπτυχθούν περαιτέρω μέσα στο νέο συνταγματικό καθεστώς, έδειξαν </a:t>
            </a:r>
            <a:r>
              <a:rPr lang="el-GR" b="1" dirty="0" smtClean="0"/>
              <a:t>συμπτώματα στασιμότητας </a:t>
            </a:r>
            <a:r>
              <a:rPr lang="el-GR" dirty="0" smtClean="0"/>
              <a:t>και δεν ανταποκρίθηκαν στις νέες ανάγκες, κάτι που τα οδήγησε σε παρακμή.</a:t>
            </a:r>
          </a:p>
          <a:p>
            <a:r>
              <a:rPr lang="el-GR" dirty="0" smtClean="0"/>
              <a:t>Στην περίοδο μεταξύ των δύο συνταγμάτων (1844-1864) ουσιαστικά ικανοποιήθηκαν όλα τα αιτήματα του ρωσικού κόμματος, τα οποία είχαν σχέση με την Ορθόδοξη Εκκλησία. Οι </a:t>
            </a:r>
            <a:r>
              <a:rPr lang="el-GR" b="1" dirty="0" err="1" smtClean="0"/>
              <a:t>ναπαίοι</a:t>
            </a:r>
            <a:r>
              <a:rPr lang="el-GR" b="1" dirty="0" smtClean="0"/>
              <a:t> </a:t>
            </a:r>
            <a:r>
              <a:rPr lang="el-GR" dirty="0" smtClean="0"/>
              <a:t>προέβαλλαν σε κάθε περίπτωση τον κίνδυνο για την Ορθοδοξία, καθώς όμως τα μεγάλα </a:t>
            </a:r>
            <a:r>
              <a:rPr lang="el-GR" b="1" dirty="0" smtClean="0"/>
              <a:t>εκκλησιαστικά ζητήματα είχαν λυθεί </a:t>
            </a:r>
            <a:r>
              <a:rPr lang="el-GR" dirty="0" smtClean="0"/>
              <a:t>και όλοι οι πολιτικοί πρέσβευαν το ορθόδοξο δόγμα, το ρωσικό κόμμα δεν είχε λόγο ύπαρξης, εφόσον δεν είχε θέσεις για πιο επίκαιρα θέματα.</a:t>
            </a:r>
            <a:endParaRPr lang="el-GR" dirty="0"/>
          </a:p>
        </p:txBody>
      </p:sp>
    </p:spTree>
    <p:extLst>
      <p:ext uri="{BB962C8B-B14F-4D97-AF65-F5344CB8AC3E}">
        <p14:creationId xmlns:p14="http://schemas.microsoft.com/office/powerpoint/2010/main" val="410986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err="1" smtClean="0"/>
              <a:t>Αρθρον</a:t>
            </a:r>
            <a:r>
              <a:rPr lang="el-GR" dirty="0" smtClean="0"/>
              <a:t> 2</a:t>
            </a:r>
          </a:p>
          <a:p>
            <a:endParaRPr lang="el-GR" dirty="0" smtClean="0"/>
          </a:p>
          <a:p>
            <a:pPr marL="0" indent="0">
              <a:buNone/>
            </a:pPr>
            <a:r>
              <a:rPr lang="el-GR" dirty="0" smtClean="0"/>
              <a:t>Η Ορθόδοξος Εκκλησία της Ελλάδος, κεφαλήν γνωρίζουσα τον </a:t>
            </a:r>
            <a:r>
              <a:rPr lang="el-GR" dirty="0" err="1" smtClean="0"/>
              <a:t>Κύριον</a:t>
            </a:r>
            <a:r>
              <a:rPr lang="el-GR" dirty="0" smtClean="0"/>
              <a:t> ημών </a:t>
            </a:r>
            <a:r>
              <a:rPr lang="el-GR" dirty="0" err="1" smtClean="0"/>
              <a:t>Ιησούν</a:t>
            </a:r>
            <a:r>
              <a:rPr lang="el-GR" dirty="0" smtClean="0"/>
              <a:t> </a:t>
            </a:r>
            <a:r>
              <a:rPr lang="el-GR" dirty="0" err="1" smtClean="0"/>
              <a:t>Χριστόν</a:t>
            </a:r>
            <a:r>
              <a:rPr lang="el-GR" dirty="0" smtClean="0"/>
              <a:t>, υπάρχει αναποσπάστως ηνωμένη δογματικώς μετά της εν </a:t>
            </a:r>
            <a:r>
              <a:rPr lang="el-GR" dirty="0" err="1" smtClean="0"/>
              <a:t>Κωνσταντινουπόλει</a:t>
            </a:r>
            <a:r>
              <a:rPr lang="el-GR" dirty="0" smtClean="0"/>
              <a:t> Μεγάλης και πάσης άλλης </a:t>
            </a:r>
            <a:r>
              <a:rPr lang="el-GR" dirty="0" err="1" smtClean="0"/>
              <a:t>ομοδόξου</a:t>
            </a:r>
            <a:r>
              <a:rPr lang="el-GR" dirty="0" smtClean="0"/>
              <a:t> του Χριστού Εκκλησίας, τηρούσα </a:t>
            </a:r>
            <a:r>
              <a:rPr lang="el-GR" dirty="0" err="1" smtClean="0"/>
              <a:t>απαρασαλεύτως</a:t>
            </a:r>
            <a:r>
              <a:rPr lang="el-GR" dirty="0" smtClean="0"/>
              <a:t>, ως </a:t>
            </a:r>
            <a:r>
              <a:rPr lang="el-GR" dirty="0" err="1" smtClean="0"/>
              <a:t>εκείναι</a:t>
            </a:r>
            <a:r>
              <a:rPr lang="el-GR" dirty="0" smtClean="0"/>
              <a:t>, τους τε ιερούς Αποστολικούς και Συνοδικούς κανόνας και τας ιεράς παραδόσεις: </a:t>
            </a:r>
            <a:r>
              <a:rPr lang="el-GR" b="1" dirty="0" smtClean="0"/>
              <a:t>είναι δε αυτοκέφαλος</a:t>
            </a:r>
            <a:r>
              <a:rPr lang="el-GR" dirty="0" smtClean="0"/>
              <a:t>...</a:t>
            </a:r>
          </a:p>
          <a:p>
            <a:endParaRPr lang="el-GR" dirty="0" smtClean="0"/>
          </a:p>
          <a:p>
            <a:pPr marL="0" indent="0">
              <a:buNone/>
            </a:pPr>
            <a:r>
              <a:rPr lang="el-GR" dirty="0" smtClean="0"/>
              <a:t>Σύνταγμα του 1844.</a:t>
            </a:r>
            <a:endParaRPr lang="el-GR" dirty="0"/>
          </a:p>
        </p:txBody>
      </p:sp>
      <p:sp>
        <p:nvSpPr>
          <p:cNvPr id="4" name="Θέση κειμένου 3"/>
          <p:cNvSpPr>
            <a:spLocks noGrp="1"/>
          </p:cNvSpPr>
          <p:nvPr>
            <p:ph type="body" sz="half" idx="2"/>
          </p:nvPr>
        </p:nvSpPr>
        <p:spPr>
          <a:xfrm>
            <a:off x="467544" y="1484784"/>
            <a:ext cx="3008313" cy="4691063"/>
          </a:xfrm>
        </p:spPr>
        <p:txBody>
          <a:bodyPr/>
          <a:lstStyle/>
          <a:p>
            <a:r>
              <a:rPr lang="el-GR" sz="1600" b="1" dirty="0" smtClean="0"/>
              <a:t>Πηγή 11</a:t>
            </a:r>
          </a:p>
          <a:p>
            <a:endParaRPr lang="el-GR" sz="1600" b="1" dirty="0"/>
          </a:p>
          <a:p>
            <a:endParaRPr lang="el-GR" sz="1600" dirty="0" smtClean="0"/>
          </a:p>
          <a:p>
            <a:r>
              <a:rPr lang="el-GR" sz="1600" b="1" dirty="0" smtClean="0"/>
              <a:t>Ερώτηση:</a:t>
            </a:r>
            <a:endParaRPr lang="el-GR" sz="1600" b="1" dirty="0"/>
          </a:p>
          <a:p>
            <a:r>
              <a:rPr lang="el-GR" sz="1600" dirty="0" smtClean="0"/>
              <a:t>Λαμβάνοντας </a:t>
            </a:r>
            <a:r>
              <a:rPr lang="el-GR" sz="1600" dirty="0"/>
              <a:t>υπόψη το περιεχόμενο των παραθεμάτων και τις πληροφορίες του σχολικού βιβλίου να αναλύσετε το περιεχόμενο της φράσης: «είναι δε αυτοκέφαλος</a:t>
            </a:r>
            <a:r>
              <a:rPr lang="el-GR" sz="1600" dirty="0" smtClean="0"/>
              <a:t>...».</a:t>
            </a:r>
            <a:endParaRPr lang="el-GR" sz="1600" dirty="0"/>
          </a:p>
        </p:txBody>
      </p:sp>
    </p:spTree>
    <p:extLst>
      <p:ext uri="{BB962C8B-B14F-4D97-AF65-F5344CB8AC3E}">
        <p14:creationId xmlns:p14="http://schemas.microsoft.com/office/powerpoint/2010/main" val="428665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Ιωάννης </a:t>
            </a:r>
            <a:r>
              <a:rPr lang="el-GR" dirty="0" err="1" smtClean="0"/>
              <a:t>Κωλέττης</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fontScale="25000" lnSpcReduction="20000"/>
          </a:bodyPr>
          <a:lstStyle/>
          <a:p>
            <a:endParaRPr lang="el-GR" dirty="0" smtClean="0"/>
          </a:p>
          <a:p>
            <a:r>
              <a:rPr lang="el-GR" sz="5600" dirty="0"/>
              <a:t>Ο Ιωάννης </a:t>
            </a:r>
            <a:r>
              <a:rPr lang="el-GR" sz="5600" dirty="0" err="1"/>
              <a:t>Κωλέττης</a:t>
            </a:r>
            <a:r>
              <a:rPr lang="el-GR" sz="5600" dirty="0"/>
              <a:t> ιδρυτής και αρχηγός του </a:t>
            </a:r>
            <a:r>
              <a:rPr lang="el-GR" sz="5600" b="1" dirty="0"/>
              <a:t>Γαλλικού</a:t>
            </a:r>
            <a:r>
              <a:rPr lang="el-GR" sz="5600" dirty="0"/>
              <a:t> κόμματος</a:t>
            </a:r>
            <a:endParaRPr lang="el-GR" sz="5600" dirty="0" smtClean="0"/>
          </a:p>
          <a:p>
            <a:r>
              <a:rPr lang="el-GR" sz="5600" dirty="0" smtClean="0"/>
              <a:t>Σημαντικός παράγοντας της πολιτικής ζωής από την εποχή της επανάστασης έως το θάνατο του το 1847. Υπήρξε ο πρώτος εκλεγμένος πρωθυπουργός της Ελλάδας. </a:t>
            </a:r>
          </a:p>
          <a:p>
            <a:r>
              <a:rPr lang="el-GR" sz="5600" dirty="0" smtClean="0"/>
              <a:t>(Αθήνα, Εθνικό Ιστορικό Μουσείο)</a:t>
            </a:r>
          </a:p>
          <a:p>
            <a:endParaRPr lang="el-GR" sz="5600" dirty="0" smtClean="0"/>
          </a:p>
          <a:p>
            <a:r>
              <a:rPr lang="el-GR" sz="5600" dirty="0"/>
              <a:t>Μετά την λεγόμενη επανάσταση της 3ης Σεπτεμβρίου του 1843, ο Ιωάννης </a:t>
            </a:r>
            <a:r>
              <a:rPr lang="el-GR" sz="5600" dirty="0" err="1"/>
              <a:t>Κωλέττης</a:t>
            </a:r>
            <a:r>
              <a:rPr lang="el-GR" sz="5600" dirty="0"/>
              <a:t> συμμετέχοντας το επόμενο έτος στις βουλευτικές εκλογές του 1844 εξήλθε νικητής όταν και διακρίθηκε ιδιαίτερα στην Εθνοσυνέλευση με την αγόρευσή του "υπέρ των ετεροχθόνων" Ελλήνων που είχαν ήδη εγκατασταθεί στην Ελλάδα. </a:t>
            </a:r>
            <a:endParaRPr lang="en-US" sz="5600" dirty="0" smtClean="0"/>
          </a:p>
          <a:p>
            <a:r>
              <a:rPr lang="el-GR" sz="5600" dirty="0" smtClean="0"/>
              <a:t>Ως </a:t>
            </a:r>
            <a:r>
              <a:rPr lang="el-GR" sz="5600" dirty="0"/>
              <a:t>Κόμμα είχε ενθουσιάσει ιδιαίτερα τον ελληνικό λαό θέτοντας κύριο στόχο την επέκταση του </a:t>
            </a:r>
            <a:r>
              <a:rPr lang="el-GR" sz="5600" dirty="0" smtClean="0"/>
              <a:t>Βασιλείου. </a:t>
            </a:r>
          </a:p>
          <a:p>
            <a:r>
              <a:rPr lang="el-GR" sz="5600" dirty="0" smtClean="0"/>
              <a:t>Ο  </a:t>
            </a:r>
            <a:r>
              <a:rPr lang="el-GR" sz="5600" dirty="0"/>
              <a:t>Ιωάννης </a:t>
            </a:r>
            <a:r>
              <a:rPr lang="el-GR" sz="5600" dirty="0" err="1"/>
              <a:t>Κωλέττης</a:t>
            </a:r>
            <a:r>
              <a:rPr lang="el-GR" sz="5600" dirty="0"/>
              <a:t> νίκησε και στις Βουλευτικές εκλογές του 1847.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489654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42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Ξενικά κόμματα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Ο </a:t>
            </a:r>
            <a:r>
              <a:rPr lang="el-GR" dirty="0" err="1" smtClean="0"/>
              <a:t>Κωλέττης</a:t>
            </a:r>
            <a:r>
              <a:rPr lang="el-GR" dirty="0" smtClean="0"/>
              <a:t>, ως αρχηγός του γαλλικού κόμματος, επεδίωκε μια κυβερνητική πολιτική που θα ενίσχυε το ρόλο του βασιλιά, υπονομεύοντας έτσι τον κοινοβουλευτισμό. Δεν δίσταζε να χρησιμοποιεί βία και νοθεία για να τρομοκρατεί τους εκλογείς, ώστε να ψηφίζουν υπέρ του κόμματος του. </a:t>
            </a:r>
          </a:p>
          <a:p>
            <a:r>
              <a:rPr lang="el-GR" dirty="0" smtClean="0"/>
              <a:t>Το 1846/1847 κατείχε πέντε από τα επτά υπουργεία της κυβέρνησής του, δεν παρουσιαζόταν όμως σχεδόν καθόλου στο Κοινοβούλιο και καθιστούσε αδύνατο τον έλεγχο της εκτελεστικής εξουσίας. Επέβαλε έτσι ένα είδος κοινοβουλευτικής δικτατορίας. </a:t>
            </a:r>
          </a:p>
          <a:p>
            <a:r>
              <a:rPr lang="el-GR" dirty="0" smtClean="0"/>
              <a:t>Μετά το θάνατο του </a:t>
            </a:r>
            <a:r>
              <a:rPr lang="el-GR" dirty="0" err="1" smtClean="0"/>
              <a:t>Κωλέττη</a:t>
            </a:r>
            <a:r>
              <a:rPr lang="el-GR" dirty="0" smtClean="0"/>
              <a:t>, το 1847, </a:t>
            </a:r>
            <a:r>
              <a:rPr lang="el-GR" b="1" dirty="0" smtClean="0"/>
              <a:t>το γαλλικό κόμμα πέρασε σε φάση παρακμής</a:t>
            </a:r>
            <a:r>
              <a:rPr lang="el-GR" dirty="0" smtClean="0"/>
              <a:t>, καθώς επικράτησε διαμάχη για τη διαδοχή.</a:t>
            </a:r>
            <a:endParaRPr lang="el-GR" dirty="0"/>
          </a:p>
        </p:txBody>
      </p:sp>
    </p:spTree>
    <p:extLst>
      <p:ext uri="{BB962C8B-B14F-4D97-AF65-F5344CB8AC3E}">
        <p14:creationId xmlns:p14="http://schemas.microsoft.com/office/powerpoint/2010/main" val="21729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Αγγλικό Κόμμα</a:t>
            </a:r>
            <a:endParaRPr lang="el-GR" dirty="0"/>
          </a:p>
        </p:txBody>
      </p:sp>
      <p:sp>
        <p:nvSpPr>
          <p:cNvPr id="4" name="Θέση κειμένου 3"/>
          <p:cNvSpPr>
            <a:spLocks noGrp="1"/>
          </p:cNvSpPr>
          <p:nvPr>
            <p:ph type="body" sz="half" idx="2"/>
          </p:nvPr>
        </p:nvSpPr>
        <p:spPr/>
        <p:txBody>
          <a:bodyPr/>
          <a:lstStyle/>
          <a:p>
            <a:endParaRPr lang="el-GR" dirty="0" smtClean="0"/>
          </a:p>
          <a:p>
            <a:r>
              <a:rPr lang="el-GR" sz="1600" dirty="0" smtClean="0"/>
              <a:t>Ο </a:t>
            </a:r>
            <a:r>
              <a:rPr lang="el-GR" sz="1600" dirty="0"/>
              <a:t>Αλέξανδρος Μαυροκορδάτος ιδρυτής και αρχηγός του Αγγλικού κόμματος  έθετε πρώτο στόχο την οργάνωση του κράτους και αργότερα την επέκτασή </a:t>
            </a:r>
            <a:r>
              <a:rPr lang="el-GR" sz="1600" dirty="0" smtClean="0"/>
              <a:t>του.</a:t>
            </a:r>
            <a:endParaRPr lang="en-US" sz="1600" dirty="0" smtClean="0"/>
          </a:p>
          <a:p>
            <a:endParaRPr lang="en-US" sz="1600" dirty="0"/>
          </a:p>
          <a:p>
            <a:endParaRPr lang="en-US" sz="1600" dirty="0" smtClean="0"/>
          </a:p>
          <a:p>
            <a:endParaRPr lang="en-US" sz="1600" dirty="0"/>
          </a:p>
          <a:p>
            <a:endParaRPr lang="el-GR" sz="1600" dirty="0" smtClean="0"/>
          </a:p>
          <a:p>
            <a:endParaRPr lang="el-GR" sz="1600" dirty="0"/>
          </a:p>
          <a:p>
            <a:endParaRPr lang="el-GR" sz="1600" dirty="0" smtClean="0"/>
          </a:p>
          <a:p>
            <a:r>
              <a:rPr lang="el-GR" sz="1600" dirty="0" smtClean="0"/>
              <a:t>Ανδρέας </a:t>
            </a:r>
            <a:r>
              <a:rPr lang="el-GR" sz="1600" dirty="0" err="1"/>
              <a:t>Λόντος</a:t>
            </a:r>
            <a:r>
              <a:rPr lang="el-GR" sz="1600" dirty="0"/>
              <a:t>, αρχηγός του Αγγλικού κόμματος μετά την εθελούσια απομάκρυνση του Μαυροκορδάτου</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0648"/>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56176" y="2204864"/>
            <a:ext cx="2847079" cy="450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04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Ανδρέας Μεταξάς</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lstStyle/>
          <a:p>
            <a:endParaRPr lang="el-GR" dirty="0" smtClean="0"/>
          </a:p>
          <a:p>
            <a:endParaRPr lang="el-GR" dirty="0"/>
          </a:p>
          <a:p>
            <a:r>
              <a:rPr lang="el-GR" dirty="0" smtClean="0"/>
              <a:t>Ο Ανδρέας Μεταξάς, κορυφαίο στέλεχος του </a:t>
            </a:r>
            <a:r>
              <a:rPr lang="el-GR" b="1" dirty="0" smtClean="0"/>
              <a:t>ρωσικού κόμματος</a:t>
            </a:r>
            <a:r>
              <a:rPr lang="el-GR" dirty="0" smtClean="0"/>
              <a:t>, ανέλαβε την πρωθυπουργία αμέσως μετά την επανάσταση της 3ης Σεπτεμβρίου 1843 </a:t>
            </a:r>
          </a:p>
          <a:p>
            <a:r>
              <a:rPr lang="el-GR" dirty="0" smtClean="0"/>
              <a:t>(Αθήνα, Εθνικό Ιστορικό Μουσείο)</a:t>
            </a:r>
          </a:p>
          <a:p>
            <a:endParaRPr lang="el-GR" dirty="0"/>
          </a:p>
          <a:p>
            <a:r>
              <a:rPr lang="el-GR" dirty="0"/>
              <a:t>Το Ρωσικό κόμμα λεγόταν και κόμμα των </a:t>
            </a:r>
            <a:r>
              <a:rPr lang="el-GR" b="1" dirty="0" err="1"/>
              <a:t>Ναπαίων</a:t>
            </a:r>
            <a:r>
              <a:rPr lang="el-GR" dirty="0"/>
              <a:t> από κάποιον Κερκυραίο Νάπα, φανατικό υποστηρικτή του Καποδίστρια.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8640"/>
            <a:ext cx="460851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6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cuments\22780489_1704573272887021_147514035687040698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225"/>
            <a:ext cx="91440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Ξενικά κόμματα</a:t>
            </a:r>
          </a:p>
        </p:txBody>
      </p:sp>
      <p:sp>
        <p:nvSpPr>
          <p:cNvPr id="3" name="Θέση περιεχομένου 2"/>
          <p:cNvSpPr>
            <a:spLocks noGrp="1"/>
          </p:cNvSpPr>
          <p:nvPr>
            <p:ph idx="1"/>
          </p:nvPr>
        </p:nvSpPr>
        <p:spPr/>
        <p:txBody>
          <a:bodyPr>
            <a:normAutofit fontScale="85000" lnSpcReduction="10000"/>
          </a:bodyPr>
          <a:lstStyle/>
          <a:p>
            <a:r>
              <a:rPr lang="el-GR" dirty="0" smtClean="0"/>
              <a:t>Κατά την περίοδο του Κριμαϊκού πολέμου το αγγλικό και γαλλικό κόμμα έχασαν την εμπιστοσύνη των οπαδών τους, μετά τη </a:t>
            </a:r>
            <a:r>
              <a:rPr lang="el-GR" b="1" dirty="0" smtClean="0"/>
              <a:t>βίαιη συμπεριφορά της Αγγλίας και της Γαλλίας απέναντι στην Ελλάδα</a:t>
            </a:r>
            <a:r>
              <a:rPr lang="el-GR" dirty="0" smtClean="0"/>
              <a:t>, με το ναυτικό αποκλεισμό της χώρας. </a:t>
            </a:r>
          </a:p>
          <a:p>
            <a:r>
              <a:rPr lang="el-GR" dirty="0" smtClean="0"/>
              <a:t>Είχε προηγηθεί και η </a:t>
            </a:r>
            <a:r>
              <a:rPr lang="el-GR" b="1" dirty="0" smtClean="0"/>
              <a:t>υπόθεση </a:t>
            </a:r>
            <a:r>
              <a:rPr lang="el-GR" b="1" dirty="0" err="1" smtClean="0"/>
              <a:t>Πατσίφικο</a:t>
            </a:r>
            <a:r>
              <a:rPr lang="el-GR" dirty="0" smtClean="0"/>
              <a:t>, η οποία είχε δυσχεράνει τις σχέσεις των χωρών. </a:t>
            </a:r>
          </a:p>
          <a:p>
            <a:r>
              <a:rPr lang="el-GR" dirty="0" smtClean="0"/>
              <a:t>Το ρωσικό κόμμα είχε κάποια προσωρινά κέρδη από αυτό. Η </a:t>
            </a:r>
            <a:r>
              <a:rPr lang="el-GR" b="1" dirty="0" smtClean="0"/>
              <a:t>ήττα όμως της Ρωσίας στον Κριμαϊκό πόλεμο </a:t>
            </a:r>
            <a:r>
              <a:rPr lang="el-GR" dirty="0" smtClean="0"/>
              <a:t>συνέβαλε στην αποδυνάμωση του κόμματος, το οποίο σταδιακά εξαφανίστηκε από την πολιτική σκηνή.</a:t>
            </a:r>
            <a:endParaRPr lang="el-GR" dirty="0"/>
          </a:p>
        </p:txBody>
      </p:sp>
    </p:spTree>
    <p:extLst>
      <p:ext uri="{BB962C8B-B14F-4D97-AF65-F5344CB8AC3E}">
        <p14:creationId xmlns:p14="http://schemas.microsoft.com/office/powerpoint/2010/main" val="385814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5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048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smtClean="0"/>
              <a:t>Αφορμή του Κριμαϊκού πολέμου (1853-1856) υπήρξε </a:t>
            </a:r>
            <a:r>
              <a:rPr lang="el-GR" b="1" dirty="0" smtClean="0"/>
              <a:t>η διαμάχη ορθόδοξων και καθολικών </a:t>
            </a:r>
            <a:r>
              <a:rPr lang="el-GR" dirty="0" smtClean="0"/>
              <a:t>μοναχών για τον έλεγχο των αγίων τόπων στην Ιερουσαλήμ. Παρενέβησαν η </a:t>
            </a:r>
            <a:r>
              <a:rPr lang="el-GR" b="1" dirty="0" smtClean="0"/>
              <a:t>Ρωσία</a:t>
            </a:r>
            <a:r>
              <a:rPr lang="el-GR" dirty="0" smtClean="0"/>
              <a:t> και η </a:t>
            </a:r>
            <a:r>
              <a:rPr lang="el-GR" b="1" dirty="0" smtClean="0"/>
              <a:t>Γαλλία</a:t>
            </a:r>
            <a:r>
              <a:rPr lang="el-GR" dirty="0" smtClean="0"/>
              <a:t> και ακολούθησε γενικευμένη σύρραξη, με τη συμμετοχή της </a:t>
            </a:r>
            <a:r>
              <a:rPr lang="el-GR" b="1" dirty="0" smtClean="0"/>
              <a:t>Αγγλίας, της Τουρκίας και της Αυστρίας στο </a:t>
            </a:r>
            <a:r>
              <a:rPr lang="el-GR" b="1" dirty="0" err="1" smtClean="0"/>
              <a:t>αντιρωσικό</a:t>
            </a:r>
            <a:r>
              <a:rPr lang="el-GR" b="1" dirty="0" smtClean="0"/>
              <a:t> μέτωπο</a:t>
            </a:r>
            <a:r>
              <a:rPr lang="el-GR" dirty="0" smtClean="0"/>
              <a:t>. Η Ρωσία ηττήθηκε και υποχρεώθηκε να παραχωρήσει ορισμένα εδάφη, ενώ το διεθνές κύρος της μειώθηκε σημαντικά.</a:t>
            </a:r>
            <a:endParaRPr lang="el-GR" dirty="0"/>
          </a:p>
        </p:txBody>
      </p:sp>
      <p:sp>
        <p:nvSpPr>
          <p:cNvPr id="4" name="Θέση κειμένου 3"/>
          <p:cNvSpPr>
            <a:spLocks noGrp="1"/>
          </p:cNvSpPr>
          <p:nvPr>
            <p:ph type="body" sz="half" idx="2"/>
          </p:nvPr>
        </p:nvSpPr>
        <p:spPr/>
        <p:txBody>
          <a:bodyPr/>
          <a:lstStyle/>
          <a:p>
            <a:endParaRPr lang="el-GR" dirty="0" smtClean="0"/>
          </a:p>
          <a:p>
            <a:endParaRPr lang="el-GR" dirty="0"/>
          </a:p>
          <a:p>
            <a:r>
              <a:rPr lang="el-GR" sz="2000" b="1" dirty="0" smtClean="0"/>
              <a:t>Πηγή 13</a:t>
            </a:r>
            <a:endParaRPr lang="el-GR" sz="2000" b="1" dirty="0"/>
          </a:p>
        </p:txBody>
      </p:sp>
    </p:spTree>
    <p:extLst>
      <p:ext uri="{BB962C8B-B14F-4D97-AF65-F5344CB8AC3E}">
        <p14:creationId xmlns:p14="http://schemas.microsoft.com/office/powerpoint/2010/main" val="351822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σύνταγμα του 1844</a:t>
            </a:r>
          </a:p>
        </p:txBody>
      </p:sp>
      <p:sp>
        <p:nvSpPr>
          <p:cNvPr id="3" name="Θέση περιεχομένου 2"/>
          <p:cNvSpPr>
            <a:spLocks noGrp="1"/>
          </p:cNvSpPr>
          <p:nvPr>
            <p:ph idx="1"/>
          </p:nvPr>
        </p:nvSpPr>
        <p:spPr/>
        <p:txBody>
          <a:bodyPr>
            <a:noAutofit/>
          </a:bodyPr>
          <a:lstStyle/>
          <a:p>
            <a:pPr marL="0" indent="0">
              <a:buNone/>
            </a:pPr>
            <a:r>
              <a:rPr lang="el-GR" sz="2400" dirty="0" smtClean="0"/>
              <a:t>Υπόθεση </a:t>
            </a:r>
            <a:r>
              <a:rPr lang="el-GR" sz="2400" dirty="0" err="1" smtClean="0"/>
              <a:t>Πατσίφικο</a:t>
            </a:r>
            <a:r>
              <a:rPr lang="el-GR" sz="2400" dirty="0" smtClean="0"/>
              <a:t>:</a:t>
            </a:r>
          </a:p>
          <a:p>
            <a:pPr marL="0" indent="0">
              <a:buNone/>
            </a:pPr>
            <a:r>
              <a:rPr lang="el-GR" sz="2400" dirty="0" smtClean="0"/>
              <a:t>Τον Απρίλιο του 1849 αθηναϊκός όχλος λεηλάτησε το σπίτι του </a:t>
            </a:r>
            <a:r>
              <a:rPr lang="el-GR" sz="2400" b="1" dirty="0" smtClean="0"/>
              <a:t>βρετανικής υπηκοότητας Εβραίου Δον </a:t>
            </a:r>
            <a:r>
              <a:rPr lang="el-GR" sz="2400" b="1" dirty="0" err="1" smtClean="0"/>
              <a:t>Πατσίφικο</a:t>
            </a:r>
            <a:r>
              <a:rPr lang="el-GR" sz="2400" dirty="0" smtClean="0"/>
              <a:t>. Αυτός απαίτησε υπερβολική αποζημίωση από την ελληνική κυβέρνηση και ζήτησε την παρέμβαση της βρετανικής πρεσβείας. Η βρετανική κυβέρνηση έκανε επίδειξη δύναμης και επέβαλε το 1850 </a:t>
            </a:r>
            <a:r>
              <a:rPr lang="el-GR" sz="2400" b="1" dirty="0" smtClean="0"/>
              <a:t>ναυτικό αποκλεισμό της Ελλάδας</a:t>
            </a:r>
            <a:r>
              <a:rPr lang="el-GR" sz="2400" dirty="0" smtClean="0"/>
              <a:t>, με την απαίτηση να διευθετηθεί η υπόθεση του </a:t>
            </a:r>
            <a:r>
              <a:rPr lang="el-GR" sz="2400" dirty="0" err="1" smtClean="0"/>
              <a:t>Πατσίφικο</a:t>
            </a:r>
            <a:r>
              <a:rPr lang="el-GR" sz="2400" dirty="0" smtClean="0"/>
              <a:t> και κάποιων άλλων βρετανών υπηκόων. Μετά από έντονη </a:t>
            </a:r>
            <a:r>
              <a:rPr lang="el-GR" sz="2400" b="1" dirty="0" smtClean="0"/>
              <a:t>αντίδραση της Γαλλίας και της Ρωσίας </a:t>
            </a:r>
            <a:r>
              <a:rPr lang="el-GR" sz="2400" dirty="0" smtClean="0"/>
              <a:t>σταμάτησε ο αποκλεισμός.</a:t>
            </a:r>
            <a:endParaRPr lang="el-GR" sz="2400" dirty="0"/>
          </a:p>
        </p:txBody>
      </p:sp>
      <p:sp>
        <p:nvSpPr>
          <p:cNvPr id="4" name="Θέση κειμένου 3"/>
          <p:cNvSpPr>
            <a:spLocks noGrp="1"/>
          </p:cNvSpPr>
          <p:nvPr>
            <p:ph type="body" sz="half" idx="2"/>
          </p:nvPr>
        </p:nvSpPr>
        <p:spPr/>
        <p:txBody>
          <a:bodyPr/>
          <a:lstStyle/>
          <a:p>
            <a:endParaRPr lang="el-GR" dirty="0" smtClean="0"/>
          </a:p>
          <a:p>
            <a:endParaRPr lang="el-GR" dirty="0"/>
          </a:p>
          <a:p>
            <a:r>
              <a:rPr lang="el-GR" sz="1800" dirty="0" smtClean="0"/>
              <a:t>Πηγή 14</a:t>
            </a:r>
            <a:endParaRPr lang="el-GR" sz="1800" dirty="0"/>
          </a:p>
        </p:txBody>
      </p:sp>
    </p:spTree>
    <p:extLst>
      <p:ext uri="{BB962C8B-B14F-4D97-AF65-F5344CB8AC3E}">
        <p14:creationId xmlns:p14="http://schemas.microsoft.com/office/powerpoint/2010/main" val="3086344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Ξενικά κόμματα</a:t>
            </a:r>
          </a:p>
        </p:txBody>
      </p:sp>
      <p:sp>
        <p:nvSpPr>
          <p:cNvPr id="3" name="Θέση περιεχομένου 2"/>
          <p:cNvSpPr>
            <a:spLocks noGrp="1"/>
          </p:cNvSpPr>
          <p:nvPr>
            <p:ph idx="1"/>
          </p:nvPr>
        </p:nvSpPr>
        <p:spPr/>
        <p:txBody>
          <a:bodyPr/>
          <a:lstStyle/>
          <a:p>
            <a:pPr marL="0" indent="0" algn="just">
              <a:buNone/>
            </a:pPr>
            <a:r>
              <a:rPr lang="en-US" dirty="0" smtClean="0"/>
              <a:t>	</a:t>
            </a:r>
            <a:r>
              <a:rPr lang="el-GR" dirty="0" smtClean="0"/>
              <a:t>Η τακτική του βασιλιά </a:t>
            </a:r>
            <a:r>
              <a:rPr lang="el-GR" dirty="0" err="1" smtClean="0"/>
              <a:t>Όθωνα</a:t>
            </a:r>
            <a:r>
              <a:rPr lang="el-GR" dirty="0" smtClean="0"/>
              <a:t> να προσπαθεί να ενισχύσει τους κυβερνητικούς υποψηφίους στις εκλογές οδήγησε τα </a:t>
            </a:r>
            <a:r>
              <a:rPr lang="el-GR" b="1" dirty="0" smtClean="0"/>
              <a:t>κόμματα</a:t>
            </a:r>
            <a:r>
              <a:rPr lang="el-GR" dirty="0" smtClean="0"/>
              <a:t> της αντιπολίτευσης σε </a:t>
            </a:r>
            <a:r>
              <a:rPr lang="el-GR" b="1" dirty="0" smtClean="0"/>
              <a:t>διαρκή σύγκρουση με την αυλή</a:t>
            </a:r>
            <a:r>
              <a:rPr lang="el-GR" dirty="0" smtClean="0"/>
              <a:t>, σε μια περίοδο που οι διαφωνίες τους είχαν απαλυνθεί.</a:t>
            </a:r>
            <a:endParaRPr lang="el-GR" dirty="0"/>
          </a:p>
        </p:txBody>
      </p:sp>
    </p:spTree>
    <p:extLst>
      <p:ext uri="{BB962C8B-B14F-4D97-AF65-F5344CB8AC3E}">
        <p14:creationId xmlns:p14="http://schemas.microsoft.com/office/powerpoint/2010/main" val="153055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Η «νέα γενιά»</a:t>
            </a:r>
            <a:endParaRPr lang="el-GR" dirty="0"/>
          </a:p>
        </p:txBody>
      </p:sp>
      <p:sp>
        <p:nvSpPr>
          <p:cNvPr id="3" name="Θέση περιεχομένου 2"/>
          <p:cNvSpPr>
            <a:spLocks noGrp="1"/>
          </p:cNvSpPr>
          <p:nvPr>
            <p:ph idx="1"/>
          </p:nvPr>
        </p:nvSpPr>
        <p:spPr/>
        <p:txBody>
          <a:bodyPr>
            <a:normAutofit fontScale="70000" lnSpcReduction="20000"/>
          </a:bodyPr>
          <a:lstStyle/>
          <a:p>
            <a:pPr>
              <a:buFont typeface="Wingdings" pitchFamily="2" charset="2"/>
              <a:buChar char="v"/>
            </a:pPr>
            <a:r>
              <a:rPr lang="el-GR" dirty="0" smtClean="0"/>
              <a:t>παρακμή των ξενικών κομμάτων </a:t>
            </a:r>
          </a:p>
          <a:p>
            <a:pPr>
              <a:buFont typeface="Wingdings" pitchFamily="2" charset="2"/>
              <a:buChar char="v"/>
            </a:pPr>
            <a:r>
              <a:rPr lang="el-GR" dirty="0" smtClean="0"/>
              <a:t>ανάδειξη μιας νέας γενιάς ανθρώπων με εντελώς διαφορετική νοοτροπία και καταβολές</a:t>
            </a:r>
          </a:p>
          <a:p>
            <a:pPr marL="0" indent="0">
              <a:buNone/>
            </a:pPr>
            <a:endParaRPr lang="el-GR" dirty="0" smtClean="0"/>
          </a:p>
          <a:p>
            <a:r>
              <a:rPr lang="el-GR" dirty="0" smtClean="0"/>
              <a:t>Οι ηγετικές προσωπικότητες των ξενικών κομμάτων είχαν βιώσει την Επανάσταση και η νοοτροπία τους, τα ιδανικά τους, οι απόψεις τους είχαν διαμορφωθεί στην προεπαναστατική περίοδο. Για την αμέσως επόμενη γενιά, η Επανάσταση ανήκε στην ιστορία. </a:t>
            </a:r>
          </a:p>
          <a:p>
            <a:r>
              <a:rPr lang="el-GR" dirty="0" smtClean="0"/>
              <a:t>Η γενιά αυτή βίωνε </a:t>
            </a:r>
            <a:r>
              <a:rPr lang="el-GR" b="1" dirty="0" smtClean="0"/>
              <a:t>ραγδαίες αλλαγές </a:t>
            </a:r>
            <a:r>
              <a:rPr lang="el-GR" dirty="0" smtClean="0"/>
              <a:t>λόγω των συχνών πολιτικών μεταβολών και της οικονομικής και τεχνικής ανάπτυξης, που ακολουθούσαν πρωτόγνωρους ρυθμούς. </a:t>
            </a:r>
          </a:p>
          <a:p>
            <a:r>
              <a:rPr lang="el-GR" dirty="0" smtClean="0"/>
              <a:t>Η οικονομική και κοινωνική μεταβολή είχαν ως συνέπεια την εκ θεμελίων μεταβολή της αντίληψης για τη ζωή. Οι άνθρωποι σταμάτησαν να ζουν όπως οι πρόγονοι τους. </a:t>
            </a:r>
          </a:p>
        </p:txBody>
      </p:sp>
    </p:spTree>
    <p:extLst>
      <p:ext uri="{BB962C8B-B14F-4D97-AF65-F5344CB8AC3E}">
        <p14:creationId xmlns:p14="http://schemas.microsoft.com/office/powerpoint/2010/main" val="68139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«νέα γενιά»</a:t>
            </a:r>
          </a:p>
        </p:txBody>
      </p:sp>
      <p:sp>
        <p:nvSpPr>
          <p:cNvPr id="3" name="Θέση περιεχομένου 2"/>
          <p:cNvSpPr>
            <a:spLocks noGrp="1"/>
          </p:cNvSpPr>
          <p:nvPr>
            <p:ph idx="1"/>
          </p:nvPr>
        </p:nvSpPr>
        <p:spPr/>
        <p:txBody>
          <a:bodyPr>
            <a:normAutofit fontScale="62500" lnSpcReduction="20000"/>
          </a:bodyPr>
          <a:lstStyle/>
          <a:p>
            <a:r>
              <a:rPr lang="el-GR" dirty="0"/>
              <a:t>Αυξήθηκε ο </a:t>
            </a:r>
            <a:r>
              <a:rPr lang="el-GR" b="1" dirty="0"/>
              <a:t>αστικός πληθυσμός</a:t>
            </a:r>
            <a:r>
              <a:rPr lang="el-GR" dirty="0"/>
              <a:t>, ο οποίος βρισκόταν πιο κοντά στα κέντρα λήψης αποφάσεων και είχε μεγαλύτερη δυνατότητα ενημέρωσης για τις εξελίξεις. </a:t>
            </a:r>
            <a:endParaRPr lang="el-GR" dirty="0" smtClean="0"/>
          </a:p>
          <a:p>
            <a:r>
              <a:rPr lang="el-GR" dirty="0" smtClean="0"/>
              <a:t>Εντυπωσιακή </a:t>
            </a:r>
            <a:r>
              <a:rPr lang="el-GR" dirty="0"/>
              <a:t>ήταν επίσης και η </a:t>
            </a:r>
            <a:r>
              <a:rPr lang="el-GR" b="1" dirty="0"/>
              <a:t>μείωση των αναλφάβητων </a:t>
            </a:r>
            <a:r>
              <a:rPr lang="el-GR" dirty="0"/>
              <a:t>στον ανδρικό πληθυσμό. </a:t>
            </a:r>
            <a:endParaRPr lang="el-GR" dirty="0" smtClean="0"/>
          </a:p>
          <a:p>
            <a:r>
              <a:rPr lang="el-GR" dirty="0" smtClean="0"/>
              <a:t>Η </a:t>
            </a:r>
            <a:r>
              <a:rPr lang="el-GR" dirty="0"/>
              <a:t>σχετικά γρήγορη διάδοση της παιδείας αύξησε τις </a:t>
            </a:r>
            <a:r>
              <a:rPr lang="el-GR" b="1" dirty="0"/>
              <a:t>κοινωνικές εντάσεις</a:t>
            </a:r>
            <a:r>
              <a:rPr lang="el-GR" dirty="0"/>
              <a:t>. </a:t>
            </a:r>
            <a:endParaRPr lang="el-GR" dirty="0" smtClean="0"/>
          </a:p>
          <a:p>
            <a:r>
              <a:rPr lang="el-GR" dirty="0" smtClean="0"/>
              <a:t>Οι </a:t>
            </a:r>
            <a:r>
              <a:rPr lang="el-GR" b="1" dirty="0"/>
              <a:t>απαιτήσεις των ανθρώπων </a:t>
            </a:r>
            <a:r>
              <a:rPr lang="el-GR" dirty="0"/>
              <a:t>αυξήθηκαν. </a:t>
            </a:r>
            <a:endParaRPr lang="el-GR" dirty="0" smtClean="0"/>
          </a:p>
          <a:p>
            <a:r>
              <a:rPr lang="el-GR" dirty="0" smtClean="0"/>
              <a:t>Ακόμη </a:t>
            </a:r>
            <a:r>
              <a:rPr lang="el-GR" dirty="0"/>
              <a:t>και οι ημιμαθείς άρχισαν να </a:t>
            </a:r>
            <a:r>
              <a:rPr lang="el-GR" b="1" dirty="0"/>
              <a:t>επικρίνουν τις δυσλειτουργίες του κράτους</a:t>
            </a:r>
            <a:r>
              <a:rPr lang="el-GR" dirty="0"/>
              <a:t> και την καθυστέρηση σε σχέση με τις χώρες της Δύσης, ενώ εντάθηκε η </a:t>
            </a:r>
            <a:r>
              <a:rPr lang="el-GR" b="1" dirty="0"/>
              <a:t>επιθυμία για συμμετοχή στα πολιτικά </a:t>
            </a:r>
            <a:r>
              <a:rPr lang="el-GR" dirty="0"/>
              <a:t>πράγματα. </a:t>
            </a:r>
            <a:endParaRPr lang="el-GR" dirty="0" smtClean="0"/>
          </a:p>
          <a:p>
            <a:r>
              <a:rPr lang="el-GR" dirty="0" smtClean="0"/>
              <a:t>Η </a:t>
            </a:r>
            <a:r>
              <a:rPr lang="el-GR" dirty="0"/>
              <a:t>νέα γενιά δεν είχε τις εμπειρίες της προηγούμενης (τουρκοκρατία, επανάσταση, αντιβασιλεία, βοήθεια των Δυνάμεων σε κρίσιμες στιγμές) και </a:t>
            </a:r>
            <a:r>
              <a:rPr lang="el-GR" b="1" dirty="0"/>
              <a:t>αποστασιοποιήθηκε</a:t>
            </a:r>
            <a:r>
              <a:rPr lang="el-GR" dirty="0"/>
              <a:t> από τις αντιπαραθέσεις που κυριαρχούσαν στην προηγούμενη γενιά και από τα κόμματα που τις εξέφραζαν.</a:t>
            </a:r>
          </a:p>
        </p:txBody>
      </p:sp>
    </p:spTree>
    <p:extLst>
      <p:ext uri="{BB962C8B-B14F-4D97-AF65-F5344CB8AC3E}">
        <p14:creationId xmlns:p14="http://schemas.microsoft.com/office/powerpoint/2010/main" val="436511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Νέα γενιά κομμάτων και πολιτικών</a:t>
            </a:r>
            <a:endParaRPr lang="el-GR" dirty="0"/>
          </a:p>
        </p:txBody>
      </p:sp>
      <p:sp>
        <p:nvSpPr>
          <p:cNvPr id="3" name="Θέση περιεχομένου 2"/>
          <p:cNvSpPr>
            <a:spLocks noGrp="1"/>
          </p:cNvSpPr>
          <p:nvPr>
            <p:ph idx="1"/>
          </p:nvPr>
        </p:nvSpPr>
        <p:spPr/>
        <p:txBody>
          <a:bodyPr>
            <a:normAutofit fontScale="70000" lnSpcReduction="20000"/>
          </a:bodyPr>
          <a:lstStyle/>
          <a:p>
            <a:pPr>
              <a:buFont typeface="Wingdings" pitchFamily="2" charset="2"/>
              <a:buChar char="Ø"/>
            </a:pPr>
            <a:r>
              <a:rPr lang="el-GR" dirty="0" smtClean="0"/>
              <a:t>Η νέα γενιά ασκούσε </a:t>
            </a:r>
            <a:r>
              <a:rPr lang="el-GR" b="1" dirty="0" smtClean="0"/>
              <a:t>έντονη κριτική στους παλαιότερους </a:t>
            </a:r>
            <a:r>
              <a:rPr lang="el-GR" dirty="0" smtClean="0"/>
              <a:t>και φρονούσε ότι το συνταγματικό πολίτευμα δεν μπορούσε να αναπτυχθεί, καθώς το εμπόδιζαν η Αυλή και ο ίδιος ο βασιλιάς, τον οποίο θεωρούσε πολιτικά ατάλαντο. </a:t>
            </a:r>
            <a:endParaRPr lang="en-US" dirty="0" smtClean="0"/>
          </a:p>
          <a:p>
            <a:pPr>
              <a:buFont typeface="Wingdings" pitchFamily="2" charset="2"/>
              <a:buChar char="Ø"/>
            </a:pPr>
            <a:r>
              <a:rPr lang="el-GR" dirty="0" smtClean="0"/>
              <a:t>Περί τα τέλη της δεκαετίας του 1850 έγινε φανερή μια συνολική δυσαρέσκεια μεγάλων τμημάτων του πληθυσμού λόγω της οικονομικής δυσπραγίας και της δυσλειτουργίας του πολιτικού συστήματος και συγκροτήθηκαν </a:t>
            </a:r>
            <a:r>
              <a:rPr lang="el-GR" b="1" dirty="0" smtClean="0"/>
              <a:t>αντιπολιτευτικοί όμιλοι </a:t>
            </a:r>
            <a:r>
              <a:rPr lang="el-GR" dirty="0" smtClean="0"/>
              <a:t>με εκσυγχρονιστικά κατά κύριο λόγο </a:t>
            </a:r>
            <a:r>
              <a:rPr lang="el-GR" b="1" dirty="0" smtClean="0"/>
              <a:t>αιτήματα</a:t>
            </a:r>
            <a:r>
              <a:rPr lang="el-GR" dirty="0" smtClean="0"/>
              <a:t>: </a:t>
            </a:r>
            <a:endParaRPr lang="en-US" dirty="0" smtClean="0"/>
          </a:p>
          <a:p>
            <a:r>
              <a:rPr lang="el-GR" dirty="0" smtClean="0"/>
              <a:t>ελεύθερες εκλογές, </a:t>
            </a:r>
            <a:endParaRPr lang="en-US" dirty="0" smtClean="0"/>
          </a:p>
          <a:p>
            <a:r>
              <a:rPr lang="el-GR" dirty="0" smtClean="0"/>
              <a:t>φορολογική μεταρρύθμιση με στόχο την ελάφρυνση των αγροτών,</a:t>
            </a:r>
            <a:endParaRPr lang="en-US" dirty="0" smtClean="0"/>
          </a:p>
          <a:p>
            <a:r>
              <a:rPr lang="el-GR" dirty="0" smtClean="0"/>
              <a:t>κρατικές επενδύσεις σε έργα υποδομής, </a:t>
            </a:r>
            <a:endParaRPr lang="en-US" dirty="0" smtClean="0"/>
          </a:p>
          <a:p>
            <a:r>
              <a:rPr lang="el-GR" dirty="0" smtClean="0"/>
              <a:t>ίδρυση αγροτικών τραπεζών, </a:t>
            </a:r>
            <a:endParaRPr lang="en-US" dirty="0" smtClean="0"/>
          </a:p>
          <a:p>
            <a:r>
              <a:rPr lang="el-GR" dirty="0" smtClean="0"/>
              <a:t>απλούστερη διοίκηση.</a:t>
            </a:r>
            <a:endParaRPr lang="el-GR" dirty="0"/>
          </a:p>
        </p:txBody>
      </p:sp>
    </p:spTree>
    <p:extLst>
      <p:ext uri="{BB962C8B-B14F-4D97-AF65-F5344CB8AC3E}">
        <p14:creationId xmlns:p14="http://schemas.microsoft.com/office/powerpoint/2010/main" val="38764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Νέα γενιά</a:t>
            </a:r>
            <a:endParaRPr lang="el-GR" dirty="0"/>
          </a:p>
        </p:txBody>
      </p:sp>
      <p:sp>
        <p:nvSpPr>
          <p:cNvPr id="3" name="Θέση περιεχομένου 2"/>
          <p:cNvSpPr>
            <a:spLocks noGrp="1"/>
          </p:cNvSpPr>
          <p:nvPr>
            <p:ph idx="1"/>
          </p:nvPr>
        </p:nvSpPr>
        <p:spPr/>
        <p:txBody>
          <a:bodyPr>
            <a:normAutofit fontScale="70000" lnSpcReduction="20000"/>
          </a:bodyPr>
          <a:lstStyle/>
          <a:p>
            <a:pPr>
              <a:buFont typeface="Wingdings" pitchFamily="2" charset="2"/>
              <a:buChar char="Ø"/>
            </a:pPr>
            <a:r>
              <a:rPr lang="el-GR" dirty="0" smtClean="0"/>
              <a:t>Τα αιτήματα αυτά εξέφρασε σε μεγάλο βαθμό με την πολιτική του δράση ο </a:t>
            </a:r>
            <a:r>
              <a:rPr lang="el-GR" b="1" dirty="0" smtClean="0"/>
              <a:t>Αλέξανδρος Κουμουνδούρος</a:t>
            </a:r>
            <a:r>
              <a:rPr lang="el-GR" dirty="0" smtClean="0"/>
              <a:t>. </a:t>
            </a:r>
          </a:p>
          <a:p>
            <a:pPr>
              <a:buFont typeface="Wingdings" pitchFamily="2" charset="2"/>
              <a:buChar char="Ø"/>
            </a:pPr>
            <a:r>
              <a:rPr lang="el-GR" dirty="0" smtClean="0"/>
              <a:t>Το Φεβρουάριο του </a:t>
            </a:r>
            <a:r>
              <a:rPr lang="el-GR" b="1" dirty="0" smtClean="0"/>
              <a:t>1862</a:t>
            </a:r>
            <a:r>
              <a:rPr lang="el-GR" dirty="0" smtClean="0"/>
              <a:t> η δυσαρέσκεια κατέληξε σε </a:t>
            </a:r>
            <a:r>
              <a:rPr lang="el-GR" b="1" dirty="0" smtClean="0"/>
              <a:t>επανάσταση</a:t>
            </a:r>
            <a:r>
              <a:rPr lang="el-GR" dirty="0" smtClean="0"/>
              <a:t>, με αίτημα την απομάκρυνση του βασιλιά. </a:t>
            </a:r>
          </a:p>
          <a:p>
            <a:pPr>
              <a:buFont typeface="Wingdings" pitchFamily="2" charset="2"/>
              <a:buChar char="Ø"/>
            </a:pPr>
            <a:r>
              <a:rPr lang="el-GR" dirty="0" smtClean="0"/>
              <a:t>Στην επανάσταση συμμετείχαν κατά κύριο λόγο </a:t>
            </a:r>
            <a:endParaRPr lang="en-US" dirty="0" smtClean="0"/>
          </a:p>
          <a:p>
            <a:pPr lvl="1">
              <a:buFont typeface="Arial" pitchFamily="34" charset="0"/>
              <a:buChar char="•"/>
            </a:pPr>
            <a:r>
              <a:rPr lang="el-GR" dirty="0" smtClean="0"/>
              <a:t>αξιωματικοί, </a:t>
            </a:r>
            <a:endParaRPr lang="en-US" dirty="0" smtClean="0"/>
          </a:p>
          <a:p>
            <a:pPr lvl="1">
              <a:buFont typeface="Arial" pitchFamily="34" charset="0"/>
              <a:buChar char="•"/>
            </a:pPr>
            <a:r>
              <a:rPr lang="el-GR" dirty="0" smtClean="0"/>
              <a:t>άνεργοι απόφοιτοι πανεπιστημίου που δεν ήθελαν να εργαστούν στους κλάδους της αγροτικής και βιοτεχνικής παραγωγής και αισθάνονταν κοινωνικά αδικημένοι </a:t>
            </a:r>
          </a:p>
          <a:p>
            <a:pPr lvl="1">
              <a:buFont typeface="Arial" pitchFamily="34" charset="0"/>
              <a:buChar char="•"/>
            </a:pPr>
            <a:r>
              <a:rPr lang="el-GR" dirty="0" smtClean="0"/>
              <a:t>πολλά άτομα ανώτερων κοινωνικών στρωμάτων, τα οποία ζητούσαν ευκαιρίες για ενεργότερη συμμετοχή στα πολιτικά πράγματα. </a:t>
            </a:r>
          </a:p>
          <a:p>
            <a:pPr lvl="1"/>
            <a:endParaRPr lang="en-US" dirty="0" smtClean="0"/>
          </a:p>
          <a:p>
            <a:pPr>
              <a:buFont typeface="Wingdings" pitchFamily="2" charset="2"/>
              <a:buChar char="Ø"/>
            </a:pPr>
            <a:r>
              <a:rPr lang="el-GR" dirty="0" smtClean="0"/>
              <a:t>Στις 12 Οκτωβρίου 1862 ο </a:t>
            </a:r>
            <a:r>
              <a:rPr lang="el-GR" dirty="0" err="1" smtClean="0"/>
              <a:t>Όθων</a:t>
            </a:r>
            <a:r>
              <a:rPr lang="el-GR" dirty="0" smtClean="0"/>
              <a:t> αναγκάστηκε να εγκαταλείψει τη χώρα.</a:t>
            </a:r>
            <a:endParaRPr lang="el-GR" dirty="0"/>
          </a:p>
        </p:txBody>
      </p:sp>
    </p:spTree>
    <p:extLst>
      <p:ext uri="{BB962C8B-B14F-4D97-AF65-F5344CB8AC3E}">
        <p14:creationId xmlns:p14="http://schemas.microsoft.com/office/powerpoint/2010/main" val="100965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Όρμος Κερατσινίου 11η Οκτωβρίου 1862. </a:t>
            </a:r>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noAutofit/>
          </a:bodyPr>
          <a:lstStyle/>
          <a:p>
            <a:r>
              <a:rPr lang="el-GR" sz="1800" dirty="0"/>
              <a:t>Ο </a:t>
            </a:r>
            <a:r>
              <a:rPr lang="el-GR" sz="1800" dirty="0" err="1"/>
              <a:t>Όθωνας</a:t>
            </a:r>
            <a:r>
              <a:rPr lang="el-GR" sz="1800" dirty="0"/>
              <a:t> κατεβαίνει από τον </a:t>
            </a:r>
            <a:r>
              <a:rPr lang="el-GR" sz="1800" dirty="0" err="1"/>
              <a:t>ατμοδρόμωνα</a:t>
            </a:r>
            <a:r>
              <a:rPr lang="el-GR" sz="1800" dirty="0"/>
              <a:t> ΑΜΑΛΙΑ και επιβιβάζεται σε λέμβο στην οποία ήδη βρίσκεται εντός η Αμαλία κλαίουσα. Πίσω αναμένει η αγγλική κορβέτα  ΣΚΥΛΛΑ. </a:t>
            </a:r>
            <a:endParaRPr lang="el-GR" sz="1800" dirty="0" smtClean="0"/>
          </a:p>
          <a:p>
            <a:r>
              <a:rPr lang="el-GR" sz="1800" dirty="0" smtClean="0"/>
              <a:t>Με </a:t>
            </a:r>
            <a:r>
              <a:rPr lang="el-GR" sz="1800" dirty="0"/>
              <a:t>την κορβέτα ο </a:t>
            </a:r>
            <a:r>
              <a:rPr lang="el-GR" sz="1800" dirty="0" err="1"/>
              <a:t>Όθωνας</a:t>
            </a:r>
            <a:r>
              <a:rPr lang="el-GR" sz="1800" dirty="0"/>
              <a:t> και η Αμαλία θα έφευγαν οριστικά από την Ελλάδα.  Στην ίδια λέμβο θα επιβιβαστεί και ο Πλοίαρχος του "ΑΜΑΛΙΑ" Λεωνίδας Παλάσκας ο οποίος θα ακολουθήσει τους Βασιλείς στην εξορία.</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16632"/>
            <a:ext cx="511256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9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1. Το Σύνταγμα του 1844</a:t>
            </a:r>
            <a:endParaRPr lang="el-GR" dirty="0"/>
          </a:p>
        </p:txBody>
      </p:sp>
      <p:sp>
        <p:nvSpPr>
          <p:cNvPr id="3" name="Θέση περιεχομένου 2"/>
          <p:cNvSpPr>
            <a:spLocks noGrp="1"/>
          </p:cNvSpPr>
          <p:nvPr>
            <p:ph idx="1"/>
          </p:nvPr>
        </p:nvSpPr>
        <p:spPr/>
        <p:txBody>
          <a:bodyPr/>
          <a:lstStyle/>
          <a:p>
            <a:r>
              <a:rPr lang="el-GR" dirty="0" smtClean="0"/>
              <a:t>Επανάσταση 3</a:t>
            </a:r>
            <a:r>
              <a:rPr lang="el-GR" baseline="30000" dirty="0" smtClean="0"/>
              <a:t>ης</a:t>
            </a:r>
            <a:r>
              <a:rPr lang="el-GR" dirty="0" smtClean="0"/>
              <a:t> Σεπτεμβρίου 1843</a:t>
            </a:r>
          </a:p>
          <a:p>
            <a:r>
              <a:rPr lang="el-GR" dirty="0" smtClean="0"/>
              <a:t>Και τα τρία κόμματα τάχθηκαν υπέρ του συντάγματος</a:t>
            </a:r>
          </a:p>
          <a:p>
            <a:r>
              <a:rPr lang="el-GR" dirty="0" smtClean="0"/>
              <a:t>Ζητούμενο: ο περιορισμός των εξουσιών του βασιλιά</a:t>
            </a:r>
            <a:endParaRPr lang="el-GR" dirty="0"/>
          </a:p>
        </p:txBody>
      </p:sp>
    </p:spTree>
    <p:extLst>
      <p:ext uri="{BB962C8B-B14F-4D97-AF65-F5344CB8AC3E}">
        <p14:creationId xmlns:p14="http://schemas.microsoft.com/office/powerpoint/2010/main" val="417031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Αλέξανδρος Κουμουνδούρος</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a:bodyPr>
          <a:lstStyle/>
          <a:p>
            <a:r>
              <a:rPr lang="el-GR" sz="2000" dirty="0" smtClean="0"/>
              <a:t>Ο Αλέξανδρος Κουμουνδούρος, από τους κορυφαίους πολιτικούς του 19ου αι., υπήρξε ο ηγέτης του εκσυγχρονιστικού ρεύματος μετά την επανάσταση του 1862. (Αθήνα, Εθνικό Ιστορικό Μουσείο)</a:t>
            </a:r>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777" y="175020"/>
            <a:ext cx="5648325"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66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Πηγή 15</a:t>
            </a:r>
            <a:endParaRPr lang="el-GR"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dirty="0" smtClean="0"/>
              <a:t>Ψήφισμα του </a:t>
            </a:r>
            <a:r>
              <a:rPr lang="el-GR" b="1" dirty="0" smtClean="0"/>
              <a:t>Έθνους</a:t>
            </a:r>
          </a:p>
          <a:p>
            <a:endParaRPr lang="el-GR" dirty="0" smtClean="0"/>
          </a:p>
          <a:p>
            <a:pPr marL="0" indent="0">
              <a:buNone/>
            </a:pPr>
            <a:r>
              <a:rPr lang="el-GR" dirty="0" smtClean="0"/>
              <a:t>Τα δεινά της Πατρίδος έπαυσαν. </a:t>
            </a:r>
            <a:r>
              <a:rPr lang="el-GR" dirty="0" err="1" smtClean="0"/>
              <a:t>Άπασαι</a:t>
            </a:r>
            <a:r>
              <a:rPr lang="el-GR" dirty="0" smtClean="0"/>
              <a:t> αι </a:t>
            </a:r>
            <a:r>
              <a:rPr lang="el-GR" dirty="0" err="1" smtClean="0"/>
              <a:t>επαρχίαι</a:t>
            </a:r>
            <a:r>
              <a:rPr lang="el-GR" dirty="0" smtClean="0"/>
              <a:t> και η πρωτεύουσα </a:t>
            </a:r>
            <a:r>
              <a:rPr lang="el-GR" dirty="0" err="1" smtClean="0"/>
              <a:t>συνενωθείσαι</a:t>
            </a:r>
            <a:r>
              <a:rPr lang="el-GR" dirty="0" smtClean="0"/>
              <a:t> </a:t>
            </a:r>
            <a:r>
              <a:rPr lang="el-GR" b="1" dirty="0" smtClean="0"/>
              <a:t>μετά του στρατού </a:t>
            </a:r>
            <a:r>
              <a:rPr lang="el-GR" dirty="0" smtClean="0"/>
              <a:t>έθεσαν τέρμα εις αυτά. Ως </a:t>
            </a:r>
            <a:r>
              <a:rPr lang="el-GR" b="1" dirty="0" smtClean="0"/>
              <a:t>κοινή δε </a:t>
            </a:r>
            <a:r>
              <a:rPr lang="el-GR" b="1" dirty="0" err="1" smtClean="0"/>
              <a:t>έκφρασις</a:t>
            </a:r>
            <a:r>
              <a:rPr lang="el-GR" b="1" dirty="0" smtClean="0"/>
              <a:t> του Ελληνικού Έθνους</a:t>
            </a:r>
            <a:r>
              <a:rPr lang="el-GR" dirty="0" smtClean="0"/>
              <a:t> ολοκλήρου κηρύττεται και ψηφίζεται:</a:t>
            </a:r>
          </a:p>
          <a:p>
            <a:endParaRPr lang="el-GR" dirty="0" smtClean="0"/>
          </a:p>
          <a:p>
            <a:pPr marL="0" indent="0">
              <a:buNone/>
            </a:pPr>
            <a:r>
              <a:rPr lang="el-GR" dirty="0" smtClean="0"/>
              <a:t>Η βασιλεία του </a:t>
            </a:r>
            <a:r>
              <a:rPr lang="el-GR" dirty="0" err="1" smtClean="0"/>
              <a:t>Όθωνος</a:t>
            </a:r>
            <a:r>
              <a:rPr lang="el-GR" dirty="0" smtClean="0"/>
              <a:t> </a:t>
            </a:r>
            <a:r>
              <a:rPr lang="el-GR" b="1" dirty="0" smtClean="0"/>
              <a:t>καταργείται</a:t>
            </a:r>
            <a:r>
              <a:rPr lang="el-GR" dirty="0" smtClean="0"/>
              <a:t>. </a:t>
            </a:r>
          </a:p>
          <a:p>
            <a:pPr marL="0" indent="0">
              <a:buNone/>
            </a:pPr>
            <a:r>
              <a:rPr lang="el-GR" dirty="0" smtClean="0"/>
              <a:t>Προσωρινή </a:t>
            </a:r>
            <a:r>
              <a:rPr lang="el-GR" dirty="0" err="1" smtClean="0"/>
              <a:t>κυβέρνησις</a:t>
            </a:r>
            <a:r>
              <a:rPr lang="el-GR" dirty="0" smtClean="0"/>
              <a:t> συνιστάται όπως </a:t>
            </a:r>
            <a:r>
              <a:rPr lang="el-GR" dirty="0" err="1" smtClean="0"/>
              <a:t>κυβερνήση</a:t>
            </a:r>
            <a:r>
              <a:rPr lang="el-GR" dirty="0" smtClean="0"/>
              <a:t> το κράτος μέχρι συγκαλέσεως της </a:t>
            </a:r>
            <a:r>
              <a:rPr lang="el-GR" b="1" dirty="0" smtClean="0"/>
              <a:t>Εθνικής συνελεύσεως,</a:t>
            </a:r>
            <a:r>
              <a:rPr lang="el-GR" dirty="0" smtClean="0"/>
              <a:t> συγκειμένη εκ των εξής </a:t>
            </a:r>
            <a:r>
              <a:rPr lang="el-GR" b="1" dirty="0" smtClean="0"/>
              <a:t>πολιτών</a:t>
            </a:r>
            <a:r>
              <a:rPr lang="el-GR" dirty="0" smtClean="0"/>
              <a:t>: Δημητρίου Βούλγαρη Προέδρου, Κωνσταντίνου Κανάρη, Βενιζέλου </a:t>
            </a:r>
            <a:r>
              <a:rPr lang="el-GR" dirty="0" err="1" smtClean="0"/>
              <a:t>Ρούφου</a:t>
            </a:r>
            <a:r>
              <a:rPr lang="el-GR" dirty="0" smtClean="0"/>
              <a:t>. </a:t>
            </a:r>
          </a:p>
          <a:p>
            <a:pPr marL="0" indent="0">
              <a:buNone/>
            </a:pPr>
            <a:r>
              <a:rPr lang="el-GR" b="1" dirty="0" smtClean="0"/>
              <a:t>Εθνική Συντακτική </a:t>
            </a:r>
            <a:r>
              <a:rPr lang="el-GR" b="1" dirty="0" err="1" smtClean="0"/>
              <a:t>Συνέλευσις</a:t>
            </a:r>
            <a:r>
              <a:rPr lang="el-GR" b="1" dirty="0" smtClean="0"/>
              <a:t> </a:t>
            </a:r>
            <a:r>
              <a:rPr lang="el-GR" dirty="0" smtClean="0"/>
              <a:t>καλείται αμέσως προς </a:t>
            </a:r>
            <a:r>
              <a:rPr lang="el-GR" b="1" dirty="0" err="1" smtClean="0"/>
              <a:t>σύνταξιν</a:t>
            </a:r>
            <a:r>
              <a:rPr lang="el-GR" b="1" dirty="0" smtClean="0"/>
              <a:t> της Πολιτείας </a:t>
            </a:r>
            <a:r>
              <a:rPr lang="el-GR" dirty="0" smtClean="0"/>
              <a:t>και </a:t>
            </a:r>
            <a:r>
              <a:rPr lang="el-GR" dirty="0" err="1" smtClean="0"/>
              <a:t>εκλογήν</a:t>
            </a:r>
            <a:r>
              <a:rPr lang="el-GR" dirty="0" smtClean="0"/>
              <a:t> ηγεμόνος.</a:t>
            </a:r>
          </a:p>
          <a:p>
            <a:endParaRPr lang="el-GR" dirty="0" smtClean="0"/>
          </a:p>
          <a:p>
            <a:pPr marL="0" indent="0">
              <a:buNone/>
            </a:pPr>
            <a:r>
              <a:rPr lang="el-GR" dirty="0" smtClean="0"/>
              <a:t>Ζήτω το </a:t>
            </a:r>
            <a:r>
              <a:rPr lang="el-GR" b="1" dirty="0" smtClean="0"/>
              <a:t>Έθνος!</a:t>
            </a:r>
            <a:r>
              <a:rPr lang="el-GR" dirty="0" smtClean="0"/>
              <a:t> Ζήτω η </a:t>
            </a:r>
            <a:r>
              <a:rPr lang="el-GR" b="1" dirty="0" smtClean="0"/>
              <a:t>Πατρίς!</a:t>
            </a:r>
          </a:p>
          <a:p>
            <a:endParaRPr lang="el-GR" dirty="0" smtClean="0"/>
          </a:p>
          <a:p>
            <a:pPr marL="0" indent="0">
              <a:buNone/>
            </a:pPr>
            <a:r>
              <a:rPr lang="el-GR" dirty="0" err="1" smtClean="0"/>
              <a:t>Εγένετο</a:t>
            </a:r>
            <a:r>
              <a:rPr lang="el-GR" dirty="0" smtClean="0"/>
              <a:t> εις Αθήνας εν </a:t>
            </a:r>
            <a:r>
              <a:rPr lang="el-GR" dirty="0" err="1" smtClean="0"/>
              <a:t>έτει</a:t>
            </a:r>
            <a:r>
              <a:rPr lang="el-GR" dirty="0" smtClean="0"/>
              <a:t> </a:t>
            </a:r>
            <a:r>
              <a:rPr lang="el-GR" dirty="0" err="1" smtClean="0"/>
              <a:t>σωτηρίω</a:t>
            </a:r>
            <a:r>
              <a:rPr lang="el-GR" dirty="0" smtClean="0"/>
              <a:t> 1862 και </a:t>
            </a:r>
            <a:r>
              <a:rPr lang="el-GR" dirty="0" err="1" smtClean="0"/>
              <a:t>μηνί</a:t>
            </a:r>
            <a:r>
              <a:rPr lang="el-GR" dirty="0" smtClean="0"/>
              <a:t> </a:t>
            </a:r>
            <a:r>
              <a:rPr lang="el-GR" b="1" dirty="0" err="1" smtClean="0"/>
              <a:t>Οκτωβρίω</a:t>
            </a:r>
            <a:r>
              <a:rPr lang="el-GR" b="1" dirty="0" smtClean="0"/>
              <a:t> τη δεκάτη </a:t>
            </a:r>
            <a:r>
              <a:rPr lang="el-GR" dirty="0" smtClean="0"/>
              <a:t>αυτού.</a:t>
            </a:r>
          </a:p>
          <a:p>
            <a:endParaRPr lang="el-GR" dirty="0" smtClean="0"/>
          </a:p>
          <a:p>
            <a:pPr marL="0" indent="0">
              <a:buNone/>
            </a:pPr>
            <a:r>
              <a:rPr lang="el-GR" dirty="0" smtClean="0"/>
              <a:t>Νικόλαος Μοσχονάς: ΙΕΕ, </a:t>
            </a:r>
            <a:r>
              <a:rPr lang="el-GR" dirty="0" err="1" smtClean="0"/>
              <a:t>ΙΓ',σ</a:t>
            </a:r>
            <a:r>
              <a:rPr lang="el-GR" dirty="0" smtClean="0"/>
              <a:t>. 220.</a:t>
            </a:r>
            <a:endParaRPr lang="el-GR" dirty="0"/>
          </a:p>
        </p:txBody>
      </p:sp>
      <p:sp>
        <p:nvSpPr>
          <p:cNvPr id="4" name="Θέση κειμένου 3"/>
          <p:cNvSpPr>
            <a:spLocks noGrp="1"/>
          </p:cNvSpPr>
          <p:nvPr>
            <p:ph type="body" sz="half" idx="2"/>
          </p:nvPr>
        </p:nvSpPr>
        <p:spPr/>
        <p:txBody>
          <a:bodyPr>
            <a:normAutofit/>
          </a:bodyPr>
          <a:lstStyle/>
          <a:p>
            <a:r>
              <a:rPr lang="el-GR" sz="2000" dirty="0"/>
              <a:t>Λαμβάνοντας υπόψη το περιεχόμενο των παραθεμάτων και τις πληροφορίες του σχολικού βιβλίου να αναλύσετε το περιεχόμενο </a:t>
            </a:r>
            <a:r>
              <a:rPr lang="el-GR" sz="2000" dirty="0" smtClean="0"/>
              <a:t>της </a:t>
            </a:r>
            <a:r>
              <a:rPr lang="el-GR" sz="2000" dirty="0"/>
              <a:t>φράσης: </a:t>
            </a:r>
            <a:endParaRPr lang="el-GR" sz="2000" dirty="0" smtClean="0"/>
          </a:p>
          <a:p>
            <a:r>
              <a:rPr lang="el-GR" sz="2000" dirty="0" smtClean="0"/>
              <a:t>«Εθνική </a:t>
            </a:r>
            <a:r>
              <a:rPr lang="el-GR" sz="2000" dirty="0"/>
              <a:t>Συντακτική </a:t>
            </a:r>
            <a:r>
              <a:rPr lang="el-GR" sz="2000" dirty="0" err="1"/>
              <a:t>Συνέλευσις</a:t>
            </a:r>
            <a:r>
              <a:rPr lang="el-GR" sz="2000" dirty="0"/>
              <a:t> καλείται αμέσως προς </a:t>
            </a:r>
            <a:r>
              <a:rPr lang="el-GR" sz="2000" b="1" dirty="0" err="1"/>
              <a:t>σύνταξιν</a:t>
            </a:r>
            <a:r>
              <a:rPr lang="el-GR" sz="2000" b="1" dirty="0"/>
              <a:t> της Πολιτείας</a:t>
            </a:r>
            <a:r>
              <a:rPr lang="el-GR" sz="2000" dirty="0"/>
              <a:t> και </a:t>
            </a:r>
            <a:r>
              <a:rPr lang="el-GR" sz="2000" dirty="0" err="1"/>
              <a:t>εκλογήν</a:t>
            </a:r>
            <a:r>
              <a:rPr lang="el-GR" sz="2000" dirty="0"/>
              <a:t> </a:t>
            </a:r>
            <a:r>
              <a:rPr lang="el-GR" sz="2000" dirty="0" smtClean="0"/>
              <a:t>ηγεμόνος.»</a:t>
            </a:r>
            <a:endParaRPr lang="el-GR" sz="2000" dirty="0"/>
          </a:p>
          <a:p>
            <a:endParaRPr lang="el-GR" sz="2000" dirty="0"/>
          </a:p>
        </p:txBody>
      </p:sp>
    </p:spTree>
    <p:extLst>
      <p:ext uri="{BB962C8B-B14F-4D97-AF65-F5344CB8AC3E}">
        <p14:creationId xmlns:p14="http://schemas.microsoft.com/office/powerpoint/2010/main" val="218052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Νύχτα, 3ης Σεπτεμβρίου 1843</a:t>
            </a:r>
            <a:endParaRPr lang="el-GR" dirty="0"/>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normAutofit/>
          </a:bodyPr>
          <a:lstStyle/>
          <a:p>
            <a:r>
              <a:rPr lang="el-GR" sz="1800" dirty="0" smtClean="0"/>
              <a:t>Νύχτα, 3ης Σεπτεμβρίου 1843. Φανταστικός πινάκας αγνώστου ζωγράφου της εποχής. </a:t>
            </a:r>
          </a:p>
          <a:p>
            <a:r>
              <a:rPr lang="el-GR" sz="1800" dirty="0" smtClean="0"/>
              <a:t>Ο ζωγράφος παρουσιάζει σε πρώτο πλάνο το συνταγματάρχη Δημήτριο Καλλέργη έφιππο έξω από τα ανάκτορα, να ζητά Σύνταγμα από τον βασιλέα </a:t>
            </a:r>
            <a:r>
              <a:rPr lang="el-GR" sz="1800" dirty="0" err="1" smtClean="0"/>
              <a:t>Όθωνα</a:t>
            </a:r>
            <a:r>
              <a:rPr lang="el-GR" sz="1800" dirty="0" smtClean="0"/>
              <a:t> και την Αμαλία. </a:t>
            </a:r>
          </a:p>
          <a:p>
            <a:r>
              <a:rPr lang="el-GR" sz="1800" dirty="0" smtClean="0"/>
              <a:t>(Συλλογή Λάμπρου Ευταξία)</a:t>
            </a:r>
            <a:endParaRPr lang="el-GR"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982" y="403528"/>
            <a:ext cx="55801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51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Επανάσταση της 3ης Σεπτεμβρίου</a:t>
            </a:r>
            <a:endParaRPr lang="el-GR" dirty="0"/>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lstStyle/>
          <a:p>
            <a:endParaRPr lang="el-GR" dirty="0" smtClean="0"/>
          </a:p>
          <a:p>
            <a:r>
              <a:rPr lang="el-GR" sz="1800" dirty="0" smtClean="0"/>
              <a:t>Δημήτριος Καλλέργης, πρόσωπο κλειδί στο σχεδιαζόμενο κίνημα</a:t>
            </a:r>
          </a:p>
          <a:p>
            <a:endParaRPr lang="el-GR" sz="1800" dirty="0"/>
          </a:p>
          <a:p>
            <a:endParaRPr lang="el-GR" sz="1800" dirty="0"/>
          </a:p>
          <a:p>
            <a:r>
              <a:rPr lang="el-GR" sz="1800" dirty="0"/>
              <a:t>Ο </a:t>
            </a:r>
            <a:r>
              <a:rPr lang="el-GR" sz="1800" b="1" dirty="0"/>
              <a:t>Δημήτριος Καλλέργης </a:t>
            </a:r>
            <a:r>
              <a:rPr lang="el-GR" sz="1800" dirty="0"/>
              <a:t>(1803 - </a:t>
            </a:r>
            <a:r>
              <a:rPr lang="el-GR" sz="1800" dirty="0" smtClean="0"/>
              <a:t>1867) </a:t>
            </a:r>
            <a:r>
              <a:rPr lang="el-GR" sz="1800" dirty="0"/>
              <a:t>ήταν αγωνιστής της Ελληνικής Επανάστασης του 1821, υποστράτηγος, </a:t>
            </a:r>
            <a:r>
              <a:rPr lang="el-GR" sz="1800" dirty="0" smtClean="0"/>
              <a:t>υπασπιστής του Καποδίστρια, πολιτικός </a:t>
            </a:r>
            <a:r>
              <a:rPr lang="el-GR" sz="1800" dirty="0"/>
              <a:t>και ένας από τους βασικούς πρωταγωνιστές της επανάστασης της 3ης Σεπτεμβρίου</a:t>
            </a:r>
            <a:r>
              <a:rPr lang="el-GR" dirty="0" smtClean="0"/>
              <a:t>.</a:t>
            </a:r>
          </a:p>
          <a:p>
            <a:r>
              <a:rPr lang="el-GR" dirty="0" smtClean="0"/>
              <a:t>Οπαδός του ρωσικού κόμματος.</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8174"/>
            <a:ext cx="3960440" cy="638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28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Αναπαράσταση της 3ης Σεπτεμβρίου</a:t>
            </a:r>
            <a:endParaRPr lang="el-GR" dirty="0"/>
          </a:p>
        </p:txBody>
      </p:sp>
      <p:sp>
        <p:nvSpPr>
          <p:cNvPr id="3" name="Θέση περιεχομένου 2"/>
          <p:cNvSpPr>
            <a:spLocks noGrp="1"/>
          </p:cNvSpPr>
          <p:nvPr>
            <p:ph idx="1"/>
          </p:nvPr>
        </p:nvSpPr>
        <p:spPr/>
        <p:txBody>
          <a:bodyPr/>
          <a:lstStyle/>
          <a:p>
            <a:endParaRPr lang="el-G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3690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33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Ιωάννης Μακρυγιάννης</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a:bodyPr>
          <a:lstStyle/>
          <a:p>
            <a:r>
              <a:rPr lang="el-GR" sz="2000" dirty="0" smtClean="0"/>
              <a:t>Ο Ιωάννης Μακρυγιάννης. Ο αγωνιστής του 1821 συμμετείχε στην Επανάσταση της 3ης Σεπτεμβρίου. </a:t>
            </a:r>
          </a:p>
          <a:p>
            <a:endParaRPr lang="el-GR" sz="20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4" y="260648"/>
            <a:ext cx="396311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9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Λάβαρο των επαναστατών της 3ης Σεπτεμβρίου... </a:t>
            </a:r>
            <a:br>
              <a:rPr lang="el-GR" dirty="0" smtClean="0"/>
            </a:br>
            <a:endParaRPr lang="el-GR" dirty="0"/>
          </a:p>
        </p:txBody>
      </p:sp>
      <p:sp>
        <p:nvSpPr>
          <p:cNvPr id="5" name="Θέση περιεχομένου 4"/>
          <p:cNvSpPr>
            <a:spLocks noGrp="1"/>
          </p:cNvSpPr>
          <p:nvPr>
            <p:ph idx="1"/>
          </p:nvPr>
        </p:nvSpPr>
        <p:spPr/>
        <p:txBody>
          <a:bodyPr/>
          <a:lstStyle/>
          <a:p>
            <a:endParaRPr lang="el-GR" dirty="0"/>
          </a:p>
        </p:txBody>
      </p:sp>
      <p:sp>
        <p:nvSpPr>
          <p:cNvPr id="6" name="Θέση κειμένου 5"/>
          <p:cNvSpPr>
            <a:spLocks noGrp="1"/>
          </p:cNvSpPr>
          <p:nvPr>
            <p:ph type="body" sz="half" idx="2"/>
          </p:nvPr>
        </p:nvSpPr>
        <p:spPr/>
        <p:txBody>
          <a:bodyPr/>
          <a:lstStyle/>
          <a:p>
            <a:r>
              <a:rPr lang="el-GR" dirty="0" smtClean="0"/>
              <a:t>Συλλογή Εθνικού Ιστορικού Μουσείου</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4664"/>
            <a:ext cx="51125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344308"/>
      </p:ext>
    </p:extLst>
  </p:cSld>
  <p:clrMapOvr>
    <a:masterClrMapping/>
  </p:clrMapOvr>
</p:sld>
</file>

<file path=ppt/theme/theme1.xml><?xml version="1.0" encoding="utf-8"?>
<a:theme xmlns:a="http://schemas.openxmlformats.org/drawingml/2006/main" name="Θέμα του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3189</Words>
  <Application>Microsoft Office PowerPoint</Application>
  <PresentationFormat>Προβολή στην οθόνη (4:3)</PresentationFormat>
  <Paragraphs>242</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Διαμόρφωση και λειτουργία των πολιτικών κομμάτων στην Ελλάδα Β. Χειραφέτηση και αναμόρφωση </vt:lpstr>
      <vt:lpstr>Β. Χειραφέτηση και αναμόρφωση</vt:lpstr>
      <vt:lpstr>Παρουσίαση του PowerPoint</vt:lpstr>
      <vt:lpstr>1. Το Σύνταγμα του 1844</vt:lpstr>
      <vt:lpstr>Νύχτα, 3ης Σεπτεμβρίου 1843</vt:lpstr>
      <vt:lpstr>Επανάσταση της 3ης Σεπτεμβρίου</vt:lpstr>
      <vt:lpstr>Αναπαράσταση της 3ης Σεπτεμβρίου</vt:lpstr>
      <vt:lpstr>Ιωάννης Μακρυγιάννης</vt:lpstr>
      <vt:lpstr>Λάβαρο των επαναστατών της 3ης Σεπτεμβρίου...  </vt:lpstr>
      <vt:lpstr>Παρουσίαση του PowerPoint</vt:lpstr>
      <vt:lpstr>Τα κόμματα</vt:lpstr>
      <vt:lpstr>ΣΥΝΤΑΓΜΑ ΤΗΣ ΕΛΛΑΔΟΣ Εν ονόματι της αγίας και ομοουσίου και αδιαιρέτου Τριάδος</vt:lpstr>
      <vt:lpstr>ΣΥΝΤΑΓΜΑ ΤΗΣ ΕΛΛΑΔΟΣ Εν ονόματι της αγίας και ομοουσίου και αδιαιρέτου Τριάδος</vt:lpstr>
      <vt:lpstr>ΣΥΝΤΑΓΜΑ ΤΗΣ ΕΛΛΑΔΟΣ Εν ονόματι της αγίας και ομοουσίου και αδιαιρέτου Τριάδος</vt:lpstr>
      <vt:lpstr>Ερώτηση:</vt:lpstr>
      <vt:lpstr>Το σύνταγμα του 1844</vt:lpstr>
      <vt:lpstr>Το σύνταγμα του 1844</vt:lpstr>
      <vt:lpstr>Το σύνταγμα του 1844</vt:lpstr>
      <vt:lpstr>Το σύνταγμα του 1844</vt:lpstr>
      <vt:lpstr>Το σύνταγμα του 1844</vt:lpstr>
      <vt:lpstr>Πηγή 10</vt:lpstr>
      <vt:lpstr>Το σύνταγμα του 1844</vt:lpstr>
      <vt:lpstr>Το σύνταγμα του 1844</vt:lpstr>
      <vt:lpstr>2. Η παρακμή των «ξενικών» κομμάτων κατά την περίοδο της συνταγματικής μοναρχίας</vt:lpstr>
      <vt:lpstr>Το σύνταγμα του 1844</vt:lpstr>
      <vt:lpstr>Ιωάννης Κωλέττης</vt:lpstr>
      <vt:lpstr>Ξενικά κόμματα</vt:lpstr>
      <vt:lpstr>Αγγλικό Κόμμα</vt:lpstr>
      <vt:lpstr>Ανδρέας Μεταξάς</vt:lpstr>
      <vt:lpstr>Ξενικά κόμματα</vt:lpstr>
      <vt:lpstr>Παρουσίαση του PowerPoint</vt:lpstr>
      <vt:lpstr>Το σύνταγμα του 1844</vt:lpstr>
      <vt:lpstr>Το σύνταγμα του 1844</vt:lpstr>
      <vt:lpstr>Ξενικά κόμματα</vt:lpstr>
      <vt:lpstr>3. Η «νέα γενιά»</vt:lpstr>
      <vt:lpstr>Η «νέα γενιά»</vt:lpstr>
      <vt:lpstr>Νέα γενιά κομμάτων και πολιτικών</vt:lpstr>
      <vt:lpstr>Νέα γενιά</vt:lpstr>
      <vt:lpstr>Όρμος Κερατσινίου 11η Οκτωβρίου 1862. </vt:lpstr>
      <vt:lpstr>Αλέξανδρος Κουμουνδούρος</vt:lpstr>
      <vt:lpstr>Πηγή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Διαμόρφωση και λειτουργία των πολιτικών κομμάτων στην Ελλάδα</dc:title>
  <dc:creator>user</dc:creator>
  <cp:lastModifiedBy>user</cp:lastModifiedBy>
  <cp:revision>90</cp:revision>
  <dcterms:created xsi:type="dcterms:W3CDTF">2017-11-01T15:38:50Z</dcterms:created>
  <dcterms:modified xsi:type="dcterms:W3CDTF">2019-12-07T14:23:34Z</dcterms:modified>
</cp:coreProperties>
</file>