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4" r:id="rId13"/>
    <p:sldId id="26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5C0-FF98-47EF-B425-B207F98A4024}" type="datetimeFigureOut">
              <a:rPr lang="el-GR" smtClean="0"/>
              <a:t>2/1/2019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BB72-5ADB-47DD-95E8-BC1AB7EEB6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0754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5C0-FF98-47EF-B425-B207F98A4024}" type="datetimeFigureOut">
              <a:rPr lang="el-GR" smtClean="0"/>
              <a:t>2/1/2019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BB72-5ADB-47DD-95E8-BC1AB7EEB6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629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5C0-FF98-47EF-B425-B207F98A4024}" type="datetimeFigureOut">
              <a:rPr lang="el-GR" smtClean="0"/>
              <a:t>2/1/2019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BB72-5ADB-47DD-95E8-BC1AB7EEB6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955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5C0-FF98-47EF-B425-B207F98A4024}" type="datetimeFigureOut">
              <a:rPr lang="el-GR" smtClean="0"/>
              <a:t>2/1/2019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BB72-5ADB-47DD-95E8-BC1AB7EEB6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294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5C0-FF98-47EF-B425-B207F98A4024}" type="datetimeFigureOut">
              <a:rPr lang="el-GR" smtClean="0"/>
              <a:t>2/1/2019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BB72-5ADB-47DD-95E8-BC1AB7EEB6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681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5C0-FF98-47EF-B425-B207F98A4024}" type="datetimeFigureOut">
              <a:rPr lang="el-GR" smtClean="0"/>
              <a:t>2/1/2019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BB72-5ADB-47DD-95E8-BC1AB7EEB6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1425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5C0-FF98-47EF-B425-B207F98A4024}" type="datetimeFigureOut">
              <a:rPr lang="el-GR" smtClean="0"/>
              <a:t>2/1/2019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BB72-5ADB-47DD-95E8-BC1AB7EEB6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895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5C0-FF98-47EF-B425-B207F98A4024}" type="datetimeFigureOut">
              <a:rPr lang="el-GR" smtClean="0"/>
              <a:t>2/1/2019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BB72-5ADB-47DD-95E8-BC1AB7EEB6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0905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5C0-FF98-47EF-B425-B207F98A4024}" type="datetimeFigureOut">
              <a:rPr lang="el-GR" smtClean="0"/>
              <a:t>2/1/2019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BB72-5ADB-47DD-95E8-BC1AB7EEB6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3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5C0-FF98-47EF-B425-B207F98A4024}" type="datetimeFigureOut">
              <a:rPr lang="el-GR" smtClean="0"/>
              <a:t>2/1/2019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BB72-5ADB-47DD-95E8-BC1AB7EEB6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316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75C0-FF98-47EF-B425-B207F98A4024}" type="datetimeFigureOut">
              <a:rPr lang="el-GR" smtClean="0"/>
              <a:t>2/1/2019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BB72-5ADB-47DD-95E8-BC1AB7EEB6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7426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C75C0-FF98-47EF-B425-B207F98A4024}" type="datetimeFigureOut">
              <a:rPr lang="el-GR" smtClean="0"/>
              <a:t>2/1/2019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EBB72-5ADB-47DD-95E8-BC1AB7EEB68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910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4.	Ο εθνικός διχασμός (1915-1922)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α. Από την παραίτηση του Βενιζέλου έως τη Συνθήκη των Σεβρών</a:t>
            </a:r>
            <a:endParaRPr lang="en-US" dirty="0" smtClean="0"/>
          </a:p>
          <a:p>
            <a:r>
              <a:rPr lang="el-GR" dirty="0" smtClean="0"/>
              <a:t>β. Από τη συνθήκη των Σεβρών έως την ήττα στη Μ. Ασία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1224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 πανελληνίων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Ποια ήταν τα αίτια της διαφωνίας μεταξύ του Ελ. Βενιζέλου και του βασιλιά Κωνσταντίνου κατά τον Α΄ Παγκόσμιο πόλεμο και ποιες οι συνέπειες αυτής της διαφωνίας; (μον. 25) </a:t>
            </a:r>
            <a:r>
              <a:rPr lang="el-GR" dirty="0" err="1" smtClean="0"/>
              <a:t>εσπερ</a:t>
            </a:r>
            <a:r>
              <a:rPr lang="el-GR" dirty="0" smtClean="0"/>
              <a:t> 2001</a:t>
            </a:r>
          </a:p>
          <a:p>
            <a:r>
              <a:rPr lang="el-GR" dirty="0" smtClean="0"/>
              <a:t>Ποιες απόψεις διατυπώθηκαν από τον βασιλιά και τον πρωθυπουργό της Ελλάδας ως προς τη σκοπιμότητα ή μη της συμμετοχής της χώρας στον Α΄ Παγκόσμιο Πόλεμο; (μον. 13) </a:t>
            </a:r>
            <a:r>
              <a:rPr lang="el-GR" dirty="0" err="1" smtClean="0"/>
              <a:t>εσπερ</a:t>
            </a:r>
            <a:r>
              <a:rPr lang="el-GR" dirty="0" smtClean="0"/>
              <a:t> 2005</a:t>
            </a:r>
          </a:p>
          <a:p>
            <a:r>
              <a:rPr lang="el-GR" dirty="0" smtClean="0"/>
              <a:t>Στις 25 Ιανουαρίου 1921 η Αναθεωρητική Εθνοσυνέλευση που προέκυψε από τις εκλογές του Νοεμβρίου του 1920 ανακηρύχθηκε Συντακτική. Σωστό ή Λάθος (μον. 2) </a:t>
            </a:r>
            <a:r>
              <a:rPr lang="el-GR" dirty="0" err="1" smtClean="0"/>
              <a:t>ημερ</a:t>
            </a:r>
            <a:r>
              <a:rPr lang="el-GR" dirty="0" smtClean="0"/>
              <a:t> </a:t>
            </a:r>
            <a:r>
              <a:rPr lang="el-GR" dirty="0" err="1" smtClean="0"/>
              <a:t>επ</a:t>
            </a:r>
            <a:r>
              <a:rPr lang="el-GR" dirty="0" smtClean="0"/>
              <a:t> 2009</a:t>
            </a:r>
          </a:p>
          <a:p>
            <a:r>
              <a:rPr lang="el-GR" dirty="0" smtClean="0"/>
              <a:t>Ο βασιλιάς Κωνσταντίνος Α΄ το 1915 προκάλεσε δύο φορές την παραίτηση της κυβέρνησης Βενιζέλου. Σωστό ή Λάθος (μον. 2)</a:t>
            </a:r>
          </a:p>
          <a:p>
            <a:r>
              <a:rPr lang="el-GR" dirty="0" err="1" smtClean="0"/>
              <a:t>ημερ</a:t>
            </a:r>
            <a:r>
              <a:rPr lang="el-GR" dirty="0" smtClean="0"/>
              <a:t> – </a:t>
            </a:r>
            <a:r>
              <a:rPr lang="el-GR" dirty="0" err="1" smtClean="0"/>
              <a:t>εσπερ</a:t>
            </a:r>
            <a:r>
              <a:rPr lang="el-GR" dirty="0" smtClean="0"/>
              <a:t> 2012</a:t>
            </a:r>
          </a:p>
          <a:p>
            <a:r>
              <a:rPr lang="el-GR" dirty="0" smtClean="0"/>
              <a:t>Συνθήκη των Σεβρών (28 Ιουλίου/10 Αυγούστου 1920): ορισμός (μον. 5) ημερήσια 2014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85123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 πανελληνίων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dirty="0" smtClean="0"/>
              <a:t>Αντλώντας στοιχεία από τα κείμενα που ακολουθούν και αξιοποιώντας τις ιστορικές σας γνώσεις, να απαντήσετε στα ερωτήματα:</a:t>
            </a:r>
          </a:p>
          <a:p>
            <a:pPr marL="0" indent="0">
              <a:buNone/>
            </a:pPr>
            <a:r>
              <a:rPr lang="el-GR" b="1" dirty="0" smtClean="0"/>
              <a:t>α.</a:t>
            </a:r>
            <a:r>
              <a:rPr lang="el-GR" dirty="0" smtClean="0"/>
              <a:t> Ποιες απόψεις διατυπώθηκαν από τον βασιλιά και τον πρωθυπουργό της Ελλάδας ως προς τη σκοπιμότητα ή μη της συμμετοχής της χώρας στον </a:t>
            </a:r>
            <a:r>
              <a:rPr lang="el-GR" dirty="0" err="1" smtClean="0"/>
              <a:t>Α΄Παγκόσμιο</a:t>
            </a:r>
            <a:r>
              <a:rPr lang="el-GR" dirty="0" smtClean="0"/>
              <a:t> Πόλεμο; (μον. 15) </a:t>
            </a:r>
            <a:r>
              <a:rPr lang="el-GR" b="1" dirty="0" smtClean="0"/>
              <a:t>β.</a:t>
            </a:r>
            <a:r>
              <a:rPr lang="el-GR" dirty="0" smtClean="0"/>
              <a:t> Πού στήριζε η κάθε πλευρά τη θέση της; (μον. 15) </a:t>
            </a:r>
            <a:r>
              <a:rPr lang="el-GR" dirty="0" err="1" smtClean="0"/>
              <a:t>εσπερ</a:t>
            </a:r>
            <a:r>
              <a:rPr lang="el-GR" dirty="0" smtClean="0"/>
              <a:t> 2009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Κείμενο Α:</a:t>
            </a:r>
            <a:r>
              <a:rPr lang="el-GR" dirty="0" smtClean="0"/>
              <a:t> Ο Ελευθέριος Βενιζέλος υποστηρίζει τη συμμαχία της Ελλάδας με την </a:t>
            </a:r>
            <a:r>
              <a:rPr lang="el-GR" dirty="0" err="1" smtClean="0"/>
              <a:t>Αντάντ</a:t>
            </a:r>
            <a:r>
              <a:rPr lang="el-GR" dirty="0" smtClean="0"/>
              <a:t>. «Μέχρι σήμερον η πολιτική ημών συνίστατο εις </a:t>
            </a:r>
            <a:r>
              <a:rPr lang="el-GR" dirty="0" err="1" smtClean="0"/>
              <a:t>διατήρησιν</a:t>
            </a:r>
            <a:r>
              <a:rPr lang="el-GR" dirty="0" smtClean="0"/>
              <a:t> της </a:t>
            </a:r>
            <a:r>
              <a:rPr lang="el-GR" dirty="0" err="1" smtClean="0"/>
              <a:t>ουδετερότητος</a:t>
            </a:r>
            <a:r>
              <a:rPr lang="el-GR" dirty="0" smtClean="0"/>
              <a:t> [...]. </a:t>
            </a:r>
            <a:r>
              <a:rPr lang="el-GR" dirty="0" err="1" smtClean="0"/>
              <a:t>Αλλ</a:t>
            </a:r>
            <a:r>
              <a:rPr lang="el-GR" dirty="0" smtClean="0"/>
              <a:t>’ ήδη </a:t>
            </a:r>
            <a:r>
              <a:rPr lang="el-GR" dirty="0" err="1" smtClean="0"/>
              <a:t>καλούμεθα</a:t>
            </a:r>
            <a:r>
              <a:rPr lang="el-GR" dirty="0" smtClean="0"/>
              <a:t> να </a:t>
            </a:r>
            <a:r>
              <a:rPr lang="el-GR" dirty="0" err="1" smtClean="0"/>
              <a:t>μετάσχωμεν</a:t>
            </a:r>
            <a:r>
              <a:rPr lang="el-GR" dirty="0" smtClean="0"/>
              <a:t> του πολέμου όχι πλέον προς </a:t>
            </a:r>
            <a:r>
              <a:rPr lang="el-GR" dirty="0" err="1" smtClean="0"/>
              <a:t>εκτέλεσιν</a:t>
            </a:r>
            <a:r>
              <a:rPr lang="el-GR" dirty="0" smtClean="0"/>
              <a:t> ηθικών απλώς υποχρεώσεων, </a:t>
            </a:r>
            <a:r>
              <a:rPr lang="el-GR" dirty="0" err="1" smtClean="0"/>
              <a:t>αλλ</a:t>
            </a:r>
            <a:r>
              <a:rPr lang="el-GR" dirty="0" smtClean="0"/>
              <a:t>’ επ’ </a:t>
            </a:r>
            <a:r>
              <a:rPr lang="el-GR" dirty="0" err="1" smtClean="0"/>
              <a:t>ανταλλάγμασι</a:t>
            </a:r>
            <a:r>
              <a:rPr lang="el-GR" dirty="0" smtClean="0"/>
              <a:t>, τα οποία πραγματοποιούμενα θα </a:t>
            </a:r>
            <a:r>
              <a:rPr lang="el-GR" dirty="0" err="1" smtClean="0"/>
              <a:t>δημιουργήσωσι</a:t>
            </a:r>
            <a:r>
              <a:rPr lang="el-GR" dirty="0" smtClean="0"/>
              <a:t> μίαν Ελλάδα </a:t>
            </a:r>
            <a:r>
              <a:rPr lang="el-GR" dirty="0" err="1" smtClean="0"/>
              <a:t>μεγάλην</a:t>
            </a:r>
            <a:r>
              <a:rPr lang="el-GR" dirty="0" smtClean="0"/>
              <a:t> και </a:t>
            </a:r>
            <a:r>
              <a:rPr lang="el-GR" dirty="0" err="1" smtClean="0"/>
              <a:t>ισχυράν</a:t>
            </a:r>
            <a:r>
              <a:rPr lang="el-GR" dirty="0" smtClean="0"/>
              <a:t>, τοιαύτην οποίαν </a:t>
            </a:r>
            <a:r>
              <a:rPr lang="el-GR" dirty="0" err="1" smtClean="0"/>
              <a:t>ουδ</a:t>
            </a:r>
            <a:r>
              <a:rPr lang="el-GR" dirty="0" smtClean="0"/>
              <a:t>’ οι μάλλον αισιόδοξοι </a:t>
            </a:r>
            <a:r>
              <a:rPr lang="el-GR" dirty="0" err="1" smtClean="0"/>
              <a:t>ηδύναντο</a:t>
            </a:r>
            <a:r>
              <a:rPr lang="el-GR" dirty="0" smtClean="0"/>
              <a:t> να </a:t>
            </a:r>
            <a:r>
              <a:rPr lang="el-GR" dirty="0" err="1" smtClean="0"/>
              <a:t>φαντασθώσι</a:t>
            </a:r>
            <a:r>
              <a:rPr lang="el-GR" dirty="0" smtClean="0"/>
              <a:t> καν προ ολίγων ακόμη ετών. [...]».(</a:t>
            </a:r>
            <a:r>
              <a:rPr lang="el-GR" dirty="0" err="1" smtClean="0"/>
              <a:t>Ε.Βενιζέλος</a:t>
            </a:r>
            <a:r>
              <a:rPr lang="el-GR" dirty="0" smtClean="0"/>
              <a:t>, Υπόμνημα προς τον βασιλιά Κωνσταντίνο, 11 Ιανουαρίου 1915).</a:t>
            </a:r>
          </a:p>
          <a:p>
            <a:pPr marL="0" indent="0">
              <a:buNone/>
            </a:pPr>
            <a:r>
              <a:rPr lang="el-GR" b="1" dirty="0" smtClean="0"/>
              <a:t>Κείμενο Β:</a:t>
            </a:r>
            <a:r>
              <a:rPr lang="el-GR" dirty="0" smtClean="0"/>
              <a:t> Ο Κωνσταντίνος πιστεύει στη νίκη των Γερμανών «[...] Κατά τον </a:t>
            </a:r>
            <a:r>
              <a:rPr lang="el-GR" dirty="0" err="1" smtClean="0"/>
              <a:t>Κωνσταντίνον</a:t>
            </a:r>
            <a:r>
              <a:rPr lang="el-GR" dirty="0" smtClean="0"/>
              <a:t> ο πόλεμος </a:t>
            </a:r>
            <a:r>
              <a:rPr lang="el-GR" dirty="0" err="1" smtClean="0"/>
              <a:t>στρατιωτικώς</a:t>
            </a:r>
            <a:r>
              <a:rPr lang="el-GR" dirty="0" smtClean="0"/>
              <a:t> είχε πλέον κριθή. Η γερμανική νίκη ήτο πλέον ασφαλής. Δεν </a:t>
            </a:r>
            <a:r>
              <a:rPr lang="el-GR" dirty="0" err="1" smtClean="0"/>
              <a:t>επετρέπετο</a:t>
            </a:r>
            <a:r>
              <a:rPr lang="el-GR" dirty="0" smtClean="0"/>
              <a:t> πλέον αντίθετη </a:t>
            </a:r>
            <a:r>
              <a:rPr lang="el-GR" dirty="0" err="1" smtClean="0"/>
              <a:t>γνώμη».(Κ</a:t>
            </a:r>
            <a:r>
              <a:rPr lang="el-GR" dirty="0" smtClean="0"/>
              <a:t>. </a:t>
            </a:r>
            <a:r>
              <a:rPr lang="el-GR" dirty="0" err="1" smtClean="0"/>
              <a:t>Ζαβιτζιάνου</a:t>
            </a:r>
            <a:r>
              <a:rPr lang="el-GR" dirty="0" smtClean="0"/>
              <a:t>, Αναμνήσεις εκ της διαφωνίας Κωνσταντίνου –Βενιζέλου).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5878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5. Το Σοσιαλιστικό κόμμα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Οι υψηλοί δείκτες ανεργίας και οι άθλιες συνθήκες εργασίας και διαβίωσης των εργατών οδήγησαν σε έντονη πολιτικοποίησή τους, κατά τη δεύτερη δεκαετία του 20ού αιώνα. </a:t>
            </a:r>
          </a:p>
          <a:p>
            <a:r>
              <a:rPr lang="el-GR" dirty="0" smtClean="0"/>
              <a:t>Οι συνθήκες έδιναν την εντύπωση ότι οι πλούσιοι γίνονταν πλουσιότεροι και οι φτωχοί φτωχότεροι. </a:t>
            </a:r>
          </a:p>
          <a:p>
            <a:r>
              <a:rPr lang="el-GR" dirty="0" smtClean="0"/>
              <a:t>Το 1918 ιδρύθηκε το Σοσιαλιστικό Εργατικό Κόμμα Ελλάδος (</a:t>
            </a:r>
            <a:r>
              <a:rPr lang="el-GR" b="1" dirty="0" smtClean="0"/>
              <a:t>Σ.Ε.Κ.Ε.</a:t>
            </a:r>
            <a:r>
              <a:rPr lang="el-GR" dirty="0" smtClean="0"/>
              <a:t>) από συνέδριο σοσιαλιστών. </a:t>
            </a:r>
          </a:p>
          <a:p>
            <a:r>
              <a:rPr lang="el-GR" dirty="0" smtClean="0"/>
              <a:t>Βασικές </a:t>
            </a:r>
            <a:r>
              <a:rPr lang="el-GR" b="1" dirty="0" smtClean="0"/>
              <a:t>θέσεις του προγράμματος </a:t>
            </a:r>
            <a:r>
              <a:rPr lang="el-GR" dirty="0" smtClean="0"/>
              <a:t>του ήταν δημοκρατία, παροχή εκλογικού δικαιώματος στις γυναίκες, αναλογικό εκλογικό σύστημα, εθνικοποίηση των μεγάλων πλουτοπαραγωγικών πηγών. </a:t>
            </a:r>
          </a:p>
          <a:p>
            <a:r>
              <a:rPr lang="el-GR" dirty="0" smtClean="0"/>
              <a:t>Σχετικά με την εξωτερική πολιτική, ζητούσε ειρήνη, χωρίς προσάρτηση εδαφών, βασισμένη στο δικαίωμα αυτοδιάθεσης των λαών. Τα προβλήματα που αφορούσαν διαμφισβητούμενα εδάφη, θα λύνονταν με δημοψηφίσματα.</a:t>
            </a:r>
          </a:p>
          <a:p>
            <a:r>
              <a:rPr lang="el-GR" dirty="0" smtClean="0"/>
              <a:t>Το Σ.Ε.Κ.Ε. ήταν το πιο αυστηρά οργανωμένο κόμμα. Έως το 1919 ήταν υπέρ της κοινοβουλευτικής δημοκρατίας. Σταδιακά απομακρύνθηκε από αυτή, υιοθετώντας την αρχή της δικτατορίας του προλεταριάτου. </a:t>
            </a:r>
          </a:p>
          <a:p>
            <a:r>
              <a:rPr lang="el-GR" dirty="0" smtClean="0"/>
              <a:t>Το 1924 μετονομάστηκε σε Κομμουνιστικό Κόμμα Ελλάδος (</a:t>
            </a:r>
            <a:r>
              <a:rPr lang="el-GR" b="1" dirty="0" smtClean="0"/>
              <a:t>Κ.Κ.Ε.</a:t>
            </a:r>
            <a:r>
              <a:rPr lang="el-GR" dirty="0" smtClean="0"/>
              <a:t>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0921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 πανελληνίων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Σοσιαλιστικό Εργατικό Κόμμα Ελλάδας (Σ.Ε.Κ.Ε.). ορισμός (μον. 4) </a:t>
            </a:r>
            <a:r>
              <a:rPr lang="el-GR" dirty="0" err="1" smtClean="0"/>
              <a:t>Ημερ</a:t>
            </a:r>
            <a:r>
              <a:rPr lang="el-GR" dirty="0" smtClean="0"/>
              <a:t> 2002</a:t>
            </a:r>
          </a:p>
          <a:p>
            <a:r>
              <a:rPr lang="el-GR" dirty="0" smtClean="0"/>
              <a:t>Ποιες ήταν οι βασικές θέσεις και ποια ήταν η εξέλιξη του Σοσιαλιστικού Εργατικού Κόμματος Ελλάδος (Σ.Ε.Κ.Ε.) από την ίδρυσή του το 1918 ως και το 1924; (μον. 12) </a:t>
            </a:r>
            <a:r>
              <a:rPr lang="el-GR" dirty="0" err="1" smtClean="0"/>
              <a:t>εσπερ</a:t>
            </a:r>
            <a:r>
              <a:rPr lang="el-GR" dirty="0" smtClean="0"/>
              <a:t> 2005</a:t>
            </a:r>
          </a:p>
          <a:p>
            <a:r>
              <a:rPr lang="el-GR" dirty="0" smtClean="0"/>
              <a:t>Το Σοσιαλιστικό Εργατικό Κόμμα Ελλάδος (Σ.Ε.Κ.Ε.) μετονομάστηκε σε Λαϊκό Κόμμα. Σωστό ή λάθος (μον. 2) </a:t>
            </a:r>
            <a:r>
              <a:rPr lang="el-GR" dirty="0" err="1" smtClean="0"/>
              <a:t>ημερ</a:t>
            </a:r>
            <a:r>
              <a:rPr lang="el-GR" dirty="0" smtClean="0"/>
              <a:t> 2007</a:t>
            </a:r>
          </a:p>
          <a:p>
            <a:r>
              <a:rPr lang="el-GR" dirty="0" smtClean="0"/>
              <a:t>Ποιες ήταν οι βασικές θέσεις και ποια ήταν η εξέλιξη του Σοσιαλιστικού Εργατικού Κόμματος Ελλάδος (Σ.Ε.Κ.Ε.) από την ίδρυσή του το 1918 ως και το 1924; (μον. 12) </a:t>
            </a:r>
            <a:r>
              <a:rPr lang="el-GR" dirty="0" err="1" smtClean="0"/>
              <a:t>εσπερ</a:t>
            </a:r>
            <a:r>
              <a:rPr lang="el-GR" dirty="0" smtClean="0"/>
              <a:t> </a:t>
            </a:r>
            <a:r>
              <a:rPr lang="el-GR" dirty="0" err="1" smtClean="0"/>
              <a:t>επαν</a:t>
            </a:r>
            <a:r>
              <a:rPr lang="el-GR" dirty="0" smtClean="0"/>
              <a:t>. 2008</a:t>
            </a:r>
          </a:p>
          <a:p>
            <a:r>
              <a:rPr lang="el-GR" dirty="0" smtClean="0"/>
              <a:t>Σ.Ε.Κ.Ε. ορισμός (μον. 5) </a:t>
            </a:r>
            <a:r>
              <a:rPr lang="el-GR" dirty="0" err="1" smtClean="0"/>
              <a:t>εσπερ</a:t>
            </a:r>
            <a:r>
              <a:rPr lang="el-GR" dirty="0" smtClean="0"/>
              <a:t> 2011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52207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α. Από την παραίτηση του Βενιζέλου έως τη Συνθήκη των Σεβρών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Ήδη από το 1912, μετά τη σαρωτική νίκη του στις εκλογές, ο Βενιζέλος ήταν κυρίαρχος του πολιτικού παιχνιδιού, χωρίς ουσιαστική κοινοβουλευτική αντιπολίτευση. </a:t>
            </a:r>
          </a:p>
          <a:p>
            <a:r>
              <a:rPr lang="el-GR" dirty="0" smtClean="0"/>
              <a:t>Το 1913, τον βασιλιά Γεώργιο Α' διαδέχθηκε στο θρόνο ο </a:t>
            </a:r>
            <a:r>
              <a:rPr lang="el-GR" b="1" dirty="0" smtClean="0"/>
              <a:t>Κωνσταντίνος, στον οποίο ο Βενιζέλος, ένα χρόνο νωρίτερα, παραχώρησε το αξίωμα του αρχιστράτηγου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Μέχρι το 1915 οι δύο ισχυρές προσωπικότητες δεν ήρθαν σε σύγκρουση. </a:t>
            </a:r>
          </a:p>
          <a:p>
            <a:r>
              <a:rPr lang="el-GR" dirty="0" smtClean="0"/>
              <a:t>Τα κόμματα της αντιπολίτευσης αναγνώριζαν στον βασιλιά το δικαίωμα να επιβάλλει τη δική του άποψη για την εξωτερική πολιτική, παραβλέποντας ότι κάτι τέτοιο ήταν </a:t>
            </a:r>
            <a:r>
              <a:rPr lang="el-GR" b="1" dirty="0" smtClean="0"/>
              <a:t>αντισυνταγματικό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Αυτό ενίσχυσε τους εχθρούς της κοινοβουλευτικής δημοκρατίας, προ πάντων έναν </a:t>
            </a:r>
            <a:r>
              <a:rPr lang="el-GR" b="1" dirty="0" smtClean="0"/>
              <a:t>κύκλο αντιδημοκρατικών αξιωματικών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6488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α. Από την παραίτηση του Βενιζέλου έως τη Συνθήκη των Σεβρών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l-GR" dirty="0" smtClean="0"/>
              <a:t>Με αφορμή τον </a:t>
            </a:r>
            <a:r>
              <a:rPr lang="el-GR" b="1" dirty="0" smtClean="0"/>
              <a:t>Α' Παγκόσμιο πόλεμο, εκφράστηκαν διαφορετικές απόψεις </a:t>
            </a:r>
            <a:r>
              <a:rPr lang="el-GR" dirty="0" smtClean="0"/>
              <a:t>ως προς τη σκοπιμότητα ή μη της συμμετοχής της Ελλάδας στον πόλεμο. </a:t>
            </a:r>
          </a:p>
          <a:p>
            <a:r>
              <a:rPr lang="el-GR" dirty="0" smtClean="0"/>
              <a:t>Οι </a:t>
            </a:r>
            <a:r>
              <a:rPr lang="el-GR" b="1" dirty="0" smtClean="0"/>
              <a:t>Φιλελεύθεροι τ</a:t>
            </a:r>
            <a:r>
              <a:rPr lang="el-GR" dirty="0" smtClean="0"/>
              <a:t>άσσονταν υπέρ της συμμετοχής στον πόλεμο, στο πλευρό της </a:t>
            </a:r>
            <a:r>
              <a:rPr lang="el-GR" dirty="0" err="1" smtClean="0"/>
              <a:t>Αντάντ</a:t>
            </a:r>
            <a:r>
              <a:rPr lang="el-GR" dirty="0" smtClean="0"/>
              <a:t>, επειδή προσδοκούσαν ότι με αυτόν τον τρόπο η Ελλάδα θα είχε εδαφικά οφέλη. </a:t>
            </a:r>
          </a:p>
          <a:p>
            <a:r>
              <a:rPr lang="el-GR" dirty="0" smtClean="0"/>
              <a:t>Ο </a:t>
            </a:r>
            <a:r>
              <a:rPr lang="el-GR" b="1" dirty="0" smtClean="0"/>
              <a:t>βασιλιάς</a:t>
            </a:r>
            <a:r>
              <a:rPr lang="el-GR" dirty="0" smtClean="0"/>
              <a:t> και το Γενικό Επιτελείο είχαν διαφορετική εκτίμηση. Θεωρούσαν ανεύθυνη τη θέση των Φιλελευθέρων, εκτιμώντας ότι η έκβαση του πολέμου ήταν αβέβαιη και θα μπορούσαν να νικήσουν οι Κεντρικές δυνάμεις. </a:t>
            </a:r>
          </a:p>
          <a:p>
            <a:r>
              <a:rPr lang="el-GR" dirty="0" smtClean="0"/>
              <a:t>Δεδομένης της κυριαρχίας της Αγγλίας στην ανατολική Μεσόγειο, και παρά τους δεσμούς του με τη Γερμανία, ο Κωνσταντίνος δεν μπορούσε να ζητήσει συμμετοχή στον πόλεμο στο πλευρό των Κεντρικών Δυνάμεων, γι' αυτό έλαβε θέση υπέρ της ουδετερότητας της Ελλάδας. </a:t>
            </a:r>
          </a:p>
          <a:p>
            <a:r>
              <a:rPr lang="el-GR" b="1" dirty="0" smtClean="0"/>
              <a:t>Η εμμονή του Κωνσταντίνου στη θέση αυτή, τον οδήγησε να δράσει με τρόπο που υπέσκαπτε τα θεμέλια του πολιτικού συστήματος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Ο βασιλιάς, ανέπτυξε μυστική διπλωματία εν αγνοία Γης κυβέρνησης, καταφεύγοντας ακόμη και σε παράνομα μέσα (π.χ. παράδοση απόρρητων διπλωματικών εγγράφων στους Γερμανούς.) </a:t>
            </a:r>
          </a:p>
          <a:p>
            <a:r>
              <a:rPr lang="el-GR" dirty="0" smtClean="0"/>
              <a:t>Το 1915 προκάλεσε δύο φορές την παραίτηση της κυβέρνησης.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9617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α. Από την παραίτηση του Βενιζέλου έως τη Συνθήκη των Σεβρών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1600" dirty="0" smtClean="0"/>
              <a:t>Στις εκλογές που προκηρύχθηκαν μετά τη δεύτερη παραίτηση του Βενιζέλου, δεν συμμετείχαν οι Φιλελεύθεροι, καθώς θεωρούσαν την ενέργεια του βασιλιά ως παραβίαση του συντάγματος. </a:t>
            </a:r>
          </a:p>
          <a:p>
            <a:r>
              <a:rPr lang="el-GR" sz="1600" dirty="0" smtClean="0"/>
              <a:t>Εκδηλώσεις </a:t>
            </a:r>
            <a:r>
              <a:rPr lang="el-GR" sz="1600" b="1" dirty="0" smtClean="0"/>
              <a:t>βίας και φανατισμού </a:t>
            </a:r>
            <a:r>
              <a:rPr lang="el-GR" sz="1600" dirty="0" smtClean="0"/>
              <a:t>δημιούργησαν </a:t>
            </a:r>
            <a:r>
              <a:rPr lang="el-GR" sz="1600" b="1" dirty="0" smtClean="0"/>
              <a:t>χάσμα ανάμεσα στις δύο παρατάξεις </a:t>
            </a:r>
            <a:r>
              <a:rPr lang="el-GR" sz="1600" dirty="0" smtClean="0"/>
              <a:t>και κυριάρχησε το μίσος. </a:t>
            </a:r>
          </a:p>
          <a:p>
            <a:r>
              <a:rPr lang="el-GR" sz="1600" dirty="0" smtClean="0"/>
              <a:t>Όποιος ήταν κατά του πολέμου, κινούσε αμέσως την υποψία στους </a:t>
            </a:r>
            <a:r>
              <a:rPr lang="el-GR" sz="1600" dirty="0" err="1" smtClean="0"/>
              <a:t>Βενιζελικούς</a:t>
            </a:r>
            <a:r>
              <a:rPr lang="el-GR" sz="1600" dirty="0" smtClean="0"/>
              <a:t>, ότι ήταν κατά της κοινοβουλευτικής δημοκρατίας, κατά των εθνικών συμφερόντων. </a:t>
            </a:r>
          </a:p>
          <a:p>
            <a:r>
              <a:rPr lang="el-GR" sz="1600" dirty="0" smtClean="0"/>
              <a:t>Οι </a:t>
            </a:r>
            <a:r>
              <a:rPr lang="el-GR" sz="1600" dirty="0" err="1" smtClean="0"/>
              <a:t>Αντιβενιζελικοί</a:t>
            </a:r>
            <a:r>
              <a:rPr lang="el-GR" sz="1600" dirty="0" smtClean="0"/>
              <a:t> έβλεπαν στο πρόσωπο των </a:t>
            </a:r>
            <a:r>
              <a:rPr lang="el-GR" sz="1600" dirty="0" err="1" smtClean="0"/>
              <a:t>Βενιζελικών</a:t>
            </a:r>
            <a:r>
              <a:rPr lang="el-GR" sz="1600" dirty="0" smtClean="0"/>
              <a:t> βίαιους πράκτορες της </a:t>
            </a:r>
            <a:r>
              <a:rPr lang="el-GR" sz="1600" dirty="0" err="1" smtClean="0"/>
              <a:t>Αντάντ</a:t>
            </a:r>
            <a:r>
              <a:rPr lang="el-GR" sz="1600" dirty="0" smtClean="0"/>
              <a:t>, που μάχονταν τον βασιλιά, κατέστρεφαν την ενότητα του έθνους και έθεταν σε κίνδυνο το κράτος. </a:t>
            </a:r>
          </a:p>
          <a:p>
            <a:r>
              <a:rPr lang="el-GR" sz="1600" dirty="0" smtClean="0"/>
              <a:t>Τα δύο κόμματα διέφεραν όλο και λιγότερο μεταξύ τους στην πολιτική πρακτική και την προπαγάνδα, παράλληλα όμως όλο και περισσότερο ενισχυόταν ο </a:t>
            </a:r>
            <a:r>
              <a:rPr lang="el-GR" sz="1600" b="1" dirty="0" smtClean="0"/>
              <a:t>διπολισμός.</a:t>
            </a:r>
            <a:r>
              <a:rPr lang="el-GR" sz="1600" dirty="0" smtClean="0"/>
              <a:t> </a:t>
            </a:r>
          </a:p>
          <a:p>
            <a:r>
              <a:rPr lang="el-GR" sz="1600" dirty="0" smtClean="0"/>
              <a:t>Στα μέσα του 1916 το Κοινοβούλιο χάθηκε ουσιαστικά από το προσκήνιο. </a:t>
            </a:r>
          </a:p>
          <a:p>
            <a:r>
              <a:rPr lang="el-GR" sz="1600" dirty="0" smtClean="0"/>
              <a:t>Το κλίμα της εποχής επέτρεψε να συμμετάσχουν στη διαμάχη και στρατιωτικοί, οι οποίοι δημιούργησαν δύο οργανώσεις αντίθετες μεταξύ τους, ανάλογα με το αν τα συμφέροντα κάθε ομάδας εξυπηρετούνταν από τον πόλεμο ή την ουδετερότητα. </a:t>
            </a:r>
          </a:p>
          <a:p>
            <a:r>
              <a:rPr lang="el-GR" sz="1600" dirty="0" smtClean="0"/>
              <a:t>Στις </a:t>
            </a:r>
            <a:r>
              <a:rPr lang="el-GR" sz="1600" b="1" dirty="0" smtClean="0"/>
              <a:t>26 Σεπτεμβρίου ο Βενιζέλος συγκρότησε δική του κυβέρνηση στη Θεσσαλονίκη</a:t>
            </a:r>
            <a:r>
              <a:rPr lang="el-GR" sz="1600" dirty="0" smtClean="0"/>
              <a:t>.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97041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α. Από την παραίτηση του Βενιζέλου έως τη Συνθήκη των Σεβρών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Οι συγκρούσεις πήραν σταδιακά διαστάσεις </a:t>
            </a:r>
            <a:r>
              <a:rPr lang="el-GR" b="1" dirty="0" smtClean="0"/>
              <a:t>εμφυλίου</a:t>
            </a:r>
            <a:r>
              <a:rPr lang="el-GR" dirty="0" smtClean="0"/>
              <a:t> πολέμου. </a:t>
            </a:r>
          </a:p>
          <a:p>
            <a:r>
              <a:rPr lang="el-GR" dirty="0" smtClean="0"/>
              <a:t>Οι </a:t>
            </a:r>
            <a:r>
              <a:rPr lang="el-GR" dirty="0" err="1" smtClean="0"/>
              <a:t>Αντιβενιζελικοί</a:t>
            </a:r>
            <a:r>
              <a:rPr lang="el-GR" dirty="0" smtClean="0"/>
              <a:t> άσκησαν </a:t>
            </a:r>
            <a:r>
              <a:rPr lang="el-GR" b="1" dirty="0" smtClean="0"/>
              <a:t>τρομοκρατία</a:t>
            </a:r>
            <a:r>
              <a:rPr lang="el-GR" dirty="0" smtClean="0"/>
              <a:t> στους αντιπάλους, ενώ ο Βενιζέλος κήρυξε έκπτωτο το βασιλιά, ο οποίος υπό την πίεση της </a:t>
            </a:r>
            <a:r>
              <a:rPr lang="el-GR" dirty="0" err="1" smtClean="0"/>
              <a:t>Αντάντ</a:t>
            </a:r>
            <a:r>
              <a:rPr lang="el-GR" dirty="0" smtClean="0"/>
              <a:t> εγκατέλειψε το θρόνο και τη χώρα. </a:t>
            </a:r>
          </a:p>
          <a:p>
            <a:r>
              <a:rPr lang="el-GR" dirty="0" smtClean="0"/>
              <a:t>Οι Φιλελεύθεροι ανέλαβαν στην Αθήνα τη διακυβέρνηση και κήρυξαν τη χώρα σε κατάσταση πολιορκίας. </a:t>
            </a:r>
          </a:p>
          <a:p>
            <a:r>
              <a:rPr lang="el-GR" dirty="0" smtClean="0"/>
              <a:t>Ο εθνικός διχασμός εξαπλώθηκε στο στράτευμα, καθώς ευνοήθηκαν οι αξιωματικοί της οργάνωσης «Εθνική Άμυνα» εις βάρος άλλων. </a:t>
            </a:r>
          </a:p>
          <a:p>
            <a:r>
              <a:rPr lang="el-GR" dirty="0" smtClean="0"/>
              <a:t>Η κυβέρνηση παρέτεινε τη θητεία της Βουλής, παρά την πίεση που ασκούσαν τα κόμματα της αντιπολίτευσης.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4867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α. Από την παραίτηση του Βενιζέλου έως τη Συνθήκη των Σεβρών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Η κυβέρνηση των Φιλελευθέρων οδήγησε την Ελλάδα στον πόλεμο στο πλευρό της </a:t>
            </a:r>
            <a:r>
              <a:rPr lang="el-GR" dirty="0" err="1" smtClean="0"/>
              <a:t>Αντάντ</a:t>
            </a:r>
            <a:r>
              <a:rPr lang="el-GR" dirty="0" smtClean="0"/>
              <a:t>, αποσκοπώντας, όπως προαναφέρθηκε, στην ικανοποίηση εθνικών διεκδικήσεων. </a:t>
            </a:r>
          </a:p>
          <a:p>
            <a:r>
              <a:rPr lang="el-GR" dirty="0" smtClean="0"/>
              <a:t>Οι </a:t>
            </a:r>
            <a:r>
              <a:rPr lang="el-GR" dirty="0" err="1" smtClean="0"/>
              <a:t>Αντιβενιζελικοί</a:t>
            </a:r>
            <a:r>
              <a:rPr lang="el-GR" dirty="0" smtClean="0"/>
              <a:t> διαφωνούσαν και παρακολουθούσαν με δυσαρέσκεια τις εξελίξεις, καθώς τάσσονταν υπέρ της διατήρησης των εκτός Ελλάδος ελληνικών πληθυσμών και υπέρ της ευκαιριακής προσάρτησης εδαφών χωρίς κίνδυνο. </a:t>
            </a:r>
          </a:p>
          <a:p>
            <a:r>
              <a:rPr lang="el-GR" dirty="0" smtClean="0"/>
              <a:t>Ο εθνικός διχασμός έφτασε στο </a:t>
            </a:r>
            <a:r>
              <a:rPr lang="el-GR" b="1" dirty="0" smtClean="0"/>
              <a:t>αποκορύφωμά</a:t>
            </a:r>
            <a:r>
              <a:rPr lang="el-GR" dirty="0" smtClean="0"/>
              <a:t> του με την απόπειρα δολοφονίας του Βενιζέλου και τη </a:t>
            </a:r>
            <a:r>
              <a:rPr lang="el-GR" b="1" dirty="0" smtClean="0"/>
              <a:t>δολοφονία του </a:t>
            </a:r>
            <a:r>
              <a:rPr lang="el-GR" b="1" dirty="0" err="1" smtClean="0"/>
              <a:t>Ίωνος</a:t>
            </a:r>
            <a:r>
              <a:rPr lang="el-GR" b="1" dirty="0" smtClean="0"/>
              <a:t> Δραγούμη, το 1920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9241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β. Από τη συνθήκη των Σεβρών έως την ήττα στη Μ. Ασία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Συνθήκη των Σεβρών (10 Αυγούστου 1920) αποτέλεσε τη </a:t>
            </a:r>
            <a:r>
              <a:rPr lang="el-GR" b="1" dirty="0" smtClean="0"/>
              <a:t>μεγαλύτερη διπλωματική επιτυχία </a:t>
            </a:r>
            <a:r>
              <a:rPr lang="el-GR" dirty="0" smtClean="0"/>
              <a:t>της Ελλάδας και δικαίωσε την τολμηρή πολιτική του Βενιζέλου. </a:t>
            </a:r>
          </a:p>
          <a:p>
            <a:r>
              <a:rPr lang="el-GR" dirty="0" smtClean="0"/>
              <a:t>Η μικρή Ελλάδα των παραμονών των Βαλκανικών πολέμων γίνεται με την υπογραφή της Συνθήκης «η Ελλάδα των δύο Ηπείρων και των πέντε Θαλασσών». </a:t>
            </a:r>
          </a:p>
          <a:p>
            <a:r>
              <a:rPr lang="el-GR" dirty="0" smtClean="0"/>
              <a:t>Το όραμα της Μεγάλης Ιδέας φαίνεται να γίνεται απτή πραγματικότητα.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439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β. Από τη συνθήκη των Σεβρών έως την ήττα στη Μ. Ασία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Οι </a:t>
            </a:r>
            <a:r>
              <a:rPr lang="el-GR" b="1" dirty="0" smtClean="0"/>
              <a:t>Φιλελεύθεροι προκήρυξαν εκλογές </a:t>
            </a:r>
            <a:r>
              <a:rPr lang="el-GR" dirty="0" smtClean="0"/>
              <a:t>για αναθεωρητική εθνοσυνέλευση, με στόχο να νομιμοποιήσουν τις μέχρι τότε ενέργειές τους και να περιορίσουν τις αρμοδιότητες του βασιλιά. </a:t>
            </a:r>
          </a:p>
          <a:p>
            <a:r>
              <a:rPr lang="el-GR" dirty="0" smtClean="0"/>
              <a:t>Η συνασπισμένη αντιπολίτευση, όμως, απροσδόκητα κέρδισε τις εκλογές. </a:t>
            </a:r>
          </a:p>
          <a:p>
            <a:r>
              <a:rPr lang="el-GR" dirty="0" smtClean="0"/>
              <a:t>Ο Βενιζέλος έφυγε στο εξωτερικό. </a:t>
            </a:r>
          </a:p>
          <a:p>
            <a:r>
              <a:rPr lang="el-GR" dirty="0" smtClean="0"/>
              <a:t>Η νέα κυβέρνηση έκανε </a:t>
            </a:r>
            <a:r>
              <a:rPr lang="el-GR" b="1" dirty="0" smtClean="0"/>
              <a:t>δημοψήφισμα για την επιστροφή του Κωνσταντίνου,</a:t>
            </a:r>
            <a:r>
              <a:rPr lang="el-GR" dirty="0" smtClean="0"/>
              <a:t> στο οποίο η ετυμηγορία ήταν υπέρ του βασιλιά. Δίστασε όμως να αλλάξει την εξωτερική πολιτική και να επιδιώξει ειρηνική λύση. </a:t>
            </a:r>
          </a:p>
          <a:p>
            <a:r>
              <a:rPr lang="el-GR" b="1" dirty="0" smtClean="0"/>
              <a:t>Το μέτωπο κατέρρευσε</a:t>
            </a:r>
            <a:r>
              <a:rPr lang="el-GR" dirty="0" smtClean="0"/>
              <a:t>, με αποτέλεσμα την ολοκληρωτική ήττα.</a:t>
            </a:r>
          </a:p>
          <a:p>
            <a:r>
              <a:rPr lang="el-GR" dirty="0" smtClean="0"/>
              <a:t>Στις </a:t>
            </a:r>
            <a:r>
              <a:rPr lang="el-GR" b="1" dirty="0" smtClean="0"/>
              <a:t>25 Ιανουαρίου 1921 </a:t>
            </a:r>
            <a:r>
              <a:rPr lang="el-GR" dirty="0" smtClean="0"/>
              <a:t>η Αναθεωρητική Εθνοσυνέλευση που προέκυψε από τις εκλογές του Νοέμβριοι ανακηρύχθηκε </a:t>
            </a:r>
            <a:r>
              <a:rPr lang="el-GR" b="1" dirty="0" smtClean="0"/>
              <a:t>Συντακτική</a:t>
            </a:r>
            <a:r>
              <a:rPr lang="el-GR" dirty="0" smtClean="0"/>
              <a:t> καθώς θεωρήθηκε </a:t>
            </a:r>
            <a:r>
              <a:rPr lang="el-GR" b="1" dirty="0" smtClean="0"/>
              <a:t>αναγκαίο να αλλάξει εξ ολοκλήρου το σύνταγμα.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22318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Εικόνα</a:t>
            </a:r>
            <a:endParaRPr lang="el-GR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Λαϊκή εικόνα που αναπαριστά τη δολοφονική απόπειρα κατά τον Βενιζέλου στη Γαλλία από δύο απότακτους αξιωματικούς (Αθήνα, Εθνικό Ιστορικό Μουσείο)</a:t>
            </a:r>
            <a:endParaRPr lang="el-GR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06287"/>
            <a:ext cx="4896544" cy="6463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045095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νοή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1597</Words>
  <Application>Microsoft Office PowerPoint</Application>
  <PresentationFormat>Προβολή στην οθόνη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4. Ο εθνικός διχασμός (1915-1922)</vt:lpstr>
      <vt:lpstr>α. Από την παραίτηση του Βενιζέλου έως τη Συνθήκη των Σεβρών</vt:lpstr>
      <vt:lpstr>α. Από την παραίτηση του Βενιζέλου έως τη Συνθήκη των Σεβρών</vt:lpstr>
      <vt:lpstr>α. Από την παραίτηση του Βενιζέλου έως τη Συνθήκη των Σεβρών</vt:lpstr>
      <vt:lpstr>α. Από την παραίτηση του Βενιζέλου έως τη Συνθήκη των Σεβρών</vt:lpstr>
      <vt:lpstr>α. Από την παραίτηση του Βενιζέλου έως τη Συνθήκη των Σεβρών</vt:lpstr>
      <vt:lpstr>β. Από τη συνθήκη των Σεβρών έως την ήττα στη Μ. Ασία</vt:lpstr>
      <vt:lpstr>β. Από τη συνθήκη των Σεβρών έως την ήττα στη Μ. Ασία</vt:lpstr>
      <vt:lpstr>Παρουσίαση του PowerPoint</vt:lpstr>
      <vt:lpstr>Ερωτήσεις πανελληνίων</vt:lpstr>
      <vt:lpstr>Ερωτήσεις πανελληνίων</vt:lpstr>
      <vt:lpstr>5. Το Σοσιαλιστικό κόμμα</vt:lpstr>
      <vt:lpstr>Ερωτήσεις πανελληνίων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Ο εθνικός διχασμός (1915-1922)</dc:title>
  <dc:creator>user</dc:creator>
  <cp:lastModifiedBy>user</cp:lastModifiedBy>
  <cp:revision>14</cp:revision>
  <dcterms:created xsi:type="dcterms:W3CDTF">2019-01-02T14:34:14Z</dcterms:created>
  <dcterms:modified xsi:type="dcterms:W3CDTF">2019-01-02T15:02:58Z</dcterms:modified>
</cp:coreProperties>
</file>