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8" r:id="rId7"/>
    <p:sldId id="267" r:id="rId8"/>
    <p:sldId id="265" r:id="rId9"/>
    <p:sldId id="266" r:id="rId10"/>
    <p:sldId id="257" r:id="rId11"/>
    <p:sldId id="258" r:id="rId12"/>
    <p:sldId id="259" r:id="rId13"/>
    <p:sldId id="260"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44A9558-92F2-43DA-A103-C80CE9B4A541}" type="datetimeFigureOut">
              <a:rPr lang="el-GR" smtClean="0"/>
              <a:t>3/10/2019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219547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44A9558-92F2-43DA-A103-C80CE9B4A541}" type="datetimeFigureOut">
              <a:rPr lang="el-GR" smtClean="0"/>
              <a:t>3/10/2019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48722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44A9558-92F2-43DA-A103-C80CE9B4A541}" type="datetimeFigureOut">
              <a:rPr lang="el-GR" smtClean="0"/>
              <a:t>3/10/2019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130274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44A9558-92F2-43DA-A103-C80CE9B4A541}" type="datetimeFigureOut">
              <a:rPr lang="el-GR" smtClean="0"/>
              <a:t>3/10/2019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108808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44A9558-92F2-43DA-A103-C80CE9B4A541}" type="datetimeFigureOut">
              <a:rPr lang="el-GR" smtClean="0"/>
              <a:t>3/10/2019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131381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44A9558-92F2-43DA-A103-C80CE9B4A541}" type="datetimeFigureOut">
              <a:rPr lang="el-GR" smtClean="0"/>
              <a:t>3/10/2019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24490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44A9558-92F2-43DA-A103-C80CE9B4A541}" type="datetimeFigureOut">
              <a:rPr lang="el-GR" smtClean="0"/>
              <a:t>3/10/2019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230861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44A9558-92F2-43DA-A103-C80CE9B4A541}" type="datetimeFigureOut">
              <a:rPr lang="el-GR" smtClean="0"/>
              <a:t>3/10/2019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115918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44A9558-92F2-43DA-A103-C80CE9B4A541}" type="datetimeFigureOut">
              <a:rPr lang="el-GR" smtClean="0"/>
              <a:t>3/10/2019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128251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44A9558-92F2-43DA-A103-C80CE9B4A541}" type="datetimeFigureOut">
              <a:rPr lang="el-GR" smtClean="0"/>
              <a:t>3/10/2019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340842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44A9558-92F2-43DA-A103-C80CE9B4A541}" type="datetimeFigureOut">
              <a:rPr lang="el-GR" smtClean="0"/>
              <a:t>3/10/2019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FBF540E-B453-48B2-83B0-3741A5D2736B}" type="slidenum">
              <a:rPr lang="el-GR" smtClean="0"/>
              <a:t>‹#›</a:t>
            </a:fld>
            <a:endParaRPr lang="el-GR"/>
          </a:p>
        </p:txBody>
      </p:sp>
    </p:spTree>
    <p:extLst>
      <p:ext uri="{BB962C8B-B14F-4D97-AF65-F5344CB8AC3E}">
        <p14:creationId xmlns:p14="http://schemas.microsoft.com/office/powerpoint/2010/main" val="139948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A9558-92F2-43DA-A103-C80CE9B4A541}" type="datetimeFigureOut">
              <a:rPr lang="el-GR" smtClean="0"/>
              <a:t>3/10/2019</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F540E-B453-48B2-83B0-3741A5D2736B}" type="slidenum">
              <a:rPr lang="el-GR" smtClean="0"/>
              <a:t>‹#›</a:t>
            </a:fld>
            <a:endParaRPr lang="el-GR"/>
          </a:p>
        </p:txBody>
      </p:sp>
    </p:spTree>
    <p:extLst>
      <p:ext uri="{BB962C8B-B14F-4D97-AF65-F5344CB8AC3E}">
        <p14:creationId xmlns:p14="http://schemas.microsoft.com/office/powerpoint/2010/main" val="1185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Κεφ. 5 Η δημιουργία του τραπεζικού συστήματος</a:t>
            </a:r>
            <a:endParaRPr lang="el-GR" dirty="0"/>
          </a:p>
        </p:txBody>
      </p:sp>
      <p:sp>
        <p:nvSpPr>
          <p:cNvPr id="3" name="Υπότιτλος 2"/>
          <p:cNvSpPr>
            <a:spLocks noGrp="1"/>
          </p:cNvSpPr>
          <p:nvPr>
            <p:ph type="subTitle" idx="1"/>
          </p:nvPr>
        </p:nvSpPr>
        <p:spPr/>
        <p:txBody>
          <a:bodyPr/>
          <a:lstStyle/>
          <a:p>
            <a:r>
              <a:rPr lang="el-GR" dirty="0" smtClean="0">
                <a:solidFill>
                  <a:schemeClr val="tx1"/>
                </a:solidFill>
              </a:rPr>
              <a:t>Κατερίνα Τζάμου, φιλόλογος</a:t>
            </a:r>
          </a:p>
          <a:p>
            <a:r>
              <a:rPr lang="el-GR" dirty="0" smtClean="0">
                <a:solidFill>
                  <a:schemeClr val="tx1"/>
                </a:solidFill>
              </a:rPr>
              <a:t>Πρότυπο ΓΕΛ </a:t>
            </a:r>
            <a:r>
              <a:rPr lang="el-GR" dirty="0" err="1" smtClean="0">
                <a:solidFill>
                  <a:schemeClr val="tx1"/>
                </a:solidFill>
              </a:rPr>
              <a:t>Ιωνιδείου</a:t>
            </a:r>
            <a:r>
              <a:rPr lang="el-GR" dirty="0" smtClean="0">
                <a:solidFill>
                  <a:schemeClr val="tx1"/>
                </a:solidFill>
              </a:rPr>
              <a:t> Σχολής Πειραιά</a:t>
            </a:r>
            <a:endParaRPr lang="el-GR" dirty="0">
              <a:solidFill>
                <a:schemeClr val="tx1"/>
              </a:solidFill>
            </a:endParaRPr>
          </a:p>
        </p:txBody>
      </p:sp>
    </p:spTree>
    <p:extLst>
      <p:ext uri="{BB962C8B-B14F-4D97-AF65-F5344CB8AC3E}">
        <p14:creationId xmlns:p14="http://schemas.microsoft.com/office/powerpoint/2010/main" val="328003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ΕΡΩΤΗΣΕΙΣ ΠΑΝΕΛΛΗΝΙΩΝ</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Σε ποια κατάσταση βρισκόταν το πιστωτικό σύστημα της χώρας μέχρι το 1841; (μον. 12) ΗΜΕΡ 2001</a:t>
            </a:r>
          </a:p>
          <a:p>
            <a:r>
              <a:rPr lang="el-GR" dirty="0" smtClean="0"/>
              <a:t>Τα κεφάλαια για την ίδρυση της Εθνικής Τράπεζας προήλθαν κυρίως από το εσωτερικό. ΣΩΣΤΟ ή ΛΑΘΟΣ (μον. 2) ΕΣΠΕΡ 2002</a:t>
            </a:r>
          </a:p>
          <a:p>
            <a:r>
              <a:rPr lang="el-GR" dirty="0" smtClean="0"/>
              <a:t>Κατά τα πρώτα χρόνια της ανεξαρτησίας το πιστωτικό σύστημα της Ελλάδας βρισκόταν σε πρωτόγονη κατάσταση. ΣΩΣΤΟ ή ΛΑΘΟΣ (μον. 2) ΕΣΠΕΡ 2003</a:t>
            </a:r>
          </a:p>
          <a:p>
            <a:r>
              <a:rPr lang="el-GR" dirty="0" smtClean="0"/>
              <a:t>Η ίδρυση τραπεζικού ιδρύματος στο νεοσύστατο ελληνικό κράτος απέβλεπε μόνο στην εξάλειψη της τοκογλυφίας. ΣΩΣΤΟ ή ΛΑΘΟΣ (μον. 2) ΗΜΕΡ ΕΠΑΝ 2004</a:t>
            </a:r>
          </a:p>
          <a:p>
            <a:r>
              <a:rPr lang="el-GR" dirty="0" smtClean="0"/>
              <a:t>Η Εθνική Τράπεζα ιδρύθηκε το 1927. ΣΩΣΤΟ ή ΛΑΘΟΣ (μον. 2) ΗΜΕΡ 2006</a:t>
            </a:r>
          </a:p>
          <a:p>
            <a:r>
              <a:rPr lang="el-GR" b="1" dirty="0" smtClean="0"/>
              <a:t>α)</a:t>
            </a:r>
            <a:r>
              <a:rPr lang="el-GR" dirty="0" smtClean="0"/>
              <a:t> Ποια ήταν η οικονομική λειτουργία της Εθνικής Τράπεζας κατά τα πρώτα χρόνια μετά την ίδρυσή της; (μον. 5) </a:t>
            </a:r>
            <a:r>
              <a:rPr lang="el-GR" b="1" dirty="0" smtClean="0"/>
              <a:t>β)</a:t>
            </a:r>
            <a:r>
              <a:rPr lang="el-GR" dirty="0" smtClean="0"/>
              <a:t> Ποιοι ήταν οι λόγοι ίδρυσης της Τράπεζας της Ελλάδος (μονάδες 5) και ποιος ήταν ο ρόλος της στη διαχείριση των δημοσίων οικονομικών της χώρας μέχρι τις αρχές του 1932; (μον. 5)] Μονάδες 15 ΗΜΕΡ ΕΣΠΕΡ ΕΠΑΝ 2017 </a:t>
            </a:r>
            <a:endParaRPr lang="el-GR" dirty="0"/>
          </a:p>
        </p:txBody>
      </p:sp>
    </p:spTree>
    <p:extLst>
      <p:ext uri="{BB962C8B-B14F-4D97-AF65-F5344CB8AC3E}">
        <p14:creationId xmlns:p14="http://schemas.microsoft.com/office/powerpoint/2010/main" val="1084565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000" dirty="0" smtClean="0"/>
              <a:t>Λαμβάνοντας στοιχεία από το παρακάτω κείμενο και αξιοποιώντας τις ιστορικές σας γνώσεις να περιγράψετε την κατάσταση στην οποία βρισκόταν το πιστωτικό σύστημα από τα πρώτα χρόνια της ανεξαρτησίας και μέχρι πριν από το 1841.</a:t>
            </a:r>
            <a:endParaRPr lang="el-GR" sz="2000"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smtClean="0"/>
              <a:t>Η αποτυχία της Εθνικής Χρηματιστικής Τράπεζας επί Καποδίστρια δεν </a:t>
            </a:r>
            <a:r>
              <a:rPr lang="el-GR" dirty="0" err="1" smtClean="0"/>
              <a:t>απεθάρρυνε</a:t>
            </a:r>
            <a:r>
              <a:rPr lang="el-GR" dirty="0" smtClean="0"/>
              <a:t> τους κεφαλαιούχους. Μεταξύ 1831 και 1840 έγιναν αρκετές προσπάθειες για ίδρυση νέας τράπεζας. Τις προτάσεις υπέβαλαν αλλοδαποί κυρίως κεφαλαιούχοι, οι οποίοι εκπροσωπούσαν βρετανικά, γαλλικά, ελβετικά, αυστριακά και ολλανδικά κεφάλαια. Πολλές από τις προτάσεις αυτές είχαν παράλληλο ή κύριο σκοπό να συνδυάσουν την σύσταση της τράπεζας με έναν συμβιβαστικό διακανονισμό των δανείων της Επανάστασης. </a:t>
            </a:r>
          </a:p>
          <a:p>
            <a:pPr marL="0" indent="0">
              <a:buNone/>
            </a:pPr>
            <a:r>
              <a:rPr lang="el-GR" dirty="0" smtClean="0"/>
              <a:t>(Γ. Β. </a:t>
            </a:r>
            <a:r>
              <a:rPr lang="el-GR" dirty="0" err="1" smtClean="0"/>
              <a:t>Δερτιλή</a:t>
            </a:r>
            <a:r>
              <a:rPr lang="el-GR" dirty="0" smtClean="0"/>
              <a:t>, Ιστορία του ελληνικού κράτους 1830-1920, Πανεπιστημιακές εκδόσεις Κρήτης 2014, σ. 239)</a:t>
            </a:r>
            <a:endParaRPr lang="el-GR" dirty="0"/>
          </a:p>
        </p:txBody>
      </p:sp>
    </p:spTree>
    <p:extLst>
      <p:ext uri="{BB962C8B-B14F-4D97-AF65-F5344CB8AC3E}">
        <p14:creationId xmlns:p14="http://schemas.microsoft.com/office/powerpoint/2010/main" val="373081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000" b="1" dirty="0" smtClean="0"/>
              <a:t>Λαμβάνοντας στοιχεία από το παρακάτω κείμενο και αξιοποιώντας τις ιστορικές σας γνώσεις να αναφέρετε τις συνθήκες ίδρυσης της Εθνικής Τράπεζας και να παρουσιάσετε τη δραστηριότητά της κατά τα πρώτα στάδια της ίδρυσής της αλλά και κατά τις μετέπειτα δεκαετίες.</a:t>
            </a:r>
            <a:endParaRPr lang="el-GR" sz="2000" b="1" dirty="0"/>
          </a:p>
        </p:txBody>
      </p:sp>
      <p:sp>
        <p:nvSpPr>
          <p:cNvPr id="3" name="Θέση περιεχομένου 2"/>
          <p:cNvSpPr>
            <a:spLocks noGrp="1"/>
          </p:cNvSpPr>
          <p:nvPr>
            <p:ph idx="1"/>
          </p:nvPr>
        </p:nvSpPr>
        <p:spPr/>
        <p:txBody>
          <a:bodyPr>
            <a:noAutofit/>
          </a:bodyPr>
          <a:lstStyle/>
          <a:p>
            <a:pPr marL="0" indent="0">
              <a:buNone/>
            </a:pPr>
            <a:r>
              <a:rPr lang="el-GR" sz="2400" dirty="0" smtClean="0"/>
              <a:t>Τελικώς, για να ιδρυθεί η Εθνική Τράπεζα το </a:t>
            </a:r>
            <a:r>
              <a:rPr lang="el-GR" sz="2400" b="1" dirty="0" smtClean="0"/>
              <a:t>1841</a:t>
            </a:r>
            <a:r>
              <a:rPr lang="el-GR" sz="2400" dirty="0" smtClean="0"/>
              <a:t>, χρειάστηκε να </a:t>
            </a:r>
            <a:r>
              <a:rPr lang="el-GR" sz="2400" b="1" dirty="0" smtClean="0"/>
              <a:t>εγκαταλειφθεί κάθε ιδέα για διακανονισμό των δανείων</a:t>
            </a:r>
            <a:r>
              <a:rPr lang="el-GR" sz="2400" dirty="0" smtClean="0"/>
              <a:t>, να παρέμβει συμβιβαστικώς ο </a:t>
            </a:r>
            <a:r>
              <a:rPr lang="el-GR" sz="2400" b="1" dirty="0" smtClean="0"/>
              <a:t>Ελβετός τραπεζίτης και </a:t>
            </a:r>
            <a:r>
              <a:rPr lang="el-GR" sz="2400" b="1" dirty="0" err="1" smtClean="0"/>
              <a:t>φιλέλλην</a:t>
            </a:r>
            <a:r>
              <a:rPr lang="el-GR" sz="2400" b="1" dirty="0" smtClean="0"/>
              <a:t> </a:t>
            </a:r>
            <a:r>
              <a:rPr lang="el-GR" sz="2400" b="1" dirty="0" err="1" smtClean="0"/>
              <a:t>ΙωάννηςΤαβριήλ</a:t>
            </a:r>
            <a:r>
              <a:rPr lang="el-GR" sz="2400" b="1" dirty="0" smtClean="0"/>
              <a:t> </a:t>
            </a:r>
            <a:r>
              <a:rPr lang="el-GR" sz="2400" b="1" dirty="0" err="1" smtClean="0"/>
              <a:t>Εΰνάρδος</a:t>
            </a:r>
            <a:r>
              <a:rPr lang="el-GR" sz="2400" b="1" dirty="0" smtClean="0"/>
              <a:t> </a:t>
            </a:r>
            <a:r>
              <a:rPr lang="el-GR" sz="2400" dirty="0" smtClean="0"/>
              <a:t>και να συνδράμει την πρόταση αυτήν από ελληνικής πλευράς ο </a:t>
            </a:r>
            <a:r>
              <a:rPr lang="el-GR" sz="2400" b="1" dirty="0" smtClean="0"/>
              <a:t>Γεώργιος Σταύρος</a:t>
            </a:r>
            <a:r>
              <a:rPr lang="el-GR" sz="2400" dirty="0" smtClean="0"/>
              <a:t>. Χρειάστηκε, επιπλέον, να συμπέσει η πρόταση </a:t>
            </a:r>
            <a:r>
              <a:rPr lang="el-GR" sz="2400" dirty="0" err="1" smtClean="0"/>
              <a:t>Εϋνάρδου</a:t>
            </a:r>
            <a:r>
              <a:rPr lang="el-GR" sz="2400" dirty="0" smtClean="0"/>
              <a:t> / Σταύρου με την </a:t>
            </a:r>
            <a:r>
              <a:rPr lang="el-GR" sz="2400" b="1" dirty="0" smtClean="0"/>
              <a:t>ευνοϊκή συγκυρία του 1840-1841</a:t>
            </a:r>
            <a:r>
              <a:rPr lang="el-GR" sz="2400" dirty="0" smtClean="0"/>
              <a:t>• στο μεν εσωτερικό μέτωπο οι οικονομικές συνθήκες είχαν επιτρέψει στην κυβέρνηση να καταβάλει ένα ποσό τοκοχρεολυσίων, στο δε εξωτερικό μέτωπο οι πολιτικές συνθήκες είχαν προτρέψει τις Δυνάμεις να μετριάσουν κάπως την μεταξύ τους διαμάχη. Έτσι, το 1841 ιδρύθηκε εντέλει η Εθνική Τράπεζα. Μεταξύ των ιδρυτών της, οι σημαντικότεροι ήταν ο Γεώργιος Σταύρου και ο Ιωάννης-Γαβριήλ </a:t>
            </a:r>
            <a:r>
              <a:rPr lang="el-GR" sz="2400" dirty="0" err="1" smtClean="0"/>
              <a:t>Εΰνάρδος</a:t>
            </a:r>
            <a:r>
              <a:rPr lang="el-GR" sz="2400" dirty="0" smtClean="0"/>
              <a:t>. […]</a:t>
            </a:r>
          </a:p>
        </p:txBody>
      </p:sp>
    </p:spTree>
    <p:extLst>
      <p:ext uri="{BB962C8B-B14F-4D97-AF65-F5344CB8AC3E}">
        <p14:creationId xmlns:p14="http://schemas.microsoft.com/office/powerpoint/2010/main" val="263434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smtClean="0"/>
              <a:t>Τα ιδρυτικά νομοθετήματα παρεχώρησαν στην τράπεζα το λεγόμενο </a:t>
            </a:r>
            <a:r>
              <a:rPr lang="el-GR" b="1" dirty="0" smtClean="0"/>
              <a:t>εκδοτικό προνόμιο</a:t>
            </a:r>
            <a:r>
              <a:rPr lang="el-GR" dirty="0" smtClean="0"/>
              <a:t>. Ήταν το αποκλειστικό δικαίωμα να κυκλοφορεί τραπεζογραμμάτια, υπό τον όρο ένα σοβαρό ποσοστό τους να καλύπτεται από τα αποθέματά της, αφενός, σε χρυσό και άργυρο, ατόφιο ή νομισματικό, και, αφετέρου, σε διεθνή «βαριά» συναλλάγματα, όπως ήταν εκείνη την εποχή το γαλλικό φράγκο και η στερλίνα. Σε γενικές γραμμές, αυτός ήταν ο τρόπος με τον οποίο </a:t>
            </a:r>
            <a:r>
              <a:rPr lang="el-GR" b="1" dirty="0" smtClean="0"/>
              <a:t>η δραχμή θα συνδεόταν στο εξής με το διεθνές νομισματικό σύστημα. </a:t>
            </a:r>
          </a:p>
          <a:p>
            <a:pPr marL="0" indent="0">
              <a:buNone/>
            </a:pPr>
            <a:r>
              <a:rPr lang="el-GR" dirty="0" smtClean="0"/>
              <a:t>Η Εθνική θα διατηρήσει το </a:t>
            </a:r>
            <a:r>
              <a:rPr lang="el-GR" b="1" dirty="0" smtClean="0"/>
              <a:t>εκδοτικό δικαίωμα </a:t>
            </a:r>
            <a:r>
              <a:rPr lang="el-GR" dirty="0" smtClean="0"/>
              <a:t>από την ίδρυσή της </a:t>
            </a:r>
            <a:r>
              <a:rPr lang="el-GR" b="1" dirty="0" smtClean="0"/>
              <a:t>έως το 1928, όταν θα ιδρυθεί η Τράπεζα της Ελλάδος</a:t>
            </a:r>
            <a:r>
              <a:rPr lang="el-GR" dirty="0" smtClean="0"/>
              <a:t>. Θα το μοιραστεί, μετά το 1864, μόνο με την Ιονική και μόνο για τα Ιόνια- και μετά το 1882, με την Τράπεζα </a:t>
            </a:r>
            <a:r>
              <a:rPr lang="el-GR" dirty="0" err="1" smtClean="0"/>
              <a:t>Ηπειροθεσσαλίας</a:t>
            </a:r>
            <a:r>
              <a:rPr lang="el-GR" dirty="0" smtClean="0"/>
              <a:t>, μόνο για τις νέες αυτές επαρχίες και μόνο για λίγα χρόνια, ώσπου να την απορροφήσει. </a:t>
            </a:r>
          </a:p>
          <a:p>
            <a:pPr marL="0" indent="0">
              <a:buNone/>
            </a:pPr>
            <a:r>
              <a:rPr lang="el-GR" dirty="0" smtClean="0"/>
              <a:t>(Γ. Β. </a:t>
            </a:r>
            <a:r>
              <a:rPr lang="el-GR" dirty="0" err="1" smtClean="0"/>
              <a:t>Δερτιλή</a:t>
            </a:r>
            <a:r>
              <a:rPr lang="el-GR" dirty="0" smtClean="0"/>
              <a:t>, Ιστορία του ελληνικού κράτους 1830-1920, Πανεπιστημιακές εκδόσεις Κρήτης 2014, </a:t>
            </a:r>
            <a:r>
              <a:rPr lang="el-GR" dirty="0" err="1" smtClean="0"/>
              <a:t>σσ</a:t>
            </a:r>
            <a:r>
              <a:rPr lang="el-GR" dirty="0" smtClean="0"/>
              <a:t>. 239-240)</a:t>
            </a:r>
          </a:p>
          <a:p>
            <a:pPr marL="0" indent="0">
              <a:buNone/>
            </a:pPr>
            <a:endParaRPr lang="el-GR" dirty="0"/>
          </a:p>
        </p:txBody>
      </p:sp>
    </p:spTree>
    <p:extLst>
      <p:ext uri="{BB962C8B-B14F-4D97-AF65-F5344CB8AC3E}">
        <p14:creationId xmlns:p14="http://schemas.microsoft.com/office/powerpoint/2010/main" val="161863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smtClean="0"/>
              <a:t>	Με την ίδρυση του ανεξάρτητου ελληνικού κράτους, το θέμα της δημιουργίας κεντρικής τράπεζας, αλλά και </a:t>
            </a:r>
            <a:r>
              <a:rPr lang="el-GR" b="1" dirty="0" smtClean="0"/>
              <a:t>τραπεζικού συστήματος αντάξιου εκείνων που λειτουργούσαν στις χώρες της Δυτικής Ευρώπης</a:t>
            </a:r>
            <a:r>
              <a:rPr lang="el-GR" dirty="0" smtClean="0"/>
              <a:t>, αποτέλεσε κεντρικό σημείο στους κυβερνητικούς σχεδιασμούς. </a:t>
            </a:r>
          </a:p>
          <a:p>
            <a:pPr marL="0" indent="0">
              <a:buNone/>
            </a:pPr>
            <a:r>
              <a:rPr lang="el-GR" dirty="0" smtClean="0"/>
              <a:t>Η ίδρυση τραπεζικών ιδρυμάτων δεν θα </a:t>
            </a:r>
            <a:r>
              <a:rPr lang="el-GR" b="1" dirty="0" smtClean="0"/>
              <a:t>εξυπηρετούσε</a:t>
            </a:r>
            <a:r>
              <a:rPr lang="el-GR" dirty="0" smtClean="0"/>
              <a:t> μόνο τις </a:t>
            </a:r>
            <a:r>
              <a:rPr lang="el-GR" b="1" dirty="0" smtClean="0"/>
              <a:t>κυβερνητικές ανάγκες</a:t>
            </a:r>
            <a:r>
              <a:rPr lang="el-GR" dirty="0" smtClean="0"/>
              <a:t>, τη </a:t>
            </a:r>
            <a:r>
              <a:rPr lang="el-GR" b="1" dirty="0" smtClean="0"/>
              <a:t>διαχείριση του κρατικού δανεισμού</a:t>
            </a:r>
            <a:r>
              <a:rPr lang="el-GR" dirty="0" smtClean="0"/>
              <a:t>, την </a:t>
            </a:r>
            <a:r>
              <a:rPr lang="el-GR" b="1" dirty="0" smtClean="0"/>
              <a:t>έκδοση χαρτονομίσματος</a:t>
            </a:r>
            <a:r>
              <a:rPr lang="el-GR" dirty="0" smtClean="0"/>
              <a:t> κ.λπ., αλλά θα έδινε λύση στο χρόνιο πρόβλημα των </a:t>
            </a:r>
            <a:r>
              <a:rPr lang="el-GR" b="1" dirty="0" smtClean="0"/>
              <a:t>πιστωτικών αναγκών της οικονομίας</a:t>
            </a:r>
            <a:r>
              <a:rPr lang="el-GR" dirty="0" smtClean="0"/>
              <a:t>. </a:t>
            </a:r>
          </a:p>
          <a:p>
            <a:pPr marL="0" indent="0">
              <a:buNone/>
            </a:pPr>
            <a:r>
              <a:rPr lang="el-GR" dirty="0" smtClean="0"/>
              <a:t>Θα εξασφάλιζε δηλαδή στις επιχειρηματικές πρωτοβουλίες τα απαραίτητα κεφάλαια με όρους οργανωμένης αγοράς και </a:t>
            </a:r>
            <a:r>
              <a:rPr lang="el-GR" b="1" dirty="0" smtClean="0"/>
              <a:t>όχι τοκογλυφίας</a:t>
            </a:r>
            <a:r>
              <a:rPr lang="el-GR" dirty="0" smtClean="0"/>
              <a:t>.</a:t>
            </a:r>
            <a:endParaRPr lang="el-GR" dirty="0"/>
          </a:p>
        </p:txBody>
      </p:sp>
    </p:spTree>
    <p:extLst>
      <p:ext uri="{BB962C8B-B14F-4D97-AF65-F5344CB8AC3E}">
        <p14:creationId xmlns:p14="http://schemas.microsoft.com/office/powerpoint/2010/main" val="22460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a:t>
            </a:r>
            <a:endParaRPr lang="el-GR" dirty="0"/>
          </a:p>
        </p:txBody>
      </p:sp>
      <p:sp>
        <p:nvSpPr>
          <p:cNvPr id="3" name="Θέση περιεχομένου 2"/>
          <p:cNvSpPr>
            <a:spLocks noGrp="1"/>
          </p:cNvSpPr>
          <p:nvPr>
            <p:ph idx="1"/>
          </p:nvPr>
        </p:nvSpPr>
        <p:spPr/>
        <p:txBody>
          <a:bodyPr/>
          <a:lstStyle/>
          <a:p>
            <a:pPr marL="0" indent="0">
              <a:buNone/>
            </a:pPr>
            <a:r>
              <a:rPr lang="el-GR" dirty="0" smtClean="0"/>
              <a:t>Το </a:t>
            </a:r>
            <a:r>
              <a:rPr lang="el-GR" b="1" dirty="0" smtClean="0"/>
              <a:t>πιστωτικό σύστημα </a:t>
            </a:r>
            <a:r>
              <a:rPr lang="el-GR" dirty="0" smtClean="0"/>
              <a:t>της χώρας βρισκόταν πραγματικά, κατά τα πρώτα χρόνια της ανεξαρτησίας, σε </a:t>
            </a:r>
            <a:r>
              <a:rPr lang="el-GR" b="1" dirty="0" smtClean="0"/>
              <a:t>πρωτόγονη κατάσταση</a:t>
            </a:r>
            <a:r>
              <a:rPr lang="el-GR" dirty="0" smtClean="0"/>
              <a:t>. </a:t>
            </a:r>
          </a:p>
          <a:p>
            <a:pPr marL="0" indent="0">
              <a:buNone/>
            </a:pPr>
            <a:r>
              <a:rPr lang="el-GR" dirty="0" smtClean="0"/>
              <a:t>Ήταν συνδεμένο με το </a:t>
            </a:r>
            <a:r>
              <a:rPr lang="el-GR" b="1" dirty="0" smtClean="0"/>
              <a:t>εμπόριο των αγροτικών προϊόντων</a:t>
            </a:r>
            <a:r>
              <a:rPr lang="el-GR" dirty="0" smtClean="0"/>
              <a:t> και ιδιαίτερα με τις </a:t>
            </a:r>
            <a:r>
              <a:rPr lang="el-GR" b="1" dirty="0" smtClean="0"/>
              <a:t>εξαγωγές της σταφίδας</a:t>
            </a:r>
            <a:r>
              <a:rPr lang="el-GR" dirty="0" smtClean="0"/>
              <a:t>. </a:t>
            </a:r>
          </a:p>
          <a:p>
            <a:pPr marL="0" indent="0">
              <a:buNone/>
            </a:pPr>
            <a:r>
              <a:rPr lang="el-GR" dirty="0" smtClean="0"/>
              <a:t>Οι έμποροι λειτουργούσαν και ως πιστωτές, με </a:t>
            </a:r>
            <a:r>
              <a:rPr lang="el-GR" b="1" dirty="0" smtClean="0"/>
              <a:t>τοκογλυφικές</a:t>
            </a:r>
            <a:r>
              <a:rPr lang="el-GR" dirty="0" smtClean="0"/>
              <a:t> διαθέσεις και όρους. </a:t>
            </a:r>
            <a:endParaRPr lang="el-GR" dirty="0"/>
          </a:p>
        </p:txBody>
      </p:sp>
    </p:spTree>
    <p:extLst>
      <p:ext uri="{BB962C8B-B14F-4D97-AF65-F5344CB8AC3E}">
        <p14:creationId xmlns:p14="http://schemas.microsoft.com/office/powerpoint/2010/main" val="255604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dirty="0" smtClean="0"/>
              <a:t>Ο δανεισμός κατευθυνόταν, ως επί το πλείστον, προς τους </a:t>
            </a:r>
            <a:r>
              <a:rPr lang="el-GR" sz="2000" b="1" dirty="0" smtClean="0"/>
              <a:t>παραγωγούς</a:t>
            </a:r>
            <a:r>
              <a:rPr lang="el-GR" sz="2000" dirty="0" smtClean="0"/>
              <a:t> και δημιουργούσε προϋποθέσεις </a:t>
            </a:r>
            <a:r>
              <a:rPr lang="el-GR" sz="2000" b="1" dirty="0" smtClean="0"/>
              <a:t>εκμετάλλευσης</a:t>
            </a:r>
            <a:r>
              <a:rPr lang="el-GR" sz="2000" dirty="0" smtClean="0"/>
              <a:t>, καθώς ουσιαστικά επρόκειτο για έναν </a:t>
            </a:r>
            <a:r>
              <a:rPr lang="el-GR" sz="2000" b="1" dirty="0" smtClean="0"/>
              <a:t>τρόπο προαγοράς της επικείμενης παραγωγής</a:t>
            </a:r>
            <a:r>
              <a:rPr lang="el-GR" sz="2000" dirty="0" smtClean="0"/>
              <a:t>, με δυσμενείς για τον παραγωγό όρους. </a:t>
            </a:r>
          </a:p>
          <a:p>
            <a:pPr marL="0" indent="0">
              <a:buNone/>
            </a:pPr>
            <a:r>
              <a:rPr lang="el-GR" sz="2000" dirty="0" smtClean="0"/>
              <a:t>Την ίδια στιγμή άλλοι κλάδοι της παραγωγής στερούνταν των απαραίτητων για την ανάπτυξή τους πιστώσεων, και έτσι </a:t>
            </a:r>
            <a:r>
              <a:rPr lang="el-GR" sz="2000" b="1" dirty="0" smtClean="0"/>
              <a:t>περιορίζονταν οι επιχειρηματικές πρωτοβουλίες</a:t>
            </a:r>
            <a:r>
              <a:rPr lang="el-GR" sz="2000" dirty="0" smtClean="0"/>
              <a:t>. Η κατάσταση αυτή ήταν αντίθετη με τις προθέσεις και τις πολιτικές του κράτους και αποθάρρυνε τα ελληνικά κεφάλαια του εξωτερικού.</a:t>
            </a:r>
          </a:p>
          <a:p>
            <a:pPr marL="0" indent="0">
              <a:buNone/>
            </a:pPr>
            <a:r>
              <a:rPr lang="el-GR" sz="2000" dirty="0" smtClean="0"/>
              <a:t>Οι προσπάθειες για την άρση όλων αυτών των εμποδίων υπήρξαν έντονες και προέρχονταν από πολλές πλευρές. Δεν απέβλεπαν τόσο στην εξάλειψη της τοκογλυφίας, όσο στην </a:t>
            </a:r>
            <a:r>
              <a:rPr lang="el-GR" sz="2000" b="1" dirty="0" smtClean="0"/>
              <a:t>παράλληλη δημιουργία ενός πιο σύγχρονου πιστωτικού συστήματος,</a:t>
            </a:r>
            <a:r>
              <a:rPr lang="el-GR" sz="2000" dirty="0" smtClean="0"/>
              <a:t> ικανού να εξυπηρετήσει τα συμφέροντα ειδικών κοινωνικών ομάδων.</a:t>
            </a:r>
            <a:endParaRPr lang="el-GR" sz="2000" dirty="0"/>
          </a:p>
        </p:txBody>
      </p:sp>
    </p:spTree>
    <p:extLst>
      <p:ext uri="{BB962C8B-B14F-4D97-AF65-F5344CB8AC3E}">
        <p14:creationId xmlns:p14="http://schemas.microsoft.com/office/powerpoint/2010/main" val="62210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400" dirty="0" smtClean="0"/>
              <a:t>Το μεγάλο βήμα έγινε το </a:t>
            </a:r>
            <a:r>
              <a:rPr lang="el-GR" sz="2400" b="1" dirty="0" smtClean="0"/>
              <a:t>1841</a:t>
            </a:r>
            <a:r>
              <a:rPr lang="el-GR" sz="2400" dirty="0" smtClean="0"/>
              <a:t>, με την ίδρυση της </a:t>
            </a:r>
            <a:r>
              <a:rPr lang="el-GR" sz="2400" b="1" dirty="0" smtClean="0"/>
              <a:t>Εθνικής Τράπεζας</a:t>
            </a:r>
            <a:r>
              <a:rPr lang="el-GR" sz="2400" dirty="0" smtClean="0"/>
              <a:t>. Τα </a:t>
            </a:r>
            <a:r>
              <a:rPr lang="el-GR" sz="2400" b="1" dirty="0" smtClean="0"/>
              <a:t>κεφάλαια</a:t>
            </a:r>
            <a:r>
              <a:rPr lang="el-GR" sz="2400" dirty="0" smtClean="0"/>
              <a:t> για την ίδρυσή της προήλθαν κυρίως από το </a:t>
            </a:r>
            <a:r>
              <a:rPr lang="el-GR" sz="2400" b="1" dirty="0" smtClean="0"/>
              <a:t>εξωτερικό</a:t>
            </a:r>
            <a:r>
              <a:rPr lang="el-GR" sz="2400" dirty="0" smtClean="0"/>
              <a:t>, ενώ έντονη ήταν η παρουσία </a:t>
            </a:r>
            <a:r>
              <a:rPr lang="el-GR" sz="2400" b="1" dirty="0" smtClean="0"/>
              <a:t>κρατικών παραγόντων </a:t>
            </a:r>
            <a:r>
              <a:rPr lang="el-GR" sz="2400" dirty="0" smtClean="0"/>
              <a:t>στις ιδρυτικές διαδικασίες.</a:t>
            </a:r>
          </a:p>
          <a:p>
            <a:pPr marL="0" indent="0">
              <a:buNone/>
            </a:pPr>
            <a:r>
              <a:rPr lang="el-GR" sz="2400" dirty="0" smtClean="0"/>
              <a:t> Οι κύριοι μέτοχοι της Τράπεζας ήταν ο </a:t>
            </a:r>
            <a:r>
              <a:rPr lang="el-GR" sz="2400" b="1" dirty="0" smtClean="0"/>
              <a:t>κεφαλαιούχος </a:t>
            </a:r>
            <a:r>
              <a:rPr lang="el-GR" sz="2400" b="1" dirty="0" err="1" smtClean="0"/>
              <a:t>Εϋνάρδος</a:t>
            </a:r>
            <a:r>
              <a:rPr lang="el-GR" sz="2400" dirty="0" smtClean="0"/>
              <a:t>, το </a:t>
            </a:r>
            <a:r>
              <a:rPr lang="el-GR" sz="2400" b="1" dirty="0" smtClean="0"/>
              <a:t>ελληνικό κράτος (20% του αρχικού κεφαλαίου</a:t>
            </a:r>
            <a:r>
              <a:rPr lang="el-GR" sz="2400" dirty="0" smtClean="0"/>
              <a:t>), Έλληνες έμποροι και επιχειρηματίες της </a:t>
            </a:r>
            <a:r>
              <a:rPr lang="el-GR" sz="2400" b="1" dirty="0" smtClean="0"/>
              <a:t>διασποράς</a:t>
            </a:r>
            <a:r>
              <a:rPr lang="el-GR" sz="2400" dirty="0" smtClean="0"/>
              <a:t>, </a:t>
            </a:r>
            <a:r>
              <a:rPr lang="el-GR" sz="2400" b="1" dirty="0" smtClean="0"/>
              <a:t>ξένες προσωπικότητες </a:t>
            </a:r>
            <a:r>
              <a:rPr lang="el-GR" sz="2400" dirty="0" smtClean="0"/>
              <a:t>από το χώρο της οικονομίας αλλά και της πολιτικής. </a:t>
            </a:r>
          </a:p>
          <a:p>
            <a:pPr marL="0" indent="0">
              <a:buNone/>
            </a:pPr>
            <a:r>
              <a:rPr lang="el-GR" sz="2400" dirty="0" smtClean="0"/>
              <a:t>Θεμελιωτής της και πρώτος διοικητής υπήρξε ο </a:t>
            </a:r>
            <a:r>
              <a:rPr lang="el-GR" sz="2400" b="1" dirty="0" smtClean="0"/>
              <a:t>Γεώργιος Σταύρου</a:t>
            </a:r>
            <a:r>
              <a:rPr lang="el-GR" sz="2400" dirty="0" smtClean="0"/>
              <a:t>. Στις επόμενες διευρύνσεις του κεφαλαίου της Τράπεζας άρχισαν να μετέχουν </a:t>
            </a:r>
            <a:r>
              <a:rPr lang="el-GR" sz="2400" b="1" dirty="0" smtClean="0"/>
              <a:t>κεφαλαιούχοι, έμποροι κυρίως, του ελληνικού χώρου </a:t>
            </a:r>
            <a:r>
              <a:rPr lang="el-GR" sz="2400" dirty="0" smtClean="0"/>
              <a:t>(</a:t>
            </a:r>
            <a:r>
              <a:rPr lang="el-GR" sz="2400" dirty="0" err="1" smtClean="0"/>
              <a:t>Σκουζές</a:t>
            </a:r>
            <a:r>
              <a:rPr lang="el-GR" sz="2400" dirty="0" smtClean="0"/>
              <a:t>, Ράλλης κ.λπ.). </a:t>
            </a:r>
          </a:p>
        </p:txBody>
      </p:sp>
    </p:spTree>
    <p:extLst>
      <p:ext uri="{BB962C8B-B14F-4D97-AF65-F5344CB8AC3E}">
        <p14:creationId xmlns:p14="http://schemas.microsoft.com/office/powerpoint/2010/main" val="342860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Βασιλικό Διάταγμα - Ίδρυση Εθνικής Τράπεζας 1841</a:t>
            </a:r>
            <a:endParaRPr lang="el-GR" dirty="0"/>
          </a:p>
        </p:txBody>
      </p:sp>
      <p:sp>
        <p:nvSpPr>
          <p:cNvPr id="5" name="Θέση περιεχομένου 4"/>
          <p:cNvSpPr>
            <a:spLocks noGrp="1"/>
          </p:cNvSpPr>
          <p:nvPr>
            <p:ph idx="1"/>
          </p:nvPr>
        </p:nvSpPr>
        <p:spPr/>
        <p:txBody>
          <a:bodyPr/>
          <a:lstStyle/>
          <a:p>
            <a:endParaRPr lang="el-GR" dirty="0"/>
          </a:p>
        </p:txBody>
      </p:sp>
      <p:sp>
        <p:nvSpPr>
          <p:cNvPr id="6" name="Θέση κειμένου 5"/>
          <p:cNvSpPr>
            <a:spLocks noGrp="1"/>
          </p:cNvSpPr>
          <p:nvPr>
            <p:ph type="body" sz="half" idx="2"/>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640" y="26975"/>
            <a:ext cx="4986808" cy="683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85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smtClean="0"/>
              <a:t>Η δραστηριότητά της στα πρώτα στάδια ήταν μάλλον </a:t>
            </a:r>
            <a:r>
              <a:rPr lang="el-GR" b="1" dirty="0" smtClean="0"/>
              <a:t>χωρίς σαφή προσανατολισμό</a:t>
            </a:r>
            <a:r>
              <a:rPr lang="el-GR" dirty="0" smtClean="0"/>
              <a:t>, καθώς οι συνθήκες που επικρατούσαν στην ελληνική οικονομία δεν ήταν δυνατόν να αλλάξουν με ταχείς ρυθμούς. </a:t>
            </a:r>
          </a:p>
          <a:p>
            <a:pPr marL="0" indent="0">
              <a:buNone/>
            </a:pPr>
            <a:r>
              <a:rPr lang="el-GR" dirty="0" smtClean="0"/>
              <a:t>Το μεγάλο της </a:t>
            </a:r>
            <a:r>
              <a:rPr lang="el-GR" b="1" dirty="0" smtClean="0"/>
              <a:t>πλεονέκτημα</a:t>
            </a:r>
            <a:r>
              <a:rPr lang="el-GR" dirty="0" smtClean="0"/>
              <a:t> και ταυτόχρονα η κύρια πηγή εσόδων της ήταν το </a:t>
            </a:r>
            <a:r>
              <a:rPr lang="el-GR" b="1" dirty="0" smtClean="0"/>
              <a:t>εκδοτικό δικαίωμα</a:t>
            </a:r>
            <a:r>
              <a:rPr lang="el-GR" dirty="0" smtClean="0"/>
              <a:t>, η δυνατότητά της να εκδίδει τραπεζογραμμάτια, χαρτονομίσματα δηλαδή, για λογαριασμό του ελληνικού κράτους.</a:t>
            </a:r>
          </a:p>
          <a:p>
            <a:pPr marL="0" indent="0">
              <a:buNone/>
            </a:pPr>
            <a:r>
              <a:rPr lang="el-GR" dirty="0" smtClean="0"/>
              <a:t>Το τελευταίο μάλιστα ενίσχυε ή και επέβαλλε την κυκλοφορία τους.</a:t>
            </a:r>
          </a:p>
          <a:p>
            <a:pPr marL="0" indent="0">
              <a:buNone/>
            </a:pPr>
            <a:endParaRPr lang="el-GR" dirty="0"/>
          </a:p>
        </p:txBody>
      </p:sp>
    </p:spTree>
    <p:extLst>
      <p:ext uri="{BB962C8B-B14F-4D97-AF65-F5344CB8AC3E}">
        <p14:creationId xmlns:p14="http://schemas.microsoft.com/office/powerpoint/2010/main" val="237569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#4</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smtClean="0"/>
              <a:t>Προοδευτικά οι εργασίες της Τράπεζας εξαπλώθηκαν από την Αθήνα στις κύριες </a:t>
            </a:r>
            <a:r>
              <a:rPr lang="el-GR" b="1" dirty="0" smtClean="0"/>
              <a:t>επαρχιακές πόλεις </a:t>
            </a:r>
            <a:r>
              <a:rPr lang="el-GR" dirty="0" smtClean="0"/>
              <a:t>(Ερμούπολη 1845, Πάτρα 1846 κ.λπ.), γεγονός που βοήθησε στην αντιμετώπιση των αρνητικών επιρροών που ασκούσε το τοκογλυφικό σύστημα. </a:t>
            </a:r>
          </a:p>
          <a:p>
            <a:pPr marL="0" indent="0">
              <a:buNone/>
            </a:pPr>
            <a:r>
              <a:rPr lang="el-GR" dirty="0" smtClean="0"/>
              <a:t>Η Τράπεζα κέρδισε την εμπιστοσύνη της ελληνικής κοινωνίας, πράγμα που είχε ως συνέπεια τις </a:t>
            </a:r>
            <a:r>
              <a:rPr lang="el-GR" b="1" dirty="0" smtClean="0"/>
              <a:t>διαδοχικές διευρύνσεις του μετοχικού της κεφαλαίου.</a:t>
            </a:r>
            <a:r>
              <a:rPr lang="el-GR" dirty="0" smtClean="0"/>
              <a:t> </a:t>
            </a:r>
          </a:p>
          <a:p>
            <a:pPr marL="0" indent="0">
              <a:buNone/>
            </a:pPr>
            <a:r>
              <a:rPr lang="el-GR" dirty="0" smtClean="0"/>
              <a:t>Παρά την εξάπλωση του τραπεζικού συστήματος και την εμφάνιση νέων τραπεζικών ιδρυμάτων, η Εθνική Τράπεζα παρέμεινε για πολλές δεκαετίες το </a:t>
            </a:r>
            <a:r>
              <a:rPr lang="el-GR" b="1" dirty="0" smtClean="0"/>
              <a:t>κυρίαρχο τραπεζικό συγκρότημα του ελληνικού χώρου.</a:t>
            </a:r>
            <a:endParaRPr lang="el-GR" b="1" dirty="0"/>
          </a:p>
        </p:txBody>
      </p:sp>
    </p:spTree>
    <p:extLst>
      <p:ext uri="{BB962C8B-B14F-4D97-AF65-F5344CB8AC3E}">
        <p14:creationId xmlns:p14="http://schemas.microsoft.com/office/powerpoint/2010/main" val="196358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#5</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Από τη δεκαετία του </a:t>
            </a:r>
            <a:r>
              <a:rPr lang="el-GR" b="1" dirty="0" smtClean="0"/>
              <a:t>1860</a:t>
            </a:r>
            <a:r>
              <a:rPr lang="el-GR" dirty="0" smtClean="0"/>
              <a:t> άρχισαν να πολλαπλασιάζονται τα τραπεζικά και</a:t>
            </a:r>
          </a:p>
          <a:p>
            <a:pPr marL="0" indent="0">
              <a:buNone/>
            </a:pPr>
            <a:r>
              <a:rPr lang="el-GR" dirty="0" smtClean="0"/>
              <a:t>ασφαλιστικά ιδρύματα στη χώρα. </a:t>
            </a:r>
          </a:p>
          <a:p>
            <a:pPr marL="0" indent="0">
              <a:buNone/>
            </a:pPr>
            <a:r>
              <a:rPr lang="el-GR" dirty="0" smtClean="0"/>
              <a:t>Τα πιο σημαντικά απ’ αυτά ήταν η </a:t>
            </a:r>
            <a:r>
              <a:rPr lang="el-GR" b="1" dirty="0" smtClean="0"/>
              <a:t>Ιονική Τράπεζα (ιδρύθηκε το 1839 </a:t>
            </a:r>
            <a:r>
              <a:rPr lang="el-GR" dirty="0" smtClean="0"/>
              <a:t>στα υπό αγγλική κατοχή τότε Ιόνια νησιά), η </a:t>
            </a:r>
            <a:r>
              <a:rPr lang="el-GR" b="1" dirty="0" smtClean="0"/>
              <a:t>Τράπεζα </a:t>
            </a:r>
            <a:r>
              <a:rPr lang="el-GR" b="1" dirty="0" err="1" smtClean="0"/>
              <a:t>Ηπειροθεσσαλίας</a:t>
            </a:r>
            <a:r>
              <a:rPr lang="el-GR" dirty="0" smtClean="0"/>
              <a:t>, η </a:t>
            </a:r>
            <a:r>
              <a:rPr lang="el-GR" b="1" dirty="0" smtClean="0"/>
              <a:t>Γενική Πιστωτική Τράπεζα</a:t>
            </a:r>
            <a:r>
              <a:rPr lang="el-GR" dirty="0" smtClean="0"/>
              <a:t>, η </a:t>
            </a:r>
            <a:r>
              <a:rPr lang="el-GR" b="1" dirty="0" smtClean="0"/>
              <a:t>Τράπεζα Βιομηχανικής Πίστεως </a:t>
            </a:r>
            <a:r>
              <a:rPr lang="el-GR" dirty="0" smtClean="0"/>
              <a:t>κ.λπ.</a:t>
            </a:r>
            <a:endParaRPr lang="el-GR" dirty="0"/>
          </a:p>
        </p:txBody>
      </p:sp>
    </p:spTree>
    <p:extLst>
      <p:ext uri="{BB962C8B-B14F-4D97-AF65-F5344CB8AC3E}">
        <p14:creationId xmlns:p14="http://schemas.microsoft.com/office/powerpoint/2010/main" val="200835033"/>
      </p:ext>
    </p:extLst>
  </p:cSld>
  <p:clrMapOvr>
    <a:masterClrMapping/>
  </p:clrMapOvr>
</p:sld>
</file>

<file path=ppt/theme/theme1.xml><?xml version="1.0" encoding="utf-8"?>
<a:theme xmlns:a="http://schemas.openxmlformats.org/drawingml/2006/main" name="Θέμα του Office">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1186</Words>
  <Application>Microsoft Office PowerPoint</Application>
  <PresentationFormat>Προβολή στην οθόνη (4:3)</PresentationFormat>
  <Paragraphs>47</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Κεφ. 5 Η δημιουργία του τραπεζικού συστήματος</vt:lpstr>
      <vt:lpstr>#1</vt:lpstr>
      <vt:lpstr>#2</vt:lpstr>
      <vt:lpstr>#2</vt:lpstr>
      <vt:lpstr>#3</vt:lpstr>
      <vt:lpstr>Βασιλικό Διάταγμα - Ίδρυση Εθνικής Τράπεζας 1841</vt:lpstr>
      <vt:lpstr>#3</vt:lpstr>
      <vt:lpstr>#4</vt:lpstr>
      <vt:lpstr>#5</vt:lpstr>
      <vt:lpstr>ΕΡΩΤΗΣΕΙΣ ΠΑΝΕΛΛΗΝΙΩΝ</vt:lpstr>
      <vt:lpstr>Λαμβάνοντας στοιχεία από το παρακάτω κείμενο και αξιοποιώντας τις ιστορικές σας γνώσεις να περιγράψετε την κατάσταση στην οποία βρισκόταν το πιστωτικό σύστημα από τα πρώτα χρόνια της ανεξαρτησίας και μέχρι πριν από το 1841.</vt:lpstr>
      <vt:lpstr>Λαμβάνοντας στοιχεία από το παρακάτω κείμενο και αξιοποιώντας τις ιστορικές σας γνώσεις να αναφέρετε τις συνθήκες ίδρυσης της Εθνικής Τράπεζας και να παρουσιάσετε τη δραστηριότητά της κατά τα πρώτα στάδια της ίδρυσής της αλλά και κατά τις μετέπειτα δεκαετίες.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 5 Η δημιουργία του τραπεζικού συστήματος</dc:title>
  <dc:creator>user</dc:creator>
  <cp:lastModifiedBy>user</cp:lastModifiedBy>
  <cp:revision>14</cp:revision>
  <dcterms:created xsi:type="dcterms:W3CDTF">2019-10-03T14:32:08Z</dcterms:created>
  <dcterms:modified xsi:type="dcterms:W3CDTF">2019-10-03T14:59:07Z</dcterms:modified>
</cp:coreProperties>
</file>