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CCCDE16-9099-4648-B78E-E6D76CA3625F}" type="datetimeFigureOut">
              <a:rPr lang="el-GR" smtClean="0"/>
              <a:t>11/1/2020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0FC9C62-68ED-4714-9579-9E9408E6E25A}" type="slidenum">
              <a:rPr lang="el-GR" smtClean="0"/>
              <a:t>‹#›</a:t>
            </a:fld>
            <a:endParaRPr lang="el-GR"/>
          </a:p>
        </p:txBody>
      </p:sp>
    </p:spTree>
    <p:extLst>
      <p:ext uri="{BB962C8B-B14F-4D97-AF65-F5344CB8AC3E}">
        <p14:creationId xmlns:p14="http://schemas.microsoft.com/office/powerpoint/2010/main" val="1724224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CCCDE16-9099-4648-B78E-E6D76CA3625F}" type="datetimeFigureOut">
              <a:rPr lang="el-GR" smtClean="0"/>
              <a:t>11/1/2020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0FC9C62-68ED-4714-9579-9E9408E6E25A}" type="slidenum">
              <a:rPr lang="el-GR" smtClean="0"/>
              <a:t>‹#›</a:t>
            </a:fld>
            <a:endParaRPr lang="el-GR"/>
          </a:p>
        </p:txBody>
      </p:sp>
    </p:spTree>
    <p:extLst>
      <p:ext uri="{BB962C8B-B14F-4D97-AF65-F5344CB8AC3E}">
        <p14:creationId xmlns:p14="http://schemas.microsoft.com/office/powerpoint/2010/main" val="2204247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CCCDE16-9099-4648-B78E-E6D76CA3625F}" type="datetimeFigureOut">
              <a:rPr lang="el-GR" smtClean="0"/>
              <a:t>11/1/2020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0FC9C62-68ED-4714-9579-9E9408E6E25A}" type="slidenum">
              <a:rPr lang="el-GR" smtClean="0"/>
              <a:t>‹#›</a:t>
            </a:fld>
            <a:endParaRPr lang="el-GR"/>
          </a:p>
        </p:txBody>
      </p:sp>
    </p:spTree>
    <p:extLst>
      <p:ext uri="{BB962C8B-B14F-4D97-AF65-F5344CB8AC3E}">
        <p14:creationId xmlns:p14="http://schemas.microsoft.com/office/powerpoint/2010/main" val="3235501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CCCDE16-9099-4648-B78E-E6D76CA3625F}" type="datetimeFigureOut">
              <a:rPr lang="el-GR" smtClean="0"/>
              <a:t>11/1/2020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0FC9C62-68ED-4714-9579-9E9408E6E25A}" type="slidenum">
              <a:rPr lang="el-GR" smtClean="0"/>
              <a:t>‹#›</a:t>
            </a:fld>
            <a:endParaRPr lang="el-GR"/>
          </a:p>
        </p:txBody>
      </p:sp>
    </p:spTree>
    <p:extLst>
      <p:ext uri="{BB962C8B-B14F-4D97-AF65-F5344CB8AC3E}">
        <p14:creationId xmlns:p14="http://schemas.microsoft.com/office/powerpoint/2010/main" val="2242067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CCCDE16-9099-4648-B78E-E6D76CA3625F}" type="datetimeFigureOut">
              <a:rPr lang="el-GR" smtClean="0"/>
              <a:t>11/1/2020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0FC9C62-68ED-4714-9579-9E9408E6E25A}" type="slidenum">
              <a:rPr lang="el-GR" smtClean="0"/>
              <a:t>‹#›</a:t>
            </a:fld>
            <a:endParaRPr lang="el-GR"/>
          </a:p>
        </p:txBody>
      </p:sp>
    </p:spTree>
    <p:extLst>
      <p:ext uri="{BB962C8B-B14F-4D97-AF65-F5344CB8AC3E}">
        <p14:creationId xmlns:p14="http://schemas.microsoft.com/office/powerpoint/2010/main" val="3112679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CCCDE16-9099-4648-B78E-E6D76CA3625F}" type="datetimeFigureOut">
              <a:rPr lang="el-GR" smtClean="0"/>
              <a:t>11/1/2020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0FC9C62-68ED-4714-9579-9E9408E6E25A}" type="slidenum">
              <a:rPr lang="el-GR" smtClean="0"/>
              <a:t>‹#›</a:t>
            </a:fld>
            <a:endParaRPr lang="el-GR"/>
          </a:p>
        </p:txBody>
      </p:sp>
    </p:spTree>
    <p:extLst>
      <p:ext uri="{BB962C8B-B14F-4D97-AF65-F5344CB8AC3E}">
        <p14:creationId xmlns:p14="http://schemas.microsoft.com/office/powerpoint/2010/main" val="272508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CCCDE16-9099-4648-B78E-E6D76CA3625F}" type="datetimeFigureOut">
              <a:rPr lang="el-GR" smtClean="0"/>
              <a:t>11/1/2020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0FC9C62-68ED-4714-9579-9E9408E6E25A}" type="slidenum">
              <a:rPr lang="el-GR" smtClean="0"/>
              <a:t>‹#›</a:t>
            </a:fld>
            <a:endParaRPr lang="el-GR"/>
          </a:p>
        </p:txBody>
      </p:sp>
    </p:spTree>
    <p:extLst>
      <p:ext uri="{BB962C8B-B14F-4D97-AF65-F5344CB8AC3E}">
        <p14:creationId xmlns:p14="http://schemas.microsoft.com/office/powerpoint/2010/main" val="3728724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CCCDE16-9099-4648-B78E-E6D76CA3625F}" type="datetimeFigureOut">
              <a:rPr lang="el-GR" smtClean="0"/>
              <a:t>11/1/2020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0FC9C62-68ED-4714-9579-9E9408E6E25A}" type="slidenum">
              <a:rPr lang="el-GR" smtClean="0"/>
              <a:t>‹#›</a:t>
            </a:fld>
            <a:endParaRPr lang="el-GR"/>
          </a:p>
        </p:txBody>
      </p:sp>
    </p:spTree>
    <p:extLst>
      <p:ext uri="{BB962C8B-B14F-4D97-AF65-F5344CB8AC3E}">
        <p14:creationId xmlns:p14="http://schemas.microsoft.com/office/powerpoint/2010/main" val="252728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CCCDE16-9099-4648-B78E-E6D76CA3625F}" type="datetimeFigureOut">
              <a:rPr lang="el-GR" smtClean="0"/>
              <a:t>11/1/2020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0FC9C62-68ED-4714-9579-9E9408E6E25A}" type="slidenum">
              <a:rPr lang="el-GR" smtClean="0"/>
              <a:t>‹#›</a:t>
            </a:fld>
            <a:endParaRPr lang="el-GR"/>
          </a:p>
        </p:txBody>
      </p:sp>
    </p:spTree>
    <p:extLst>
      <p:ext uri="{BB962C8B-B14F-4D97-AF65-F5344CB8AC3E}">
        <p14:creationId xmlns:p14="http://schemas.microsoft.com/office/powerpoint/2010/main" val="3388310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CCCDE16-9099-4648-B78E-E6D76CA3625F}" type="datetimeFigureOut">
              <a:rPr lang="el-GR" smtClean="0"/>
              <a:t>11/1/2020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0FC9C62-68ED-4714-9579-9E9408E6E25A}" type="slidenum">
              <a:rPr lang="el-GR" smtClean="0"/>
              <a:t>‹#›</a:t>
            </a:fld>
            <a:endParaRPr lang="el-GR"/>
          </a:p>
        </p:txBody>
      </p:sp>
    </p:spTree>
    <p:extLst>
      <p:ext uri="{BB962C8B-B14F-4D97-AF65-F5344CB8AC3E}">
        <p14:creationId xmlns:p14="http://schemas.microsoft.com/office/powerpoint/2010/main" val="2341902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CCCDE16-9099-4648-B78E-E6D76CA3625F}" type="datetimeFigureOut">
              <a:rPr lang="el-GR" smtClean="0"/>
              <a:t>11/1/2020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0FC9C62-68ED-4714-9579-9E9408E6E25A}" type="slidenum">
              <a:rPr lang="el-GR" smtClean="0"/>
              <a:t>‹#›</a:t>
            </a:fld>
            <a:endParaRPr lang="el-GR"/>
          </a:p>
        </p:txBody>
      </p:sp>
    </p:spTree>
    <p:extLst>
      <p:ext uri="{BB962C8B-B14F-4D97-AF65-F5344CB8AC3E}">
        <p14:creationId xmlns:p14="http://schemas.microsoft.com/office/powerpoint/2010/main" val="2324108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CCDE16-9099-4648-B78E-E6D76CA3625F}" type="datetimeFigureOut">
              <a:rPr lang="el-GR" smtClean="0"/>
              <a:t>11/1/2020</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C9C62-68ED-4714-9579-9E9408E6E25A}" type="slidenum">
              <a:rPr lang="el-GR" smtClean="0"/>
              <a:t>‹#›</a:t>
            </a:fld>
            <a:endParaRPr lang="el-GR"/>
          </a:p>
        </p:txBody>
      </p:sp>
    </p:spTree>
    <p:extLst>
      <p:ext uri="{BB962C8B-B14F-4D97-AF65-F5344CB8AC3E}">
        <p14:creationId xmlns:p14="http://schemas.microsoft.com/office/powerpoint/2010/main" val="1411742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smtClean="0"/>
              <a:t>2. Τα κόμματα από το τέλος του Μικρασιατικού πολέμου μέχρι τη δικτατορία του I. Μεταξά</a:t>
            </a:r>
            <a:endParaRPr lang="el-GR" dirty="0"/>
          </a:p>
        </p:txBody>
      </p:sp>
      <p:sp>
        <p:nvSpPr>
          <p:cNvPr id="3" name="Υπότιτλος 2"/>
          <p:cNvSpPr>
            <a:spLocks noGrp="1"/>
          </p:cNvSpPr>
          <p:nvPr>
            <p:ph type="subTitle" idx="1"/>
          </p:nvPr>
        </p:nvSpPr>
        <p:spPr/>
        <p:txBody>
          <a:bodyPr>
            <a:normAutofit fontScale="85000" lnSpcReduction="20000"/>
          </a:bodyPr>
          <a:lstStyle/>
          <a:p>
            <a:r>
              <a:rPr lang="el-GR" dirty="0" smtClean="0">
                <a:solidFill>
                  <a:schemeClr val="tx1"/>
                </a:solidFill>
              </a:rPr>
              <a:t>1η φάση: 1923-1928</a:t>
            </a:r>
            <a:endParaRPr lang="en-US" dirty="0" smtClean="0">
              <a:solidFill>
                <a:schemeClr val="tx1"/>
              </a:solidFill>
            </a:endParaRPr>
          </a:p>
          <a:p>
            <a:r>
              <a:rPr lang="el-GR" dirty="0" smtClean="0">
                <a:solidFill>
                  <a:schemeClr val="tx1"/>
                </a:solidFill>
              </a:rPr>
              <a:t>2η φάση: 1928-1933</a:t>
            </a:r>
            <a:endParaRPr lang="en-US" dirty="0" smtClean="0">
              <a:solidFill>
                <a:schemeClr val="tx1"/>
              </a:solidFill>
            </a:endParaRPr>
          </a:p>
          <a:p>
            <a:r>
              <a:rPr lang="el-GR" dirty="0" smtClean="0">
                <a:solidFill>
                  <a:schemeClr val="tx1"/>
                </a:solidFill>
              </a:rPr>
              <a:t>3η φάση: 1933-1935</a:t>
            </a:r>
            <a:endParaRPr lang="en-US" dirty="0" smtClean="0">
              <a:solidFill>
                <a:schemeClr val="tx1"/>
              </a:solidFill>
            </a:endParaRPr>
          </a:p>
          <a:p>
            <a:r>
              <a:rPr lang="el-GR" dirty="0" smtClean="0">
                <a:solidFill>
                  <a:schemeClr val="tx1"/>
                </a:solidFill>
              </a:rPr>
              <a:t>4η φάση: 1935-1936</a:t>
            </a:r>
            <a:endParaRPr lang="el-GR" dirty="0">
              <a:solidFill>
                <a:schemeClr val="tx1"/>
              </a:solidFill>
            </a:endParaRPr>
          </a:p>
        </p:txBody>
      </p:sp>
    </p:spTree>
    <p:extLst>
      <p:ext uri="{BB962C8B-B14F-4D97-AF65-F5344CB8AC3E}">
        <p14:creationId xmlns:p14="http://schemas.microsoft.com/office/powerpoint/2010/main" val="2517530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fontScale="90000"/>
          </a:bodyPr>
          <a:lstStyle/>
          <a:p>
            <a:r>
              <a:rPr lang="el-GR" dirty="0" smtClean="0"/>
              <a:t>28. Η αυτοκριτική των πολιτικών.</a:t>
            </a:r>
            <a:endParaRPr lang="el-GR" dirty="0"/>
          </a:p>
        </p:txBody>
      </p:sp>
      <p:sp>
        <p:nvSpPr>
          <p:cNvPr id="3" name="Θέση περιεχομένου 2"/>
          <p:cNvSpPr>
            <a:spLocks noGrp="1"/>
          </p:cNvSpPr>
          <p:nvPr>
            <p:ph idx="1"/>
          </p:nvPr>
        </p:nvSpPr>
        <p:spPr>
          <a:xfrm>
            <a:off x="457200" y="980728"/>
            <a:ext cx="8229600" cy="5688632"/>
          </a:xfrm>
        </p:spPr>
        <p:txBody>
          <a:bodyPr>
            <a:normAutofit fontScale="70000" lnSpcReduction="20000"/>
          </a:bodyPr>
          <a:lstStyle/>
          <a:p>
            <a:pPr marL="0" indent="0">
              <a:buNone/>
            </a:pPr>
            <a:r>
              <a:rPr lang="el-GR" dirty="0" smtClean="0"/>
              <a:t>«Μέσα εις την </a:t>
            </a:r>
            <a:r>
              <a:rPr lang="el-GR" dirty="0" err="1" smtClean="0"/>
              <a:t>ατμόσφαιραν</a:t>
            </a:r>
            <a:r>
              <a:rPr lang="el-GR" dirty="0" smtClean="0"/>
              <a:t> η οποία περιβάλλει την </a:t>
            </a:r>
            <a:r>
              <a:rPr lang="el-GR" dirty="0" err="1" smtClean="0"/>
              <a:t>ζωήν</a:t>
            </a:r>
            <a:r>
              <a:rPr lang="el-GR" dirty="0" smtClean="0"/>
              <a:t> μας, </a:t>
            </a:r>
            <a:r>
              <a:rPr lang="el-GR" dirty="0" err="1" smtClean="0"/>
              <a:t>εισπνέομεν</a:t>
            </a:r>
            <a:r>
              <a:rPr lang="el-GR" dirty="0" smtClean="0"/>
              <a:t> όλοι, χωρίς να το </a:t>
            </a:r>
            <a:r>
              <a:rPr lang="el-GR" dirty="0" err="1" smtClean="0"/>
              <a:t>καταλάβωμεν</a:t>
            </a:r>
            <a:r>
              <a:rPr lang="el-GR" dirty="0" smtClean="0"/>
              <a:t>, μίαν </a:t>
            </a:r>
            <a:r>
              <a:rPr lang="el-GR" dirty="0" err="1" smtClean="0"/>
              <a:t>γενναίαν</a:t>
            </a:r>
            <a:r>
              <a:rPr lang="el-GR" dirty="0" smtClean="0"/>
              <a:t> </a:t>
            </a:r>
            <a:r>
              <a:rPr lang="el-GR" dirty="0" err="1" smtClean="0"/>
              <a:t>δόσιν</a:t>
            </a:r>
            <a:r>
              <a:rPr lang="el-GR" dirty="0" smtClean="0"/>
              <a:t> υποκρισίας. </a:t>
            </a:r>
          </a:p>
          <a:p>
            <a:pPr marL="0" indent="0">
              <a:buNone/>
            </a:pPr>
            <a:r>
              <a:rPr lang="el-GR" dirty="0" err="1" smtClean="0"/>
              <a:t>Κοπτόμεθα</a:t>
            </a:r>
            <a:r>
              <a:rPr lang="el-GR" dirty="0" smtClean="0"/>
              <a:t> πάντες και </a:t>
            </a:r>
            <a:r>
              <a:rPr lang="el-GR" dirty="0" err="1" smtClean="0"/>
              <a:t>εκτραγωδούμεν</a:t>
            </a:r>
            <a:r>
              <a:rPr lang="el-GR" dirty="0" smtClean="0"/>
              <a:t> τον </a:t>
            </a:r>
            <a:r>
              <a:rPr lang="el-GR" dirty="0" err="1" smtClean="0"/>
              <a:t>κίνδυνον</a:t>
            </a:r>
            <a:r>
              <a:rPr lang="el-GR" dirty="0" smtClean="0"/>
              <a:t> τον </a:t>
            </a:r>
            <a:r>
              <a:rPr lang="el-GR" dirty="0" err="1" smtClean="0"/>
              <a:t>απώτερον</a:t>
            </a:r>
            <a:r>
              <a:rPr lang="el-GR" dirty="0" smtClean="0"/>
              <a:t> του κομμουνισμού, διά να </a:t>
            </a:r>
            <a:r>
              <a:rPr lang="el-GR" dirty="0" err="1" smtClean="0"/>
              <a:t>καλύψωμεν</a:t>
            </a:r>
            <a:r>
              <a:rPr lang="el-GR" dirty="0" smtClean="0"/>
              <a:t> τον </a:t>
            </a:r>
            <a:r>
              <a:rPr lang="el-GR" dirty="0" err="1" smtClean="0"/>
              <a:t>κίνδυνον</a:t>
            </a:r>
            <a:r>
              <a:rPr lang="el-GR" dirty="0" smtClean="0"/>
              <a:t> τον οποίον ημείς οι ίδιοι </a:t>
            </a:r>
            <a:r>
              <a:rPr lang="el-GR" dirty="0" err="1" smtClean="0"/>
              <a:t>δημιουργούμεν</a:t>
            </a:r>
            <a:r>
              <a:rPr lang="el-GR" dirty="0" smtClean="0"/>
              <a:t>, οι προστάται δήθεν και </a:t>
            </a:r>
            <a:r>
              <a:rPr lang="el-GR" dirty="0" err="1" smtClean="0"/>
              <a:t>υπερασπισταί</a:t>
            </a:r>
            <a:r>
              <a:rPr lang="el-GR" dirty="0" smtClean="0"/>
              <a:t> του αστικού καθεστώτος</a:t>
            </a:r>
            <a:r>
              <a:rPr lang="el-GR" smtClean="0"/>
              <a:t>. </a:t>
            </a:r>
          </a:p>
          <a:p>
            <a:pPr marL="0" indent="0">
              <a:buNone/>
            </a:pPr>
            <a:r>
              <a:rPr lang="el-GR" smtClean="0"/>
              <a:t>Τα </a:t>
            </a:r>
            <a:r>
              <a:rPr lang="el-GR" dirty="0" smtClean="0"/>
              <a:t>μίση μας, αι </a:t>
            </a:r>
            <a:r>
              <a:rPr lang="el-GR" dirty="0" err="1" smtClean="0"/>
              <a:t>ασχημίαι</a:t>
            </a:r>
            <a:r>
              <a:rPr lang="el-GR" dirty="0" smtClean="0"/>
              <a:t>, η εμπάθεια η οποία έχει αποκορυφώσει τον </a:t>
            </a:r>
            <a:r>
              <a:rPr lang="el-GR" dirty="0" err="1" smtClean="0"/>
              <a:t>διχασμόν</a:t>
            </a:r>
            <a:r>
              <a:rPr lang="el-GR" dirty="0" smtClean="0"/>
              <a:t> του Έθνους και δημιουργήσει τον </a:t>
            </a:r>
            <a:r>
              <a:rPr lang="el-GR" dirty="0" err="1" smtClean="0"/>
              <a:t>κίνδυνον</a:t>
            </a:r>
            <a:r>
              <a:rPr lang="el-GR" dirty="0" smtClean="0"/>
              <a:t>, ένα </a:t>
            </a:r>
            <a:r>
              <a:rPr lang="el-GR" dirty="0" err="1" smtClean="0"/>
              <a:t>κίνδυνον</a:t>
            </a:r>
            <a:r>
              <a:rPr lang="el-GR" dirty="0" smtClean="0"/>
              <a:t> σύροντα το Έθνος εις την πλήρη </a:t>
            </a:r>
            <a:r>
              <a:rPr lang="el-GR" dirty="0" err="1" smtClean="0"/>
              <a:t>καταστροφήν</a:t>
            </a:r>
            <a:r>
              <a:rPr lang="el-GR" dirty="0" smtClean="0"/>
              <a:t> και την </a:t>
            </a:r>
            <a:r>
              <a:rPr lang="el-GR" dirty="0" err="1" smtClean="0"/>
              <a:t>τελείαν</a:t>
            </a:r>
            <a:r>
              <a:rPr lang="el-GR" dirty="0" smtClean="0"/>
              <a:t> </a:t>
            </a:r>
            <a:r>
              <a:rPr lang="el-GR" dirty="0" err="1" smtClean="0"/>
              <a:t>απο</a:t>
            </a:r>
            <a:r>
              <a:rPr lang="el-GR" dirty="0" smtClean="0"/>
              <a:t>- </a:t>
            </a:r>
            <a:r>
              <a:rPr lang="el-GR" dirty="0" err="1" smtClean="0"/>
              <a:t>σύνθεσίν</a:t>
            </a:r>
            <a:r>
              <a:rPr lang="el-GR" dirty="0" smtClean="0"/>
              <a:t> του, αυτός είναι ο προσεχής, ο ορατός, ο απτός κίνδυνος. Και η </a:t>
            </a:r>
            <a:r>
              <a:rPr lang="el-GR" dirty="0" err="1" smtClean="0"/>
              <a:t>καταφρόνησις</a:t>
            </a:r>
            <a:r>
              <a:rPr lang="el-GR" dirty="0" smtClean="0"/>
              <a:t> προς </a:t>
            </a:r>
            <a:r>
              <a:rPr lang="el-GR" dirty="0" err="1" smtClean="0"/>
              <a:t>πάσαν</a:t>
            </a:r>
            <a:r>
              <a:rPr lang="el-GR" dirty="0" smtClean="0"/>
              <a:t> </a:t>
            </a:r>
            <a:r>
              <a:rPr lang="el-GR" dirty="0" err="1" smtClean="0"/>
              <a:t>ηθικήν</a:t>
            </a:r>
            <a:r>
              <a:rPr lang="el-GR" dirty="0" smtClean="0"/>
              <a:t> </a:t>
            </a:r>
            <a:r>
              <a:rPr lang="el-GR" dirty="0" err="1" smtClean="0"/>
              <a:t>αξίαν</a:t>
            </a:r>
            <a:r>
              <a:rPr lang="el-GR" dirty="0" smtClean="0"/>
              <a:t> και προς </a:t>
            </a:r>
            <a:r>
              <a:rPr lang="el-GR" dirty="0" err="1" smtClean="0"/>
              <a:t>πάσαν</a:t>
            </a:r>
            <a:r>
              <a:rPr lang="el-GR" dirty="0" smtClean="0"/>
              <a:t> </a:t>
            </a:r>
            <a:r>
              <a:rPr lang="el-GR" dirty="0" err="1" smtClean="0"/>
              <a:t>ηθικήν</a:t>
            </a:r>
            <a:r>
              <a:rPr lang="el-GR" dirty="0" smtClean="0"/>
              <a:t> </a:t>
            </a:r>
            <a:r>
              <a:rPr lang="el-GR" dirty="0" err="1" smtClean="0"/>
              <a:t>έννοιαν</a:t>
            </a:r>
            <a:r>
              <a:rPr lang="el-GR" dirty="0" smtClean="0"/>
              <a:t> έχει κλονίσει πλέον τα θεμέλια του κοινωνικού καθεστώτος, ώστε να μη υπολείπεται πλέον εις τους ενδεχομένους ανατροπείς του κοινωνικού καθεστώτος βαρύ το έργον.»</a:t>
            </a:r>
          </a:p>
          <a:p>
            <a:pPr marL="0" indent="0">
              <a:buNone/>
            </a:pPr>
            <a:r>
              <a:rPr lang="el-GR" dirty="0" smtClean="0"/>
              <a:t>Αγόρευση του προέδρου της βουλής Θ. Σοφούλη, στη συνεδρίαση της 24-4-1936.</a:t>
            </a:r>
          </a:p>
          <a:p>
            <a:pPr marL="0" indent="0">
              <a:buNone/>
            </a:pPr>
            <a:r>
              <a:rPr lang="el-GR" i="1" dirty="0" smtClean="0"/>
              <a:t>Ιωάννης </a:t>
            </a:r>
            <a:r>
              <a:rPr lang="el-GR" i="1" dirty="0" err="1" smtClean="0"/>
              <a:t>Κολιόπουλος</a:t>
            </a:r>
            <a:r>
              <a:rPr lang="el-GR" i="1" dirty="0" smtClean="0"/>
              <a:t>, ΙΕΕ, </a:t>
            </a:r>
            <a:r>
              <a:rPr lang="el-GR" i="1" dirty="0" err="1" smtClean="0"/>
              <a:t>ΙΕα</a:t>
            </a:r>
            <a:r>
              <a:rPr lang="el-GR" i="1" dirty="0" smtClean="0"/>
              <a:t>. 377.</a:t>
            </a:r>
            <a:endParaRPr lang="el-GR" i="1" dirty="0"/>
          </a:p>
        </p:txBody>
      </p:sp>
    </p:spTree>
    <p:extLst>
      <p:ext uri="{BB962C8B-B14F-4D97-AF65-F5344CB8AC3E}">
        <p14:creationId xmlns:p14="http://schemas.microsoft.com/office/powerpoint/2010/main" val="3622350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562074"/>
          </a:xfrm>
        </p:spPr>
        <p:txBody>
          <a:bodyPr>
            <a:normAutofit fontScale="90000"/>
          </a:bodyPr>
          <a:lstStyle/>
          <a:p>
            <a:r>
              <a:rPr lang="el-GR" dirty="0" smtClean="0"/>
              <a:t>1η φάση: 1923-1928</a:t>
            </a:r>
            <a:endParaRPr lang="el-GR" dirty="0"/>
          </a:p>
        </p:txBody>
      </p:sp>
      <p:sp>
        <p:nvSpPr>
          <p:cNvPr id="3" name="Θέση περιεχομένου 2"/>
          <p:cNvSpPr>
            <a:spLocks noGrp="1"/>
          </p:cNvSpPr>
          <p:nvPr>
            <p:ph idx="1"/>
          </p:nvPr>
        </p:nvSpPr>
        <p:spPr>
          <a:xfrm>
            <a:off x="457200" y="908720"/>
            <a:ext cx="8229600" cy="5832648"/>
          </a:xfrm>
        </p:spPr>
        <p:txBody>
          <a:bodyPr>
            <a:normAutofit fontScale="62500" lnSpcReduction="20000"/>
          </a:bodyPr>
          <a:lstStyle/>
          <a:p>
            <a:pPr marL="0" indent="0">
              <a:buNone/>
            </a:pPr>
            <a:r>
              <a:rPr lang="el-GR" dirty="0" smtClean="0"/>
              <a:t>Και κατά την περίοδο αυτή, βασικός προγραμματικός στόχος των </a:t>
            </a:r>
            <a:r>
              <a:rPr lang="el-GR" b="1" dirty="0" smtClean="0"/>
              <a:t>Φιλελευθέρων</a:t>
            </a:r>
            <a:r>
              <a:rPr lang="el-GR" dirty="0" smtClean="0"/>
              <a:t> ήταν, όπως και κατά το παρελθόν, </a:t>
            </a:r>
            <a:r>
              <a:rPr lang="el-GR" b="1" dirty="0" smtClean="0"/>
              <a:t>ο εκσυγχρονισμός της χώρας,</a:t>
            </a:r>
            <a:r>
              <a:rPr lang="el-GR" dirty="0" smtClean="0"/>
              <a:t> σύμφωνα με ευρωπαϊκά πρότυπα. Στηρίγματα των Φιλελευθέρων ήταν οι </a:t>
            </a:r>
            <a:r>
              <a:rPr lang="el-GR" b="1" dirty="0" smtClean="0"/>
              <a:t>αστοί επιχειρηματίες</a:t>
            </a:r>
            <a:r>
              <a:rPr lang="el-GR" dirty="0" smtClean="0"/>
              <a:t>, (οι οποίοι αναζητούσαν συνθήκες σταθερότητας, σύγχρονους και αποτελεσματικούς θεσμούς), οι </a:t>
            </a:r>
            <a:r>
              <a:rPr lang="el-GR" b="1" dirty="0" smtClean="0"/>
              <a:t>πρόσφυγες</a:t>
            </a:r>
            <a:r>
              <a:rPr lang="el-GR" dirty="0" smtClean="0"/>
              <a:t> και οι </a:t>
            </a:r>
            <a:r>
              <a:rPr lang="el-GR" b="1" dirty="0" smtClean="0"/>
              <a:t>αγρότες</a:t>
            </a:r>
            <a:r>
              <a:rPr lang="el-GR" dirty="0" smtClean="0"/>
              <a:t> στους οποίους είχε παραχωρηθεί γη.</a:t>
            </a:r>
          </a:p>
          <a:p>
            <a:pPr marL="0" indent="0">
              <a:buNone/>
            </a:pPr>
            <a:r>
              <a:rPr lang="el-GR" dirty="0" smtClean="0"/>
              <a:t>Στην πολιτική πρακτική οι Φιλελεύθεροι ήταν αντιμέτωποι με </a:t>
            </a:r>
            <a:r>
              <a:rPr lang="el-GR" b="1" dirty="0" smtClean="0"/>
              <a:t>δύο χρόνια προβλήματα</a:t>
            </a:r>
            <a:r>
              <a:rPr lang="el-GR" dirty="0" smtClean="0"/>
              <a:t>: τη </a:t>
            </a:r>
            <a:r>
              <a:rPr lang="el-GR" b="1" dirty="0" smtClean="0"/>
              <a:t>σχέση της πολιτικής εξουσίας με τους αξιωματικούς</a:t>
            </a:r>
            <a:r>
              <a:rPr lang="el-GR" dirty="0" smtClean="0"/>
              <a:t>, και το </a:t>
            </a:r>
            <a:r>
              <a:rPr lang="el-GR" b="1" dirty="0" smtClean="0"/>
              <a:t>καθεστωτικό</a:t>
            </a:r>
            <a:r>
              <a:rPr lang="el-GR" dirty="0" smtClean="0"/>
              <a:t>. Η </a:t>
            </a:r>
            <a:r>
              <a:rPr lang="el-GR" b="1" dirty="0" smtClean="0"/>
              <a:t>διαρκής αντιπαράθεση </a:t>
            </a:r>
            <a:r>
              <a:rPr lang="el-GR" dirty="0" smtClean="0"/>
              <a:t>στο εσωτερικό του κόμματος για τα ζητήματα αυτά προκάλεσε </a:t>
            </a:r>
            <a:r>
              <a:rPr lang="el-GR" b="1" dirty="0" smtClean="0"/>
              <a:t>αντιφατικές επιλογές</a:t>
            </a:r>
            <a:r>
              <a:rPr lang="el-GR" dirty="0" smtClean="0"/>
              <a:t>. Σχετικά με το καθεστωτικό, άλλοι οπαδοί ήταν υπέρ της αβασίλευτης και άλλοι υπέρ της </a:t>
            </a:r>
            <a:r>
              <a:rPr lang="el-GR" dirty="0" err="1" smtClean="0"/>
              <a:t>βασιλευομένης</a:t>
            </a:r>
            <a:r>
              <a:rPr lang="el-GR" dirty="0" smtClean="0"/>
              <a:t> δημοκρατίας. Όσον αφορά τη σχέση του κόμματος με τους αξιωματικούς, από τη μια μεριά γινόταν κατανοητό ότι η πολιτικοποίησή τους δημιουργούσε κινδύνους για το πολίτευμα, από την άλλη όμως το φαινόμενο είχε αποκτήσει τέτοια δυναμική, ώστε δεν μπορούσαν να το αρνηθούν, καθώς υπήρχε κίνδυνος προσεταιρισμού των αξιωματικών από την αντίπαλη παράταξη.</a:t>
            </a:r>
            <a:endParaRPr lang="en-US" dirty="0" smtClean="0"/>
          </a:p>
          <a:p>
            <a:pPr marL="0" indent="0">
              <a:buNone/>
            </a:pPr>
            <a:r>
              <a:rPr lang="el-GR" dirty="0" smtClean="0"/>
              <a:t>Σημαντική </a:t>
            </a:r>
            <a:r>
              <a:rPr lang="el-GR" b="1" dirty="0" smtClean="0"/>
              <a:t>πολιτική τομή </a:t>
            </a:r>
            <a:r>
              <a:rPr lang="el-GR" dirty="0" smtClean="0"/>
              <a:t>της περιόδου είναι η </a:t>
            </a:r>
            <a:r>
              <a:rPr lang="el-GR" b="1" dirty="0" smtClean="0"/>
              <a:t>ψήφιση νέου συντάγματος</a:t>
            </a:r>
            <a:r>
              <a:rPr lang="el-GR" dirty="0" smtClean="0"/>
              <a:t>, διαδικασία που ξεκίνησε το 1924 και ολοκληρώθηκε μόλις το 1927, με το οποίο εγκαθιδρύθηκε το </a:t>
            </a:r>
            <a:r>
              <a:rPr lang="el-GR" b="1" dirty="0" smtClean="0"/>
              <a:t>πολίτευμα της αβασίλευτης δημοκρατίας</a:t>
            </a:r>
            <a:r>
              <a:rPr lang="el-GR" dirty="0" smtClean="0"/>
              <a:t>. Στη θέση του βασιλιά τοποθετήθηκε Πρόεδρος της Δημοκρατίας, που τον εξέλεγε η Βουλή και η Γερουσία, η οποία αποτελούσε νέο, δεύτερο νομοθετικό σώμα.</a:t>
            </a:r>
            <a:endParaRPr lang="el-GR" dirty="0"/>
          </a:p>
        </p:txBody>
      </p:sp>
    </p:spTree>
    <p:extLst>
      <p:ext uri="{BB962C8B-B14F-4D97-AF65-F5344CB8AC3E}">
        <p14:creationId xmlns:p14="http://schemas.microsoft.com/office/powerpoint/2010/main" val="319394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fontScale="90000"/>
          </a:bodyPr>
          <a:lstStyle/>
          <a:p>
            <a:r>
              <a:rPr lang="el-GR" dirty="0" smtClean="0"/>
              <a:t>2η φάση: 1928-1933</a:t>
            </a:r>
            <a:endParaRPr lang="el-GR" dirty="0"/>
          </a:p>
        </p:txBody>
      </p:sp>
      <p:sp>
        <p:nvSpPr>
          <p:cNvPr id="3" name="Θέση περιεχομένου 2"/>
          <p:cNvSpPr>
            <a:spLocks noGrp="1"/>
          </p:cNvSpPr>
          <p:nvPr>
            <p:ph idx="1"/>
          </p:nvPr>
        </p:nvSpPr>
        <p:spPr>
          <a:xfrm>
            <a:off x="457200" y="980728"/>
            <a:ext cx="8229600" cy="5616624"/>
          </a:xfrm>
        </p:spPr>
        <p:txBody>
          <a:bodyPr>
            <a:normAutofit fontScale="62500" lnSpcReduction="20000"/>
          </a:bodyPr>
          <a:lstStyle/>
          <a:p>
            <a:pPr marL="0" indent="0">
              <a:buNone/>
            </a:pPr>
            <a:r>
              <a:rPr lang="el-GR" dirty="0" smtClean="0"/>
              <a:t>Στις εκλογές του 1928 οι </a:t>
            </a:r>
            <a:r>
              <a:rPr lang="el-GR" b="1" dirty="0" smtClean="0"/>
              <a:t>Φιλελεύθεροι κέρδισαν τις 178 από τις 250 έδρες</a:t>
            </a:r>
            <a:r>
              <a:rPr lang="el-GR" dirty="0" smtClean="0"/>
              <a:t>. Με τη μεγάλη αυτή πλειοψηφία, οι </a:t>
            </a:r>
            <a:r>
              <a:rPr lang="el-GR" dirty="0" err="1" smtClean="0"/>
              <a:t>Βενιζελικοί</a:t>
            </a:r>
            <a:r>
              <a:rPr lang="el-GR" dirty="0" smtClean="0"/>
              <a:t> είχαν τη δυνατότητα να στερεώσουν την </a:t>
            </a:r>
            <a:r>
              <a:rPr lang="el-GR" b="1" dirty="0" smtClean="0"/>
              <a:t>κοινοβουλευτική δημοκρατία </a:t>
            </a:r>
            <a:r>
              <a:rPr lang="el-GR" dirty="0" smtClean="0"/>
              <a:t>και να γεφυρώσουν το χάσμα που υπήρχε μεταξύ των αντίπαλων πολιτικών παρατάξεων. Στην αρχή, οι ηγεσίες και των δυο μεγάλων κομμάτων επέδειξαν καλή θέληση και προσπάθησαν να γεφυρώσουν το χάσμα. Οι </a:t>
            </a:r>
            <a:r>
              <a:rPr lang="el-GR" dirty="0" err="1" smtClean="0"/>
              <a:t>Βενιζελικοί</a:t>
            </a:r>
            <a:r>
              <a:rPr lang="el-GR" dirty="0" smtClean="0"/>
              <a:t> όμως δυσπιστούσαν για την καλή θέληση του </a:t>
            </a:r>
            <a:r>
              <a:rPr lang="el-GR" b="1" dirty="0" smtClean="0"/>
              <a:t>κύριου αντιπάλου, του Λαϊκού κόμματος</a:t>
            </a:r>
            <a:r>
              <a:rPr lang="el-GR" dirty="0" smtClean="0"/>
              <a:t>, και επιπλέον φοβούνταν ότι μόνο ο αρχηγός του </a:t>
            </a:r>
            <a:r>
              <a:rPr lang="el-GR" b="1" dirty="0" smtClean="0"/>
              <a:t>Π. Τσαλδάρης </a:t>
            </a:r>
            <a:r>
              <a:rPr lang="el-GR" dirty="0" smtClean="0"/>
              <a:t>ήταν διαλλακτικός, και ότι σε περίπτωση ανάδειξης </a:t>
            </a:r>
            <a:r>
              <a:rPr lang="el-GR" dirty="0" err="1" smtClean="0"/>
              <a:t>αντιβενιζελικής</a:t>
            </a:r>
            <a:r>
              <a:rPr lang="el-GR" dirty="0" smtClean="0"/>
              <a:t> κυβέρνησης θα κυριαρχούσαν τα ακραία στοιχεία. Επιπλέον, οι </a:t>
            </a:r>
            <a:r>
              <a:rPr lang="el-GR" dirty="0" err="1" smtClean="0"/>
              <a:t>βενιζελικοί</a:t>
            </a:r>
            <a:r>
              <a:rPr lang="el-GR" dirty="0" smtClean="0"/>
              <a:t> αξιωματικοί δεν ήθελαν το συμβιβασμό, επειδή φοβούνταν ότι μ' αυτόν τον τρόπο το Λαϊκό Κόμμα θα μπορούσε να αυξήσει την επιρροή του, να κερδίσει τις εκλογές και να επαναφέρει στην ενεργό υπηρεσία πολλούς </a:t>
            </a:r>
            <a:r>
              <a:rPr lang="el-GR" dirty="0" err="1" smtClean="0"/>
              <a:t>αντιβενιζελικούς</a:t>
            </a:r>
            <a:r>
              <a:rPr lang="el-GR" dirty="0" smtClean="0"/>
              <a:t> αξιωματικούς. Καθώς τα </a:t>
            </a:r>
            <a:r>
              <a:rPr lang="el-GR" b="1" dirty="0" smtClean="0"/>
              <a:t>ακραία στοιχεία των δύο παρατάξεων </a:t>
            </a:r>
            <a:r>
              <a:rPr lang="el-GR" dirty="0" smtClean="0"/>
              <a:t>αλληλοϋποβλέπονταν, οι δυνατότητες να γεφυρωθεί το χάσμα περιορίζονταν.</a:t>
            </a:r>
            <a:endParaRPr lang="en-US" dirty="0" smtClean="0"/>
          </a:p>
          <a:p>
            <a:pPr marL="0" indent="0">
              <a:buNone/>
            </a:pPr>
            <a:r>
              <a:rPr lang="el-GR" dirty="0" smtClean="0"/>
              <a:t>Κατά την περίοδο 1928-1932 η Κυβέρνηση των Φιλελευθέρων έχει να επιδείξει </a:t>
            </a:r>
            <a:r>
              <a:rPr lang="el-GR" b="1" dirty="0" smtClean="0"/>
              <a:t>σημαντικά επιτεύγματα </a:t>
            </a:r>
            <a:r>
              <a:rPr lang="el-GR" dirty="0" smtClean="0"/>
              <a:t>σε </a:t>
            </a:r>
            <a:r>
              <a:rPr lang="el-GR" dirty="0" err="1" smtClean="0"/>
              <a:t>ό,τι</a:t>
            </a:r>
            <a:r>
              <a:rPr lang="el-GR" dirty="0" smtClean="0"/>
              <a:t> αφορά την </a:t>
            </a:r>
            <a:r>
              <a:rPr lang="el-GR" b="1" dirty="0" smtClean="0"/>
              <a:t>οικονομική ανόρθωση </a:t>
            </a:r>
            <a:r>
              <a:rPr lang="el-GR" dirty="0" smtClean="0"/>
              <a:t>της χώρας, την </a:t>
            </a:r>
            <a:r>
              <a:rPr lang="el-GR" b="1" dirty="0" smtClean="0"/>
              <a:t>παιδεία</a:t>
            </a:r>
            <a:r>
              <a:rPr lang="el-GR" dirty="0" smtClean="0"/>
              <a:t> και την </a:t>
            </a:r>
            <a:r>
              <a:rPr lang="el-GR" b="1" dirty="0" smtClean="0"/>
              <a:t>εξωτερική πολιτική</a:t>
            </a:r>
            <a:r>
              <a:rPr lang="el-GR" dirty="0" smtClean="0"/>
              <a:t>. Στις </a:t>
            </a:r>
            <a:r>
              <a:rPr lang="el-GR" b="1" dirty="0" smtClean="0"/>
              <a:t>εκλογές του 1932</a:t>
            </a:r>
            <a:r>
              <a:rPr lang="el-GR" dirty="0" smtClean="0"/>
              <a:t>, όμως, οι Φιλελεύθεροι υπέστησαν μεγάλες απώλειες και έχασαν την απόλυτη πλειοψηφία των εδρών της Βουλής. Σε νέες </a:t>
            </a:r>
            <a:r>
              <a:rPr lang="el-GR" b="1" dirty="0" smtClean="0"/>
              <a:t>εκλογές το 1933 </a:t>
            </a:r>
            <a:r>
              <a:rPr lang="el-GR" dirty="0" smtClean="0"/>
              <a:t>επικράτησε ο </a:t>
            </a:r>
            <a:r>
              <a:rPr lang="el-GR" b="1" dirty="0" smtClean="0"/>
              <a:t>συνασπισμός του Λαϊκού Κόμματος</a:t>
            </a:r>
            <a:r>
              <a:rPr lang="el-GR" dirty="0" smtClean="0"/>
              <a:t>.</a:t>
            </a:r>
            <a:endParaRPr lang="el-GR" dirty="0"/>
          </a:p>
        </p:txBody>
      </p:sp>
    </p:spTree>
    <p:extLst>
      <p:ext uri="{BB962C8B-B14F-4D97-AF65-F5344CB8AC3E}">
        <p14:creationId xmlns:p14="http://schemas.microsoft.com/office/powerpoint/2010/main" val="249911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548680"/>
          </a:xfrm>
        </p:spPr>
        <p:txBody>
          <a:bodyPr>
            <a:normAutofit fontScale="90000"/>
          </a:bodyPr>
          <a:lstStyle/>
          <a:p>
            <a:r>
              <a:rPr lang="el-GR" dirty="0" smtClean="0"/>
              <a:t>3η φάση: 1933-1935</a:t>
            </a:r>
            <a:endParaRPr lang="el-GR" dirty="0"/>
          </a:p>
        </p:txBody>
      </p:sp>
      <p:sp>
        <p:nvSpPr>
          <p:cNvPr id="3" name="Θέση περιεχομένου 2"/>
          <p:cNvSpPr>
            <a:spLocks noGrp="1"/>
          </p:cNvSpPr>
          <p:nvPr>
            <p:ph idx="1"/>
          </p:nvPr>
        </p:nvSpPr>
        <p:spPr>
          <a:xfrm>
            <a:off x="457200" y="548680"/>
            <a:ext cx="8229600" cy="6309320"/>
          </a:xfrm>
        </p:spPr>
        <p:txBody>
          <a:bodyPr>
            <a:noAutofit/>
          </a:bodyPr>
          <a:lstStyle/>
          <a:p>
            <a:pPr marL="0" indent="0">
              <a:buNone/>
            </a:pPr>
            <a:r>
              <a:rPr lang="el-GR" sz="2000" dirty="0" smtClean="0"/>
              <a:t>Ο </a:t>
            </a:r>
            <a:r>
              <a:rPr lang="el-GR" sz="2000" b="1" dirty="0" smtClean="0"/>
              <a:t>Πλαστήρας</a:t>
            </a:r>
            <a:r>
              <a:rPr lang="el-GR" sz="2000" dirty="0" smtClean="0"/>
              <a:t>, με την ανοχή του Βενιζέλου, επιχείρησε </a:t>
            </a:r>
            <a:r>
              <a:rPr lang="el-GR" sz="2000" b="1" dirty="0" smtClean="0"/>
              <a:t>στρατιωτικό κίνημα</a:t>
            </a:r>
            <a:r>
              <a:rPr lang="el-GR" sz="2000" dirty="0" smtClean="0"/>
              <a:t>, θέλοντας να εμποδίσει το Λαϊκό Κόμμα να σχηματίσει κυβέρνηση. Ο Πλαστήρας </a:t>
            </a:r>
            <a:r>
              <a:rPr lang="el-GR" sz="2000" b="1" dirty="0" smtClean="0"/>
              <a:t>συμμεριζόταν τις ανησυχίες των </a:t>
            </a:r>
            <a:r>
              <a:rPr lang="el-GR" sz="2000" b="1" dirty="0" err="1" smtClean="0"/>
              <a:t>βενιζελικών</a:t>
            </a:r>
            <a:r>
              <a:rPr lang="el-GR" sz="2000" b="1" dirty="0" smtClean="0"/>
              <a:t> αξιωματικών</a:t>
            </a:r>
            <a:r>
              <a:rPr lang="el-GR" sz="2000" dirty="0" smtClean="0"/>
              <a:t>, οι οποίοι έβλεπαν να εκτίθεται σε κίνδυνο η επαγγελματική τους εξέλιξη, εάν σχημάτιζε κυβέρνηση το Λαϊκό Κόμμα. </a:t>
            </a:r>
            <a:r>
              <a:rPr lang="el-GR" sz="2000" b="1" dirty="0" smtClean="0"/>
              <a:t>Το κίνημα κατεστάλη</a:t>
            </a:r>
            <a:r>
              <a:rPr lang="el-GR" sz="2000" dirty="0" smtClean="0"/>
              <a:t>, όμως στην πολιτική ζωή έκανε ξανά έντονη την παρουσία της η </a:t>
            </a:r>
            <a:r>
              <a:rPr lang="el-GR" sz="2000" b="1" dirty="0" smtClean="0"/>
              <a:t>τακτική της βίας</a:t>
            </a:r>
            <a:r>
              <a:rPr lang="el-GR" sz="2000" dirty="0" smtClean="0"/>
              <a:t>. Εκτός από τους στρατιωτικούς άρχισαν και πολιτικοί να δικαιολογούν ξανά τη χρήση βίας. Η </a:t>
            </a:r>
            <a:r>
              <a:rPr lang="el-GR" sz="2000" b="1" dirty="0" smtClean="0"/>
              <a:t>κυβέρνηση Τσαλδάρη</a:t>
            </a:r>
            <a:r>
              <a:rPr lang="el-GR" sz="2000" dirty="0" smtClean="0"/>
              <a:t>, που προέκυψε από τις εκλογές του 1933, επιχείρησε να ακολουθήσει έναν ήπιο δρόμο και ανακοίνωσε ότι δεν θα υιοθετούσε την τακτική των αυθαίρετων διώξεων των αντιπάλων, αλλά θα στηριζόταν μόνο στην ανεξάρτητη δικαιοσύνη. Τρεις μήνες, όμως, μετά το κίνημα του Πλαστήρα, έγινε </a:t>
            </a:r>
            <a:r>
              <a:rPr lang="el-GR" sz="2000" b="1" dirty="0" smtClean="0"/>
              <a:t>απόπειρα δολοφονίας του Βενιζέλου</a:t>
            </a:r>
            <a:r>
              <a:rPr lang="el-GR" sz="2000" dirty="0" smtClean="0"/>
              <a:t>. Το γεγονός αυτό </a:t>
            </a:r>
            <a:r>
              <a:rPr lang="el-GR" sz="2000" b="1" dirty="0" smtClean="0"/>
              <a:t>όξυνε τα πνεύματα και ο φανατισμός και στα δύο στρατόπεδα έφτασε στο αποκορύφωμα με την αποστράτευση </a:t>
            </a:r>
            <a:r>
              <a:rPr lang="el-GR" sz="2000" b="1" dirty="0" err="1" smtClean="0"/>
              <a:t>βενιζελικών</a:t>
            </a:r>
            <a:r>
              <a:rPr lang="el-GR" sz="2000" b="1" dirty="0" smtClean="0"/>
              <a:t> αξιωματικών</a:t>
            </a:r>
            <a:r>
              <a:rPr lang="el-GR" sz="2000" dirty="0" smtClean="0"/>
              <a:t>. Αυτό προκάλεσε ανασφάλεια στους </a:t>
            </a:r>
            <a:r>
              <a:rPr lang="el-GR" sz="2000" dirty="0" err="1" smtClean="0"/>
              <a:t>βενιζελικούς</a:t>
            </a:r>
            <a:r>
              <a:rPr lang="el-GR" sz="2000" dirty="0" smtClean="0"/>
              <a:t>, πολιτικούς και στρατιωτικούς. Οι </a:t>
            </a:r>
            <a:r>
              <a:rPr lang="el-GR" sz="2000" dirty="0" err="1" smtClean="0"/>
              <a:t>αντιβενιζελικοί</a:t>
            </a:r>
            <a:r>
              <a:rPr lang="el-GR" sz="2000" dirty="0" smtClean="0"/>
              <a:t> αξιωματικοί, όσο ενίσχυαν τις θέσεις τους, τόσο ασκούσαν πίεση στον Τσαλδάρη να διακόψει τις συνεννοήσεις με τους Φιλελευθέρους. Οι έντονες αντιθέσεις ανάμεσα στα δύο κόμματα οδήγησαν και τα δύο στο φόβο ότι το καθένα αποσκοπεί στην διάλυση του άλλου.</a:t>
            </a:r>
            <a:endParaRPr lang="en-US" sz="2000" dirty="0" smtClean="0"/>
          </a:p>
        </p:txBody>
      </p:sp>
    </p:spTree>
    <p:extLst>
      <p:ext uri="{BB962C8B-B14F-4D97-AF65-F5344CB8AC3E}">
        <p14:creationId xmlns:p14="http://schemas.microsoft.com/office/powerpoint/2010/main" val="3937536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3η φάση: 1933-1935</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smtClean="0"/>
              <a:t>Αυτήν την περίοδο σχηματίσθηκαν </a:t>
            </a:r>
            <a:r>
              <a:rPr lang="el-GR" b="1" dirty="0" smtClean="0"/>
              <a:t>συνωμοτικοί κύκλοι αξιωματικών διαφόρων αποχρώσεων</a:t>
            </a:r>
            <a:r>
              <a:rPr lang="el-GR" dirty="0" smtClean="0"/>
              <a:t>, οι οποίοι λειτουργούσαν ως </a:t>
            </a:r>
            <a:r>
              <a:rPr lang="el-GR" b="1" dirty="0" smtClean="0"/>
              <a:t>ομάδες πίεσης </a:t>
            </a:r>
            <a:r>
              <a:rPr lang="el-GR" dirty="0" smtClean="0"/>
              <a:t>στα θεσμικά όργανα και περίμεναν να βρουν την ευκαιρία για επέμβαση. </a:t>
            </a:r>
            <a:endParaRPr lang="en-US" dirty="0" smtClean="0"/>
          </a:p>
          <a:p>
            <a:pPr marL="0" indent="0">
              <a:buNone/>
            </a:pPr>
            <a:r>
              <a:rPr lang="el-GR" b="1" dirty="0" smtClean="0"/>
              <a:t>Ο Βενιζέλος προχώρησε τον Μάρτιο του 1935 σε αποτυχημένο στρατιωτικό κίνημα</a:t>
            </a:r>
            <a:r>
              <a:rPr lang="el-GR" dirty="0" smtClean="0"/>
              <a:t>, αποσκοπώντας και πάλι στην κάθαρση του στρατού και της αστυνομίας από τους βασιλικούς. </a:t>
            </a:r>
            <a:endParaRPr lang="en-US" dirty="0" smtClean="0"/>
          </a:p>
          <a:p>
            <a:pPr marL="0" indent="0">
              <a:buNone/>
            </a:pPr>
            <a:r>
              <a:rPr lang="el-GR" dirty="0" smtClean="0"/>
              <a:t>Ακριβώς αυτό το αποτυχημένο κίνημα έδωσε λαβή στην </a:t>
            </a:r>
            <a:r>
              <a:rPr lang="el-GR" b="1" dirty="0" smtClean="0"/>
              <a:t>κυβέρνηση</a:t>
            </a:r>
            <a:r>
              <a:rPr lang="el-GR" dirty="0" smtClean="0"/>
              <a:t>, υπό την </a:t>
            </a:r>
            <a:r>
              <a:rPr lang="el-GR" b="1" dirty="0" smtClean="0"/>
              <a:t>πίεση αξιωματικών της άλλης πλευράς</a:t>
            </a:r>
            <a:r>
              <a:rPr lang="el-GR" dirty="0" smtClean="0"/>
              <a:t>, να σκληρύνει τη στάση της: </a:t>
            </a:r>
            <a:r>
              <a:rPr lang="el-GR" b="1" dirty="0" smtClean="0"/>
              <a:t>διέλυσε το Κοινοβούλιο</a:t>
            </a:r>
            <a:r>
              <a:rPr lang="el-GR" dirty="0" smtClean="0"/>
              <a:t>, </a:t>
            </a:r>
            <a:r>
              <a:rPr lang="el-GR" b="1" dirty="0" smtClean="0"/>
              <a:t>παραβιάζοντας το σύνταγμα</a:t>
            </a:r>
            <a:r>
              <a:rPr lang="el-GR" dirty="0" smtClean="0"/>
              <a:t>, και προκήρυξε εκλογές για Εθνοσυνέλευση. </a:t>
            </a:r>
            <a:endParaRPr lang="en-US" dirty="0" smtClean="0"/>
          </a:p>
          <a:p>
            <a:pPr marL="0" indent="0">
              <a:buNone/>
            </a:pPr>
            <a:r>
              <a:rPr lang="el-GR" dirty="0" smtClean="0"/>
              <a:t>Οι Φιλελεύθεροι απείχαν από τις εκλογές της 9ης Ιουνίου 1935. </a:t>
            </a:r>
            <a:endParaRPr lang="en-US" dirty="0" smtClean="0"/>
          </a:p>
          <a:p>
            <a:pPr marL="0" indent="0">
              <a:buNone/>
            </a:pPr>
            <a:r>
              <a:rPr lang="el-GR" dirty="0" smtClean="0"/>
              <a:t>Στις </a:t>
            </a:r>
            <a:r>
              <a:rPr lang="el-GR" b="1" dirty="0" smtClean="0"/>
              <a:t>10 Οκτωβρίου 1935 ο Κονδύλης επιχείρησε στρατιωτικό κίνημα</a:t>
            </a:r>
            <a:r>
              <a:rPr lang="el-GR" dirty="0" smtClean="0"/>
              <a:t>, με στόχο την </a:t>
            </a:r>
            <a:r>
              <a:rPr lang="el-GR" b="1" dirty="0" smtClean="0"/>
              <a:t>παλινόρθωση της βασιλείας</a:t>
            </a:r>
            <a:r>
              <a:rPr lang="el-GR" dirty="0" smtClean="0"/>
              <a:t>.</a:t>
            </a:r>
          </a:p>
          <a:p>
            <a:pPr marL="0" indent="0">
              <a:buNone/>
            </a:pPr>
            <a:endParaRPr lang="el-GR" dirty="0"/>
          </a:p>
        </p:txBody>
      </p:sp>
    </p:spTree>
    <p:extLst>
      <p:ext uri="{BB962C8B-B14F-4D97-AF65-F5344CB8AC3E}">
        <p14:creationId xmlns:p14="http://schemas.microsoft.com/office/powerpoint/2010/main" val="3560920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4η φάση: 1935-1936</a:t>
            </a:r>
            <a:endParaRPr lang="el-GR"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dirty="0" smtClean="0"/>
              <a:t>Το δημοψήφισμα της 3ης Νοεμβρίου 1935 έδωσε τέλος στην αβασίλευτη δημοκρατία με ποσοστό 97,6%, προϊόν πρωτόγνωρης νοθείας και τρομοκρατίας. </a:t>
            </a:r>
            <a:endParaRPr lang="en-US" dirty="0" smtClean="0"/>
          </a:p>
          <a:p>
            <a:pPr marL="0" indent="0">
              <a:buNone/>
            </a:pPr>
            <a:r>
              <a:rPr lang="el-GR" dirty="0" smtClean="0"/>
              <a:t>Μετά την άφιξη του βασιλιά, το καθεστώς του Κονδύλη αποσύρθηκε από την εξουσία. </a:t>
            </a:r>
            <a:endParaRPr lang="en-US" dirty="0" smtClean="0"/>
          </a:p>
          <a:p>
            <a:pPr marL="0" indent="0">
              <a:buNone/>
            </a:pPr>
            <a:r>
              <a:rPr lang="el-GR" dirty="0" smtClean="0"/>
              <a:t>Ο </a:t>
            </a:r>
            <a:r>
              <a:rPr lang="el-GR" b="1" dirty="0" smtClean="0"/>
              <a:t>Γεώργιος Β'</a:t>
            </a:r>
            <a:r>
              <a:rPr lang="el-GR" dirty="0" smtClean="0"/>
              <a:t>, έχοντας την υποστήριξη των βασιλικών αξιωματικών, ακολούθησε </a:t>
            </a:r>
            <a:r>
              <a:rPr lang="el-GR" b="1" dirty="0" smtClean="0"/>
              <a:t>προσωπική πολιτική</a:t>
            </a:r>
            <a:r>
              <a:rPr lang="el-GR" dirty="0" smtClean="0"/>
              <a:t>. Διέλυσε την Εθνοσυνέλευση και </a:t>
            </a:r>
            <a:r>
              <a:rPr lang="el-GR" b="1" dirty="0" smtClean="0"/>
              <a:t>προκήρυξε εκλογές </a:t>
            </a:r>
            <a:r>
              <a:rPr lang="el-GR" dirty="0" smtClean="0"/>
              <a:t>για τις 26 Ιανουαρίου 1936. Στη νέα Βουλή, οι </a:t>
            </a:r>
            <a:r>
              <a:rPr lang="el-GR" dirty="0" err="1" smtClean="0"/>
              <a:t>Αντιβενιζελικοί</a:t>
            </a:r>
            <a:r>
              <a:rPr lang="el-GR" dirty="0" smtClean="0"/>
              <a:t> είχαν μία έδρα περισσότερη από τους αντιπάλους τους και κανείς δεν μπορούσε να σχηματίσει κυβέρνηση</a:t>
            </a:r>
            <a:r>
              <a:rPr lang="en-US" dirty="0" smtClean="0"/>
              <a:t>.</a:t>
            </a:r>
          </a:p>
          <a:p>
            <a:pPr marL="0" indent="0">
              <a:buNone/>
            </a:pPr>
            <a:endParaRPr lang="el-GR" dirty="0"/>
          </a:p>
        </p:txBody>
      </p:sp>
    </p:spTree>
    <p:extLst>
      <p:ext uri="{BB962C8B-B14F-4D97-AF65-F5344CB8AC3E}">
        <p14:creationId xmlns:p14="http://schemas.microsoft.com/office/powerpoint/2010/main" val="3648427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lstStyle/>
          <a:p>
            <a:r>
              <a:rPr lang="el-GR" dirty="0" smtClean="0"/>
              <a:t>4η φάση: 1935-1936</a:t>
            </a:r>
            <a:endParaRPr lang="el-GR" dirty="0"/>
          </a:p>
        </p:txBody>
      </p:sp>
      <p:sp>
        <p:nvSpPr>
          <p:cNvPr id="3" name="Θέση περιεχομένου 2"/>
          <p:cNvSpPr>
            <a:spLocks noGrp="1"/>
          </p:cNvSpPr>
          <p:nvPr>
            <p:ph idx="1"/>
          </p:nvPr>
        </p:nvSpPr>
        <p:spPr>
          <a:xfrm>
            <a:off x="457200" y="1124744"/>
            <a:ext cx="8229600" cy="5472608"/>
          </a:xfrm>
        </p:spPr>
        <p:txBody>
          <a:bodyPr>
            <a:normAutofit fontScale="70000" lnSpcReduction="20000"/>
          </a:bodyPr>
          <a:lstStyle/>
          <a:p>
            <a:pPr marL="0" indent="0">
              <a:buNone/>
            </a:pPr>
            <a:r>
              <a:rPr lang="el-GR" dirty="0" smtClean="0"/>
              <a:t>Στις 27 Απριλίου, επειδή τα μεγάλα κόμματα αδυνατούσαν να συνεννοηθούν για το σχηματισμό κυβέρνησης, καθώς το Κομμουνιστικό Κόμμα δεν ήθελε να υποστηρίξει κυβέρνηση Φιλελευθέρων, έδωσαν </a:t>
            </a:r>
            <a:r>
              <a:rPr lang="el-GR" b="1" dirty="0" smtClean="0"/>
              <a:t>ψήφο εμπιστοσύνης στον I. Μεταξά</a:t>
            </a:r>
            <a:r>
              <a:rPr lang="el-GR" dirty="0" smtClean="0"/>
              <a:t>, ο οποίος είχε πάρει μόλις το 4% των ψήφων στις εκλογές. </a:t>
            </a:r>
            <a:endParaRPr lang="en-US" dirty="0" smtClean="0"/>
          </a:p>
          <a:p>
            <a:pPr marL="0" indent="0">
              <a:buNone/>
            </a:pPr>
            <a:r>
              <a:rPr lang="el-GR" dirty="0" smtClean="0"/>
              <a:t>Ο δρόμος για την υλοποίηση των δικτατορικών σχεδίων του Μεταξά ήταν πλέον ανοιχτός. Έτσι, την </a:t>
            </a:r>
            <a:r>
              <a:rPr lang="el-GR" b="1" dirty="0" smtClean="0"/>
              <a:t>4η Αυγούστου 1936</a:t>
            </a:r>
            <a:r>
              <a:rPr lang="el-GR" dirty="0" smtClean="0"/>
              <a:t>, με την προσυπογραφή των περισσότερων υπουργών και με την πρόφαση του κομμουνιστικού κινδύνου λόγω επικείμενης 24ωρης πανελλαδικής απεργίας, </a:t>
            </a:r>
            <a:r>
              <a:rPr lang="el-GR" b="1" dirty="0" smtClean="0"/>
              <a:t>ο Μεταξάς, με τη σύμφωνη γνώμη του βασιλιά, ανέστειλε την ισχύ βασικών άρθρων του συντάγματος και διέλυσε τη Βουλή</a:t>
            </a:r>
            <a:r>
              <a:rPr lang="el-GR" dirty="0" smtClean="0"/>
              <a:t>. </a:t>
            </a:r>
            <a:endParaRPr lang="en-US" dirty="0" smtClean="0"/>
          </a:p>
          <a:p>
            <a:pPr marL="0" indent="0">
              <a:buNone/>
            </a:pPr>
            <a:r>
              <a:rPr lang="el-GR" dirty="0" smtClean="0"/>
              <a:t>Ο Μεταξάς ήταν σε όλη του τη σταδιοδρομία εχθρός του κοινοβουλευτισμού και υποστηρικτής αυταρχικών μεθόδων στην πολιτική. Όταν του δόθηκε η ευκαιρία, έκανε πράξη τις θεωρίες του. Η δικτατορία του Μεταξά έβαλε τέλος στη Δημοκρατία του Μεσοπολέμου και σε μία ολόκληρη εποχή της πολιτικής ιστορίας της Ελλάδας.</a:t>
            </a:r>
            <a:endParaRPr lang="el-GR" dirty="0"/>
          </a:p>
        </p:txBody>
      </p:sp>
    </p:spTree>
    <p:extLst>
      <p:ext uri="{BB962C8B-B14F-4D97-AF65-F5344CB8AC3E}">
        <p14:creationId xmlns:p14="http://schemas.microsoft.com/office/powerpoint/2010/main" val="3519443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a:bodyPr>
          <a:lstStyle/>
          <a:p>
            <a:r>
              <a:rPr lang="el-GR" sz="3200" dirty="0" smtClean="0"/>
              <a:t>26. Η κήρυξη της αβασίλευτης Δημοκρατίας.</a:t>
            </a:r>
            <a:endParaRPr lang="el-GR" sz="3200" dirty="0"/>
          </a:p>
        </p:txBody>
      </p:sp>
      <p:sp>
        <p:nvSpPr>
          <p:cNvPr id="3" name="Θέση περιεχομένου 2"/>
          <p:cNvSpPr>
            <a:spLocks noGrp="1"/>
          </p:cNvSpPr>
          <p:nvPr>
            <p:ph idx="1"/>
          </p:nvPr>
        </p:nvSpPr>
        <p:spPr>
          <a:xfrm>
            <a:off x="457200" y="1052736"/>
            <a:ext cx="8229600" cy="5544616"/>
          </a:xfrm>
        </p:spPr>
        <p:txBody>
          <a:bodyPr>
            <a:normAutofit fontScale="70000" lnSpcReduction="20000"/>
          </a:bodyPr>
          <a:lstStyle/>
          <a:p>
            <a:pPr marL="0" indent="0">
              <a:buNone/>
            </a:pPr>
            <a:r>
              <a:rPr lang="el-GR" dirty="0" smtClean="0"/>
              <a:t>«Η </a:t>
            </a:r>
            <a:r>
              <a:rPr lang="el-GR" b="1" dirty="0" smtClean="0"/>
              <a:t>Δ' Συντακτική των Ελλήνων </a:t>
            </a:r>
            <a:r>
              <a:rPr lang="el-GR" b="1" dirty="0" err="1" smtClean="0"/>
              <a:t>Συνέλευσις</a:t>
            </a:r>
            <a:r>
              <a:rPr lang="el-GR" dirty="0" smtClean="0"/>
              <a:t>, έχουσα προ οφθαλμών τα δεινά που </a:t>
            </a:r>
            <a:r>
              <a:rPr lang="el-GR" dirty="0" err="1" smtClean="0"/>
              <a:t>επεσώρευσεν</a:t>
            </a:r>
            <a:r>
              <a:rPr lang="el-GR" dirty="0" smtClean="0"/>
              <a:t> εις το έθνος η Δυναστεία των </a:t>
            </a:r>
            <a:r>
              <a:rPr lang="el-GR" dirty="0" err="1" smtClean="0"/>
              <a:t>Γλυξβούργων</a:t>
            </a:r>
            <a:r>
              <a:rPr lang="el-GR" dirty="0" smtClean="0"/>
              <a:t> και με την </a:t>
            </a:r>
            <a:r>
              <a:rPr lang="el-GR" dirty="0" err="1" smtClean="0"/>
              <a:t>πεποίθησιν</a:t>
            </a:r>
            <a:r>
              <a:rPr lang="el-GR" dirty="0" smtClean="0"/>
              <a:t> ότι μόνον το </a:t>
            </a:r>
            <a:r>
              <a:rPr lang="el-GR" dirty="0" err="1" smtClean="0"/>
              <a:t>Δημοκρατικόν</a:t>
            </a:r>
            <a:r>
              <a:rPr lang="el-GR" dirty="0" smtClean="0"/>
              <a:t> πολίτευμα, το </a:t>
            </a:r>
            <a:r>
              <a:rPr lang="el-GR" dirty="0" err="1" smtClean="0"/>
              <a:t>ανταποκρινόμενον</a:t>
            </a:r>
            <a:r>
              <a:rPr lang="el-GR" dirty="0" smtClean="0"/>
              <a:t> προς τον χαρακτήρα του Ελληνικού λαού, τας </a:t>
            </a:r>
            <a:r>
              <a:rPr lang="el-GR" dirty="0" err="1" smtClean="0"/>
              <a:t>πολιτικάς</a:t>
            </a:r>
            <a:r>
              <a:rPr lang="el-GR" dirty="0" smtClean="0"/>
              <a:t> του συνήθειας και την </a:t>
            </a:r>
            <a:r>
              <a:rPr lang="el-GR" dirty="0" err="1" smtClean="0"/>
              <a:t>κοινοβουλευτικήν</a:t>
            </a:r>
            <a:r>
              <a:rPr lang="el-GR" dirty="0" smtClean="0"/>
              <a:t> του </a:t>
            </a:r>
            <a:r>
              <a:rPr lang="el-GR" dirty="0" err="1" smtClean="0"/>
              <a:t>ανατροφήν</a:t>
            </a:r>
            <a:r>
              <a:rPr lang="el-GR" dirty="0" smtClean="0"/>
              <a:t>, δύναται να </a:t>
            </a:r>
            <a:r>
              <a:rPr lang="el-GR" dirty="0" err="1" smtClean="0"/>
              <a:t>ασφαλίση</a:t>
            </a:r>
            <a:r>
              <a:rPr lang="el-GR" dirty="0" smtClean="0"/>
              <a:t> τας ελευθερίας του και να </a:t>
            </a:r>
            <a:r>
              <a:rPr lang="el-GR" dirty="0" err="1" smtClean="0"/>
              <a:t>βοηθήση</a:t>
            </a:r>
            <a:r>
              <a:rPr lang="el-GR" dirty="0" smtClean="0"/>
              <a:t> να </a:t>
            </a:r>
            <a:r>
              <a:rPr lang="el-GR" dirty="0" err="1" smtClean="0"/>
              <a:t>προαχθή</a:t>
            </a:r>
            <a:r>
              <a:rPr lang="el-GR" dirty="0" smtClean="0"/>
              <a:t> ηθικώς, να </a:t>
            </a:r>
            <a:r>
              <a:rPr lang="el-GR" dirty="0" err="1" smtClean="0"/>
              <a:t>αναλάβη</a:t>
            </a:r>
            <a:r>
              <a:rPr lang="el-GR" dirty="0" smtClean="0"/>
              <a:t> οικονομικώς και να </a:t>
            </a:r>
            <a:r>
              <a:rPr lang="el-GR" dirty="0" err="1" smtClean="0"/>
              <a:t>εξυγιάνη</a:t>
            </a:r>
            <a:r>
              <a:rPr lang="el-GR" dirty="0" smtClean="0"/>
              <a:t> από πάσης απόψεως τον </a:t>
            </a:r>
            <a:r>
              <a:rPr lang="el-GR" dirty="0" err="1" smtClean="0"/>
              <a:t>πολιτισμόν</a:t>
            </a:r>
            <a:r>
              <a:rPr lang="el-GR" dirty="0" smtClean="0"/>
              <a:t> του.</a:t>
            </a:r>
          </a:p>
          <a:p>
            <a:pPr marL="0" indent="0">
              <a:buNone/>
            </a:pPr>
            <a:r>
              <a:rPr lang="el-GR" dirty="0" smtClean="0"/>
              <a:t>Ψηφίζει:</a:t>
            </a:r>
          </a:p>
          <a:p>
            <a:pPr marL="0" indent="0">
              <a:buNone/>
            </a:pPr>
            <a:r>
              <a:rPr lang="el-GR" dirty="0" smtClean="0"/>
              <a:t>1. Κηρύττει οριστικώς </a:t>
            </a:r>
            <a:r>
              <a:rPr lang="el-GR" dirty="0" err="1" smtClean="0"/>
              <a:t>έκπτωτον</a:t>
            </a:r>
            <a:r>
              <a:rPr lang="el-GR" dirty="0" smtClean="0"/>
              <a:t> την </a:t>
            </a:r>
            <a:r>
              <a:rPr lang="el-GR" dirty="0" err="1" smtClean="0"/>
              <a:t>Δυναστείαν</a:t>
            </a:r>
            <a:r>
              <a:rPr lang="el-GR" dirty="0" smtClean="0"/>
              <a:t> των </a:t>
            </a:r>
            <a:r>
              <a:rPr lang="el-GR" dirty="0" err="1" smtClean="0"/>
              <a:t>Γλυξβούργων</a:t>
            </a:r>
            <a:r>
              <a:rPr lang="el-GR" dirty="0" smtClean="0"/>
              <a:t>...</a:t>
            </a:r>
          </a:p>
          <a:p>
            <a:pPr marL="0" indent="0">
              <a:buNone/>
            </a:pPr>
            <a:r>
              <a:rPr lang="el-GR" dirty="0" smtClean="0"/>
              <a:t>2. Αποφασίζει να </a:t>
            </a:r>
            <a:r>
              <a:rPr lang="el-GR" dirty="0" err="1" smtClean="0"/>
              <a:t>συνταχθή</a:t>
            </a:r>
            <a:r>
              <a:rPr lang="el-GR" dirty="0" smtClean="0"/>
              <a:t> η Ελλάς εις </a:t>
            </a:r>
            <a:r>
              <a:rPr lang="el-GR" dirty="0" err="1" smtClean="0"/>
              <a:t>Δημοκρατίαν</a:t>
            </a:r>
            <a:r>
              <a:rPr lang="el-GR" dirty="0" smtClean="0"/>
              <a:t> κοινοβουλευτικής μορφής, υπό τον </a:t>
            </a:r>
            <a:r>
              <a:rPr lang="el-GR" dirty="0" err="1" smtClean="0"/>
              <a:t>όρον</a:t>
            </a:r>
            <a:r>
              <a:rPr lang="el-GR" dirty="0" smtClean="0"/>
              <a:t> εγκρίσεως της αποφάσεως αυτής υπό του </a:t>
            </a:r>
            <a:r>
              <a:rPr lang="el-GR" dirty="0" err="1" smtClean="0"/>
              <a:t>Λαοΰ</a:t>
            </a:r>
            <a:r>
              <a:rPr lang="el-GR" dirty="0" smtClean="0"/>
              <a:t> δια δημοψηφίσματος...».</a:t>
            </a:r>
          </a:p>
          <a:p>
            <a:pPr marL="0" indent="0">
              <a:buNone/>
            </a:pPr>
            <a:endParaRPr lang="el-GR" dirty="0" smtClean="0"/>
          </a:p>
          <a:p>
            <a:pPr marL="0" indent="0">
              <a:buNone/>
            </a:pPr>
            <a:r>
              <a:rPr lang="el-GR" i="1" dirty="0" smtClean="0"/>
              <a:t>Αθανάσιος Βερέμης, ΙΕΕ, ΙΕ' σ. 281.</a:t>
            </a:r>
            <a:endParaRPr lang="el-GR" i="1" dirty="0"/>
          </a:p>
        </p:txBody>
      </p:sp>
    </p:spTree>
    <p:extLst>
      <p:ext uri="{BB962C8B-B14F-4D97-AF65-F5344CB8AC3E}">
        <p14:creationId xmlns:p14="http://schemas.microsoft.com/office/powerpoint/2010/main" val="1452400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188640"/>
            <a:ext cx="8229600" cy="634082"/>
          </a:xfrm>
        </p:spPr>
        <p:txBody>
          <a:bodyPr>
            <a:noAutofit/>
          </a:bodyPr>
          <a:lstStyle/>
          <a:p>
            <a:r>
              <a:rPr lang="el-GR" sz="3200" dirty="0" smtClean="0"/>
              <a:t>27. Απόσπασμα από το σύνταγμα του 1927:</a:t>
            </a:r>
            <a:endParaRPr lang="el-GR" sz="3200" dirty="0"/>
          </a:p>
        </p:txBody>
      </p:sp>
      <p:sp>
        <p:nvSpPr>
          <p:cNvPr id="3" name="Θέση περιεχομένου 2"/>
          <p:cNvSpPr>
            <a:spLocks noGrp="1"/>
          </p:cNvSpPr>
          <p:nvPr>
            <p:ph idx="1"/>
          </p:nvPr>
        </p:nvSpPr>
        <p:spPr>
          <a:xfrm>
            <a:off x="457200" y="836712"/>
            <a:ext cx="8229600" cy="5760640"/>
          </a:xfrm>
        </p:spPr>
        <p:txBody>
          <a:bodyPr>
            <a:normAutofit fontScale="92500" lnSpcReduction="20000"/>
          </a:bodyPr>
          <a:lstStyle/>
          <a:p>
            <a:pPr marL="0" indent="0">
              <a:buNone/>
            </a:pPr>
            <a:r>
              <a:rPr lang="el-GR" dirty="0" smtClean="0"/>
              <a:t>Άρθρον 2. Το </a:t>
            </a:r>
            <a:r>
              <a:rPr lang="el-GR" dirty="0" err="1" smtClean="0"/>
              <a:t>Ελληνικόν</a:t>
            </a:r>
            <a:r>
              <a:rPr lang="el-GR" dirty="0" smtClean="0"/>
              <a:t> Κράτος είναι </a:t>
            </a:r>
            <a:r>
              <a:rPr lang="el-GR" b="1" dirty="0" smtClean="0"/>
              <a:t>Δημοκρατία</a:t>
            </a:r>
            <a:r>
              <a:rPr lang="el-GR" dirty="0" smtClean="0"/>
              <a:t>. </a:t>
            </a:r>
            <a:r>
              <a:rPr lang="el-GR" dirty="0" err="1" smtClean="0"/>
              <a:t>Απασαι</a:t>
            </a:r>
            <a:r>
              <a:rPr lang="el-GR" dirty="0" smtClean="0"/>
              <a:t> αι </a:t>
            </a:r>
            <a:r>
              <a:rPr lang="el-GR" dirty="0" err="1" smtClean="0"/>
              <a:t>εξουσίαι</a:t>
            </a:r>
            <a:r>
              <a:rPr lang="el-GR" dirty="0" smtClean="0"/>
              <a:t> πηγάζουν από </a:t>
            </a:r>
            <a:r>
              <a:rPr lang="el-GR" b="1" dirty="0" smtClean="0"/>
              <a:t>το Έθνος</a:t>
            </a:r>
            <a:r>
              <a:rPr lang="el-GR" dirty="0" smtClean="0"/>
              <a:t>, υπάρχουν υπέρ αυτού και ασκούνται καθ' όν τρόπον ορίζει το Σύνταγμα.</a:t>
            </a:r>
          </a:p>
          <a:p>
            <a:pPr marL="0" indent="0">
              <a:buNone/>
            </a:pPr>
            <a:r>
              <a:rPr lang="el-GR" dirty="0" smtClean="0"/>
              <a:t>Άρθρον 3. Η </a:t>
            </a:r>
            <a:r>
              <a:rPr lang="el-GR" b="1" dirty="0" smtClean="0"/>
              <a:t>νομοθετική εξουσία </a:t>
            </a:r>
            <a:r>
              <a:rPr lang="el-GR" dirty="0" smtClean="0"/>
              <a:t>ασκείται υπό της Βουλής και της Γερουσίας.</a:t>
            </a:r>
          </a:p>
          <a:p>
            <a:pPr marL="0" indent="0">
              <a:buNone/>
            </a:pPr>
            <a:r>
              <a:rPr lang="el-GR" dirty="0" smtClean="0"/>
              <a:t>Άρθρον 4. Η </a:t>
            </a:r>
            <a:r>
              <a:rPr lang="el-GR" b="1" dirty="0" smtClean="0"/>
              <a:t>εκτελεστική εξουσία </a:t>
            </a:r>
            <a:r>
              <a:rPr lang="el-GR" dirty="0" smtClean="0"/>
              <a:t>ασκείται υπό του </a:t>
            </a:r>
            <a:r>
              <a:rPr lang="el-GR" b="1" dirty="0" smtClean="0"/>
              <a:t>προέδρου της Δημοκρατίας </a:t>
            </a:r>
            <a:r>
              <a:rPr lang="el-GR" dirty="0" smtClean="0"/>
              <a:t>δια των υπευθύνων Υπουργών.</a:t>
            </a:r>
          </a:p>
          <a:p>
            <a:pPr marL="0" indent="0">
              <a:buNone/>
            </a:pPr>
            <a:r>
              <a:rPr lang="el-GR" dirty="0" smtClean="0"/>
              <a:t>Άρθρον 5. Η </a:t>
            </a:r>
            <a:r>
              <a:rPr lang="el-GR" b="1" dirty="0" smtClean="0"/>
              <a:t>δικαστική εξουσία </a:t>
            </a:r>
            <a:r>
              <a:rPr lang="el-GR" dirty="0" smtClean="0"/>
              <a:t>ασκείται υπό δικαστηρίων ανεξαρτήτων, υποκειμένων μόνον εις τους νόμους....</a:t>
            </a:r>
          </a:p>
          <a:p>
            <a:pPr marL="0" indent="0">
              <a:buNone/>
            </a:pPr>
            <a:r>
              <a:rPr lang="el-GR" i="1" dirty="0" smtClean="0"/>
              <a:t>Αλέξανδρος Σβώλος, Τα ελληνικά Συντάγματα 1822-1972, σ. 168.</a:t>
            </a:r>
            <a:endParaRPr lang="el-GR" i="1" dirty="0"/>
          </a:p>
        </p:txBody>
      </p:sp>
    </p:spTree>
    <p:extLst>
      <p:ext uri="{BB962C8B-B14F-4D97-AF65-F5344CB8AC3E}">
        <p14:creationId xmlns:p14="http://schemas.microsoft.com/office/powerpoint/2010/main" val="1305699111"/>
      </p:ext>
    </p:extLst>
  </p:cSld>
  <p:clrMapOvr>
    <a:masterClrMapping/>
  </p:clrMapOvr>
</p:sld>
</file>

<file path=ppt/theme/theme1.xml><?xml version="1.0" encoding="utf-8"?>
<a:theme xmlns:a="http://schemas.openxmlformats.org/drawingml/2006/main" name="Θέμα του Office">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1509</Words>
  <Application>Microsoft Office PowerPoint</Application>
  <PresentationFormat>Προβολή στην οθόνη (4:3)</PresentationFormat>
  <Paragraphs>47</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2. Τα κόμματα από το τέλος του Μικρασιατικού πολέμου μέχρι τη δικτατορία του I. Μεταξά</vt:lpstr>
      <vt:lpstr>1η φάση: 1923-1928</vt:lpstr>
      <vt:lpstr>2η φάση: 1928-1933</vt:lpstr>
      <vt:lpstr>3η φάση: 1933-1935</vt:lpstr>
      <vt:lpstr>3η φάση: 1933-1935</vt:lpstr>
      <vt:lpstr>4η φάση: 1935-1936</vt:lpstr>
      <vt:lpstr>4η φάση: 1935-1936</vt:lpstr>
      <vt:lpstr>26. Η κήρυξη της αβασίλευτης Δημοκρατίας.</vt:lpstr>
      <vt:lpstr>27. Απόσπασμα από το σύνταγμα του 1927:</vt:lpstr>
      <vt:lpstr>28. Η αυτοκριτική των πολιτικών.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Τα κόμματα από το τέλος του Μικρασιατικού πολέμου μέχρι τη δικτατορία του I. Μεταξά</dc:title>
  <dc:creator>user</dc:creator>
  <cp:lastModifiedBy>user</cp:lastModifiedBy>
  <cp:revision>10</cp:revision>
  <dcterms:created xsi:type="dcterms:W3CDTF">2020-01-11T10:12:35Z</dcterms:created>
  <dcterms:modified xsi:type="dcterms:W3CDTF">2020-01-11T10:44:36Z</dcterms:modified>
</cp:coreProperties>
</file>