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 id="269"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3562B811-4DD7-41A8-9CC4-9CCEF1784436}" type="datetimeFigureOut">
              <a:rPr lang="el-GR" smtClean="0"/>
              <a:t>15/11/2017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0D9DD81-430F-49F4-9A16-A32986A55F79}" type="slidenum">
              <a:rPr lang="el-GR" smtClean="0"/>
              <a:t>‹#›</a:t>
            </a:fld>
            <a:endParaRPr lang="el-GR"/>
          </a:p>
        </p:txBody>
      </p:sp>
    </p:spTree>
    <p:extLst>
      <p:ext uri="{BB962C8B-B14F-4D97-AF65-F5344CB8AC3E}">
        <p14:creationId xmlns:p14="http://schemas.microsoft.com/office/powerpoint/2010/main" val="65207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562B811-4DD7-41A8-9CC4-9CCEF1784436}" type="datetimeFigureOut">
              <a:rPr lang="el-GR" smtClean="0"/>
              <a:t>15/11/2017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0D9DD81-430F-49F4-9A16-A32986A55F79}" type="slidenum">
              <a:rPr lang="el-GR" smtClean="0"/>
              <a:t>‹#›</a:t>
            </a:fld>
            <a:endParaRPr lang="el-GR"/>
          </a:p>
        </p:txBody>
      </p:sp>
    </p:spTree>
    <p:extLst>
      <p:ext uri="{BB962C8B-B14F-4D97-AF65-F5344CB8AC3E}">
        <p14:creationId xmlns:p14="http://schemas.microsoft.com/office/powerpoint/2010/main" val="3868019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562B811-4DD7-41A8-9CC4-9CCEF1784436}" type="datetimeFigureOut">
              <a:rPr lang="el-GR" smtClean="0"/>
              <a:t>15/11/2017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0D9DD81-430F-49F4-9A16-A32986A55F79}" type="slidenum">
              <a:rPr lang="el-GR" smtClean="0"/>
              <a:t>‹#›</a:t>
            </a:fld>
            <a:endParaRPr lang="el-GR"/>
          </a:p>
        </p:txBody>
      </p:sp>
    </p:spTree>
    <p:extLst>
      <p:ext uri="{BB962C8B-B14F-4D97-AF65-F5344CB8AC3E}">
        <p14:creationId xmlns:p14="http://schemas.microsoft.com/office/powerpoint/2010/main" val="155930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562B811-4DD7-41A8-9CC4-9CCEF1784436}" type="datetimeFigureOut">
              <a:rPr lang="el-GR" smtClean="0"/>
              <a:t>15/11/2017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0D9DD81-430F-49F4-9A16-A32986A55F79}" type="slidenum">
              <a:rPr lang="el-GR" smtClean="0"/>
              <a:t>‹#›</a:t>
            </a:fld>
            <a:endParaRPr lang="el-GR"/>
          </a:p>
        </p:txBody>
      </p:sp>
    </p:spTree>
    <p:extLst>
      <p:ext uri="{BB962C8B-B14F-4D97-AF65-F5344CB8AC3E}">
        <p14:creationId xmlns:p14="http://schemas.microsoft.com/office/powerpoint/2010/main" val="1263001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3562B811-4DD7-41A8-9CC4-9CCEF1784436}" type="datetimeFigureOut">
              <a:rPr lang="el-GR" smtClean="0"/>
              <a:t>15/11/2017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0D9DD81-430F-49F4-9A16-A32986A55F79}" type="slidenum">
              <a:rPr lang="el-GR" smtClean="0"/>
              <a:t>‹#›</a:t>
            </a:fld>
            <a:endParaRPr lang="el-GR"/>
          </a:p>
        </p:txBody>
      </p:sp>
    </p:spTree>
    <p:extLst>
      <p:ext uri="{BB962C8B-B14F-4D97-AF65-F5344CB8AC3E}">
        <p14:creationId xmlns:p14="http://schemas.microsoft.com/office/powerpoint/2010/main" val="283355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3562B811-4DD7-41A8-9CC4-9CCEF1784436}" type="datetimeFigureOut">
              <a:rPr lang="el-GR" smtClean="0"/>
              <a:t>15/11/2017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0D9DD81-430F-49F4-9A16-A32986A55F79}" type="slidenum">
              <a:rPr lang="el-GR" smtClean="0"/>
              <a:t>‹#›</a:t>
            </a:fld>
            <a:endParaRPr lang="el-GR"/>
          </a:p>
        </p:txBody>
      </p:sp>
    </p:spTree>
    <p:extLst>
      <p:ext uri="{BB962C8B-B14F-4D97-AF65-F5344CB8AC3E}">
        <p14:creationId xmlns:p14="http://schemas.microsoft.com/office/powerpoint/2010/main" val="258447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3562B811-4DD7-41A8-9CC4-9CCEF1784436}" type="datetimeFigureOut">
              <a:rPr lang="el-GR" smtClean="0"/>
              <a:t>15/11/2017</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F0D9DD81-430F-49F4-9A16-A32986A55F79}" type="slidenum">
              <a:rPr lang="el-GR" smtClean="0"/>
              <a:t>‹#›</a:t>
            </a:fld>
            <a:endParaRPr lang="el-GR"/>
          </a:p>
        </p:txBody>
      </p:sp>
    </p:spTree>
    <p:extLst>
      <p:ext uri="{BB962C8B-B14F-4D97-AF65-F5344CB8AC3E}">
        <p14:creationId xmlns:p14="http://schemas.microsoft.com/office/powerpoint/2010/main" val="285760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3562B811-4DD7-41A8-9CC4-9CCEF1784436}" type="datetimeFigureOut">
              <a:rPr lang="el-GR" smtClean="0"/>
              <a:t>15/11/2017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F0D9DD81-430F-49F4-9A16-A32986A55F79}" type="slidenum">
              <a:rPr lang="el-GR" smtClean="0"/>
              <a:t>‹#›</a:t>
            </a:fld>
            <a:endParaRPr lang="el-GR"/>
          </a:p>
        </p:txBody>
      </p:sp>
    </p:spTree>
    <p:extLst>
      <p:ext uri="{BB962C8B-B14F-4D97-AF65-F5344CB8AC3E}">
        <p14:creationId xmlns:p14="http://schemas.microsoft.com/office/powerpoint/2010/main" val="922156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562B811-4DD7-41A8-9CC4-9CCEF1784436}" type="datetimeFigureOut">
              <a:rPr lang="el-GR" smtClean="0"/>
              <a:t>15/11/2017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F0D9DD81-430F-49F4-9A16-A32986A55F79}" type="slidenum">
              <a:rPr lang="el-GR" smtClean="0"/>
              <a:t>‹#›</a:t>
            </a:fld>
            <a:endParaRPr lang="el-GR"/>
          </a:p>
        </p:txBody>
      </p:sp>
    </p:spTree>
    <p:extLst>
      <p:ext uri="{BB962C8B-B14F-4D97-AF65-F5344CB8AC3E}">
        <p14:creationId xmlns:p14="http://schemas.microsoft.com/office/powerpoint/2010/main" val="4289172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562B811-4DD7-41A8-9CC4-9CCEF1784436}" type="datetimeFigureOut">
              <a:rPr lang="el-GR" smtClean="0"/>
              <a:t>15/11/2017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0D9DD81-430F-49F4-9A16-A32986A55F79}" type="slidenum">
              <a:rPr lang="el-GR" smtClean="0"/>
              <a:t>‹#›</a:t>
            </a:fld>
            <a:endParaRPr lang="el-GR"/>
          </a:p>
        </p:txBody>
      </p:sp>
    </p:spTree>
    <p:extLst>
      <p:ext uri="{BB962C8B-B14F-4D97-AF65-F5344CB8AC3E}">
        <p14:creationId xmlns:p14="http://schemas.microsoft.com/office/powerpoint/2010/main" val="165431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562B811-4DD7-41A8-9CC4-9CCEF1784436}" type="datetimeFigureOut">
              <a:rPr lang="el-GR" smtClean="0"/>
              <a:t>15/11/2017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0D9DD81-430F-49F4-9A16-A32986A55F79}" type="slidenum">
              <a:rPr lang="el-GR" smtClean="0"/>
              <a:t>‹#›</a:t>
            </a:fld>
            <a:endParaRPr lang="el-GR"/>
          </a:p>
        </p:txBody>
      </p:sp>
    </p:spTree>
    <p:extLst>
      <p:ext uri="{BB962C8B-B14F-4D97-AF65-F5344CB8AC3E}">
        <p14:creationId xmlns:p14="http://schemas.microsoft.com/office/powerpoint/2010/main" val="640631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2B811-4DD7-41A8-9CC4-9CCEF1784436}" type="datetimeFigureOut">
              <a:rPr lang="el-GR" smtClean="0"/>
              <a:t>15/11/2017</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9DD81-430F-49F4-9A16-A32986A55F79}" type="slidenum">
              <a:rPr lang="el-GR" smtClean="0"/>
              <a:t>‹#›</a:t>
            </a:fld>
            <a:endParaRPr lang="el-GR"/>
          </a:p>
        </p:txBody>
      </p:sp>
    </p:spTree>
    <p:extLst>
      <p:ext uri="{BB962C8B-B14F-4D97-AF65-F5344CB8AC3E}">
        <p14:creationId xmlns:p14="http://schemas.microsoft.com/office/powerpoint/2010/main" val="3824959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Ιστορία Κατεύθυνσης</a:t>
            </a:r>
            <a:endParaRPr lang="el-GR" dirty="0"/>
          </a:p>
        </p:txBody>
      </p:sp>
      <p:sp>
        <p:nvSpPr>
          <p:cNvPr id="3" name="Υπότιτλος 2"/>
          <p:cNvSpPr>
            <a:spLocks noGrp="1"/>
          </p:cNvSpPr>
          <p:nvPr>
            <p:ph type="subTitle" idx="1"/>
          </p:nvPr>
        </p:nvSpPr>
        <p:spPr/>
        <p:txBody>
          <a:bodyPr/>
          <a:lstStyle/>
          <a:p>
            <a:r>
              <a:rPr lang="el-GR" dirty="0" smtClean="0"/>
              <a:t>Κατερίνα Τζάμου</a:t>
            </a:r>
          </a:p>
          <a:p>
            <a:r>
              <a:rPr lang="el-GR" dirty="0" smtClean="0"/>
              <a:t>Φιλόλογος</a:t>
            </a:r>
          </a:p>
          <a:p>
            <a:r>
              <a:rPr lang="el-GR" dirty="0" smtClean="0"/>
              <a:t>Δρ. Ιστορίας της Τέχνης</a:t>
            </a:r>
            <a:endParaRPr lang="el-GR" dirty="0"/>
          </a:p>
        </p:txBody>
      </p:sp>
    </p:spTree>
    <p:extLst>
      <p:ext uri="{BB962C8B-B14F-4D97-AF65-F5344CB8AC3E}">
        <p14:creationId xmlns:p14="http://schemas.microsoft.com/office/powerpoint/2010/main" val="3532327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Κόμμα του Γ. Θεοτόκη</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smtClean="0"/>
              <a:t>Το κόμμα του Θεοτόκη ήταν πιο μετριοπαθές από τα άλλα δύο και ζητούσε να διορθώσει αυτά που θεωρούσε λάθη των Φιλελευθέρων. </a:t>
            </a:r>
          </a:p>
          <a:p>
            <a:r>
              <a:rPr lang="el-GR" dirty="0" smtClean="0"/>
              <a:t>Συμφωνούσε με την πάση θυσία αύξηση των εξοπλισμών και ζητούσε φορολογικές ελαφρύνσεις για τους μικροεισοδηματίες.</a:t>
            </a:r>
          </a:p>
          <a:p>
            <a:r>
              <a:rPr lang="el-GR" dirty="0" smtClean="0"/>
              <a:t>Από το κίνημα στο Γουδί έως τη συνταγματική κρίση του 1915, μεταξύ των </a:t>
            </a:r>
            <a:r>
              <a:rPr lang="el-GR" dirty="0" err="1" smtClean="0"/>
              <a:t>αντιβενιζελικών</a:t>
            </a:r>
            <a:r>
              <a:rPr lang="el-GR" dirty="0" smtClean="0"/>
              <a:t> κομμάτων το </a:t>
            </a:r>
            <a:r>
              <a:rPr lang="el-GR" dirty="0" err="1" smtClean="0"/>
              <a:t>θεοτοκικό</a:t>
            </a:r>
            <a:r>
              <a:rPr lang="el-GR" dirty="0" smtClean="0"/>
              <a:t> κόμμα είχε τη μεγαλύτερη εκλογική βάση και έτσι αποτέλεσε τον πυρήνα των </a:t>
            </a:r>
            <a:r>
              <a:rPr lang="el-GR" dirty="0" err="1" smtClean="0"/>
              <a:t>αντιβενιζελικών</a:t>
            </a:r>
            <a:r>
              <a:rPr lang="el-GR" dirty="0" smtClean="0"/>
              <a:t>.</a:t>
            </a:r>
            <a:endParaRPr lang="el-GR" dirty="0"/>
          </a:p>
        </p:txBody>
      </p:sp>
      <p:sp>
        <p:nvSpPr>
          <p:cNvPr id="4" name="Θέση κειμένου 3"/>
          <p:cNvSpPr>
            <a:spLocks noGrp="1"/>
          </p:cNvSpPr>
          <p:nvPr>
            <p:ph type="body" sz="half" idx="2"/>
          </p:nvPr>
        </p:nvSpPr>
        <p:spPr/>
        <p:txBody>
          <a:bodyPr/>
          <a:lstStyle/>
          <a:p>
            <a:endParaRPr lang="el-G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3168352"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156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Κοινωνιολογική Εταιρεία</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smtClean="0"/>
              <a:t>Η Κοινωνιολογική Εταιρεία ήταν η σοβαρότερη από όλες τις σοσιαλιστικές ομάδες, που αποτέλεσαν αρχικά τα αριστερά κόμματα, η οποία ξεκίνησε από μερικούς διανοουμένους ως αριστερός μεταρρυθμιστικός σύνδεσμος, με στόχο να προπαγανδίσει πολιτικές θέσεις και στη συνέχεια να ιδρύσει κόμμα. </a:t>
            </a:r>
          </a:p>
          <a:p>
            <a:r>
              <a:rPr lang="el-GR" dirty="0" smtClean="0"/>
              <a:t>Επιζητούσε για όλα τα μέλη της κοινωνίας ισότητα ευκαιριών, κοινωνικοποίηση των μέσων παραγωγής και διανομή των αγαθών ανάλογα με τις ανάγκες του καθενός, πράγμα που θα μπορούσε να υλοποιηθεί με τη σταδιακή αναμόρφωση της οικονομίας και τη συνταγματική μεταβολή.</a:t>
            </a:r>
          </a:p>
          <a:p>
            <a:r>
              <a:rPr lang="el-GR" dirty="0" smtClean="0"/>
              <a:t>Για να επιτευχθούν αυτοί οι στόχοι, έπρεπε να οργανωθούν οι εργάτες σε επαγγελματικές ενώσεις και να ιδρύσουν κόμμα</a:t>
            </a:r>
            <a:r>
              <a:rPr lang="el-GR" dirty="0" smtClean="0"/>
              <a:t>.</a:t>
            </a:r>
            <a:endParaRPr lang="en-US" dirty="0" smtClean="0"/>
          </a:p>
          <a:p>
            <a:r>
              <a:rPr lang="el-GR" b="1" dirty="0" smtClean="0"/>
              <a:t>Αλέξανδρος Παπαναστασίου</a:t>
            </a:r>
            <a:endParaRPr lang="el-GR" b="1" dirty="0"/>
          </a:p>
        </p:txBody>
      </p:sp>
      <p:sp>
        <p:nvSpPr>
          <p:cNvPr id="4" name="Θέση κειμένου 3"/>
          <p:cNvSpPr>
            <a:spLocks noGrp="1"/>
          </p:cNvSpPr>
          <p:nvPr>
            <p:ph type="body" sz="half" idx="2"/>
          </p:nvPr>
        </p:nvSpPr>
        <p:spPr/>
        <p:txBody>
          <a:bodyPr/>
          <a:lstStyle/>
          <a:p>
            <a:endParaRPr lang="el-G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412776"/>
            <a:ext cx="3312368"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116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Λαϊκό Κόμμα</a:t>
            </a:r>
            <a:endParaRPr lang="el-GR" dirty="0"/>
          </a:p>
        </p:txBody>
      </p:sp>
      <p:sp>
        <p:nvSpPr>
          <p:cNvPr id="3" name="Θέση περιεχομένου 2"/>
          <p:cNvSpPr>
            <a:spLocks noGrp="1"/>
          </p:cNvSpPr>
          <p:nvPr>
            <p:ph idx="1"/>
          </p:nvPr>
        </p:nvSpPr>
        <p:spPr/>
        <p:txBody>
          <a:bodyPr/>
          <a:lstStyle/>
          <a:p>
            <a:pPr marL="0" indent="0">
              <a:buNone/>
            </a:pPr>
            <a:r>
              <a:rPr lang="el-GR" dirty="0" smtClean="0"/>
              <a:t>Στα μέσα του 1910 οι Κοινωνιολόγοι ίδρυσαν Λαϊκό Κόμμα, με αρχηγό τον </a:t>
            </a:r>
            <a:r>
              <a:rPr lang="el-GR" b="1" dirty="0" smtClean="0"/>
              <a:t>Αλέξανδρο Παπαναστασίου </a:t>
            </a:r>
            <a:r>
              <a:rPr lang="el-GR" dirty="0" smtClean="0"/>
              <a:t>και με βασικές προγραμματικές δηλώσεις την αναμόρφωση του πολιτικού συστήματος και την επιβολή αρχών κοινωνικής δικαιοσύνης.</a:t>
            </a:r>
            <a:endParaRPr lang="el-GR" dirty="0"/>
          </a:p>
        </p:txBody>
      </p:sp>
      <p:sp>
        <p:nvSpPr>
          <p:cNvPr id="4" name="Θέση κειμένου 3"/>
          <p:cNvSpPr>
            <a:spLocks noGrp="1"/>
          </p:cNvSpPr>
          <p:nvPr>
            <p:ph type="body" sz="half" idx="2"/>
          </p:nvPr>
        </p:nvSpPr>
        <p:spPr/>
        <p:txBody>
          <a:bodyPr/>
          <a:lstStyle/>
          <a:p>
            <a:endParaRPr lang="el-G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3309937"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312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Σοσιαλιστικό Εργατικό Κόμμα Ελλάδος (ΣΕΚΕ)</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smtClean="0"/>
              <a:t>Βασικές θέσεις του αποτελούσαν: η δημοκρατία, η παροχή εκλογικού δικαιώματος στις γυναίκες, το αναλογικό εκλογικό σύστημα, η εθνικοποίηση μεγάλων πλουτοπαραγωγικών πηγών.</a:t>
            </a:r>
          </a:p>
          <a:p>
            <a:r>
              <a:rPr lang="el-GR" dirty="0" smtClean="0"/>
              <a:t>Σχετικά με την εξωτερική πολιτική, ζητούσε ειρήνη χωρίς προσάρτηση </a:t>
            </a:r>
            <a:r>
              <a:rPr lang="el-GR" dirty="0" err="1" smtClean="0"/>
              <a:t>εδαφών,βασισμένη</a:t>
            </a:r>
            <a:r>
              <a:rPr lang="el-GR" dirty="0" smtClean="0"/>
              <a:t> στο δικαίωμα αυτοδιάθεσης των λαών.</a:t>
            </a:r>
          </a:p>
          <a:p>
            <a:r>
              <a:rPr lang="el-GR" dirty="0" smtClean="0"/>
              <a:t>Τα προβλήματα που αφορούσαν διαμφισβητούμενα εδάφη, θα λύνονταν με δημοψηφίσματα.</a:t>
            </a:r>
          </a:p>
          <a:p>
            <a:r>
              <a:rPr lang="el-GR" dirty="0" smtClean="0"/>
              <a:t>Έως το 1919 ήταν υπέρ της κοινοβουλευτικής δημοκρατίας. Σταδιακά απομακρύνθηκε από αυτή, παίρνοντας κομμουνιστική κατεύθυνση υιοθετώντας την αρχή της δικτατορίας του προλεταριάτου.</a:t>
            </a:r>
          </a:p>
          <a:p>
            <a:r>
              <a:rPr lang="el-GR" dirty="0" smtClean="0"/>
              <a:t>Το 1924 μετονομάστηκε σε Κομμουνιστικό Κόμμα Ελλάδος (ΚΚΕ).</a:t>
            </a:r>
            <a:endParaRPr lang="el-GR" dirty="0"/>
          </a:p>
        </p:txBody>
      </p:sp>
      <p:sp>
        <p:nvSpPr>
          <p:cNvPr id="4" name="Θέση κειμένου 3"/>
          <p:cNvSpPr>
            <a:spLocks noGrp="1"/>
          </p:cNvSpPr>
          <p:nvPr>
            <p:ph type="body" sz="half" idx="2"/>
          </p:nvPr>
        </p:nvSpPr>
        <p:spPr/>
        <p:txBody>
          <a:bodyPr/>
          <a:lstStyle/>
          <a:p>
            <a:endParaRPr lang="el-G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3799344" cy="2609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27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Ερωτήσεις Πανελληνίων</a:t>
            </a:r>
            <a:endParaRPr lang="el-GR" dirty="0"/>
          </a:p>
        </p:txBody>
      </p:sp>
      <p:sp>
        <p:nvSpPr>
          <p:cNvPr id="6" name="Θέση περιεχομένου 5"/>
          <p:cNvSpPr>
            <a:spLocks noGrp="1"/>
          </p:cNvSpPr>
          <p:nvPr>
            <p:ph idx="1"/>
          </p:nvPr>
        </p:nvSpPr>
        <p:spPr/>
        <p:txBody>
          <a:bodyPr>
            <a:normAutofit fontScale="40000" lnSpcReduction="20000"/>
          </a:bodyPr>
          <a:lstStyle/>
          <a:p>
            <a:r>
              <a:rPr lang="el-GR" sz="3500" dirty="0" smtClean="0"/>
              <a:t>Ο Θ. Δηλιγιάννης υποστήριζε ένα κράτος κοινωνικής αλληλεγγύης. (Σωστό ή λάθος) (μον. 2) ΗΜΕΡΗΣΙΑ ΛΥΚΕΙΑ 2002</a:t>
            </a:r>
          </a:p>
          <a:p>
            <a:r>
              <a:rPr lang="el-GR" sz="3500" dirty="0" smtClean="0"/>
              <a:t>Ο Θ. Δηλιγιάννης υποστήριζε το χωρισμό των εξουσιών. (Σωστό ή λάθος) (μον. 2) ΗΜΕΡΗΣΙΑ ΛΥΚΕΙΑ ΕΠΑΝΑΛΗΠΤΙΚΕΣ 2003.</a:t>
            </a:r>
          </a:p>
          <a:p>
            <a:r>
              <a:rPr lang="el-GR" sz="3500" dirty="0" smtClean="0"/>
              <a:t>Βασική αρχή του </a:t>
            </a:r>
            <a:r>
              <a:rPr lang="el-GR" sz="3500" dirty="0" err="1" smtClean="0"/>
              <a:t>δηλιγιαννικού</a:t>
            </a:r>
            <a:r>
              <a:rPr lang="el-GR" sz="3500" dirty="0" smtClean="0"/>
              <a:t> κόμματος ήταν η διάκριση των εξουσιών. (Σωστό ή λάθος) (</a:t>
            </a:r>
            <a:r>
              <a:rPr lang="el-GR" sz="3500" dirty="0" err="1" smtClean="0"/>
              <a:t>μον.2</a:t>
            </a:r>
            <a:r>
              <a:rPr lang="el-GR" sz="3500" dirty="0" smtClean="0"/>
              <a:t>) Εσπερ.2005</a:t>
            </a:r>
          </a:p>
          <a:p>
            <a:r>
              <a:rPr lang="el-GR" sz="3500" dirty="0" smtClean="0"/>
              <a:t>Ο Χαρίλαος Τρικούπης θεωρούσε το Κράτος ως μοχλό της οικονομικής ανάπτυξης. (Σωστό ή λάθος ) μον. 2 </a:t>
            </a:r>
            <a:r>
              <a:rPr lang="el-GR" sz="3500" dirty="0" err="1" smtClean="0"/>
              <a:t>Ημερ</a:t>
            </a:r>
            <a:r>
              <a:rPr lang="el-GR" sz="3500" dirty="0" smtClean="0"/>
              <a:t> 2006</a:t>
            </a:r>
          </a:p>
          <a:p>
            <a:r>
              <a:rPr lang="el-GR" sz="3500" dirty="0" smtClean="0"/>
              <a:t>Οι </a:t>
            </a:r>
            <a:r>
              <a:rPr lang="el-GR" sz="3500" dirty="0" err="1" smtClean="0"/>
              <a:t>Δηλιγιαννικοί</a:t>
            </a:r>
            <a:r>
              <a:rPr lang="el-GR" sz="3500" dirty="0" smtClean="0"/>
              <a:t> υποστήριζαν τους </a:t>
            </a:r>
            <a:r>
              <a:rPr lang="el-GR" sz="3500" dirty="0" err="1" smtClean="0"/>
              <a:t>μεγαλογαιοκτήμονες</a:t>
            </a:r>
            <a:r>
              <a:rPr lang="el-GR" sz="3500" dirty="0" smtClean="0"/>
              <a:t> της Θεσσαλίας. (Σωστό ή λάθος)(μον.2) Ημερήσια 2007</a:t>
            </a:r>
          </a:p>
          <a:p>
            <a:r>
              <a:rPr lang="el-GR" sz="3500" dirty="0" smtClean="0"/>
              <a:t>Στα εδάφη της Θεσσαλίας, στα οποία κυριαρχούσε η μεγάλη ιδιοκτησία, ο Θ. Δηλιγιάννης υποστήριξε τους </a:t>
            </a:r>
            <a:r>
              <a:rPr lang="el-GR" sz="3500" dirty="0" err="1" smtClean="0"/>
              <a:t>μεγαλογαιοκτήμονες</a:t>
            </a:r>
            <a:r>
              <a:rPr lang="el-GR" sz="3500" dirty="0" smtClean="0"/>
              <a:t> (Σωστό ή λάθος) (μον. 2) Εσπερινά 2007</a:t>
            </a:r>
          </a:p>
          <a:p>
            <a:r>
              <a:rPr lang="el-GR" sz="3500" dirty="0" smtClean="0"/>
              <a:t>Βασική αρχή του </a:t>
            </a:r>
            <a:r>
              <a:rPr lang="el-GR" sz="3500" dirty="0" err="1" smtClean="0"/>
              <a:t>δηλιγιαννικού</a:t>
            </a:r>
            <a:r>
              <a:rPr lang="el-GR" sz="3500" dirty="0" smtClean="0"/>
              <a:t> κόμματος ήταν η διάκριση των εξουσιών (Σωστό ή λάθος ) (μον. 2) </a:t>
            </a:r>
            <a:r>
              <a:rPr lang="el-GR" sz="3500" dirty="0" err="1" smtClean="0"/>
              <a:t>Εσπερ</a:t>
            </a:r>
            <a:r>
              <a:rPr lang="el-GR" sz="3500" dirty="0" smtClean="0"/>
              <a:t>. – </a:t>
            </a:r>
            <a:r>
              <a:rPr lang="el-GR" sz="3500" dirty="0" err="1" smtClean="0"/>
              <a:t>Επαν</a:t>
            </a:r>
            <a:r>
              <a:rPr lang="el-GR" sz="3500" dirty="0" smtClean="0"/>
              <a:t> 2007.</a:t>
            </a:r>
          </a:p>
          <a:p>
            <a:r>
              <a:rPr lang="el-GR" sz="3500" dirty="0" smtClean="0"/>
              <a:t>Ο Δηλιγιάννης επέκρινε το κοινωνικό κόστος του εκσυγχρονισμού και υποστήριζε ένα κράτος κοινωνικής αλληλεγγύης (Σωστό ή λάθος ) (μον. 2) </a:t>
            </a:r>
            <a:r>
              <a:rPr lang="el-GR" sz="3500" dirty="0" err="1" smtClean="0"/>
              <a:t>Ημερ</a:t>
            </a:r>
            <a:r>
              <a:rPr lang="el-GR" sz="3500" dirty="0" smtClean="0"/>
              <a:t> – </a:t>
            </a:r>
            <a:r>
              <a:rPr lang="el-GR" sz="3500" dirty="0" err="1" smtClean="0"/>
              <a:t>Επαν</a:t>
            </a:r>
            <a:r>
              <a:rPr lang="el-GR" sz="3500" dirty="0" smtClean="0"/>
              <a:t> 2008</a:t>
            </a:r>
          </a:p>
          <a:p>
            <a:r>
              <a:rPr lang="el-GR" sz="3500" dirty="0" smtClean="0"/>
              <a:t>Τι προέβλεπε το </a:t>
            </a:r>
            <a:r>
              <a:rPr lang="el-GR" sz="3500" dirty="0" err="1" smtClean="0"/>
              <a:t>τρικουπικό</a:t>
            </a:r>
            <a:r>
              <a:rPr lang="el-GR" sz="3500" dirty="0" smtClean="0"/>
              <a:t> κόμμα για το πρόγραμμα του εκσυγχρονισμού της χώρας και ποιες προσπάθειες έγιναν για την υλοποίησή του; Μονάδες 12 Εσπερινά 2010</a:t>
            </a:r>
          </a:p>
          <a:p>
            <a:r>
              <a:rPr lang="el-GR" sz="3500" dirty="0" smtClean="0"/>
              <a:t>Ο Δηλιγιάννης θεωρούσε το κράτος ως μοχλό της οικονομικής ανάπτυξης και επιδίωκε τον εκσυγχρονισμό του με κάθε τρόπο. (Σωστό ή λάθος) (μον. 2) Εσπερινά 2012</a:t>
            </a:r>
          </a:p>
          <a:p>
            <a:r>
              <a:rPr lang="el-GR" sz="3500" dirty="0" smtClean="0"/>
              <a:t>Ο Τρικούπης δεν αποδεχόταν το χωρισμό των εξουσιών και στόχευε στη συγκέντρωση και τον έλεγχό τους από το κόμμα. (Σωστό ή λάθος) (μον. 2) </a:t>
            </a:r>
          </a:p>
          <a:p>
            <a:endParaRPr lang="el-GR" dirty="0"/>
          </a:p>
        </p:txBody>
      </p:sp>
      <p:sp>
        <p:nvSpPr>
          <p:cNvPr id="7" name="Θέση κειμένου 6"/>
          <p:cNvSpPr>
            <a:spLocks noGrp="1"/>
          </p:cNvSpPr>
          <p:nvPr>
            <p:ph type="body" sz="half" idx="2"/>
          </p:nvPr>
        </p:nvSpPr>
        <p:spPr/>
        <p:txBody>
          <a:bodyPr/>
          <a:lstStyle/>
          <a:p>
            <a:endParaRPr lang="el-GR"/>
          </a:p>
        </p:txBody>
      </p:sp>
    </p:spTree>
    <p:extLst>
      <p:ext uri="{BB962C8B-B14F-4D97-AF65-F5344CB8AC3E}">
        <p14:creationId xmlns:p14="http://schemas.microsoft.com/office/powerpoint/2010/main" val="74940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err="1" smtClean="0"/>
              <a:t>Πολιτικα</a:t>
            </a:r>
            <a:r>
              <a:rPr lang="el-GR" dirty="0" smtClean="0"/>
              <a:t> </a:t>
            </a:r>
            <a:r>
              <a:rPr lang="el-GR" dirty="0" err="1" smtClean="0"/>
              <a:t>κομματα</a:t>
            </a:r>
            <a:r>
              <a:rPr lang="el-GR" dirty="0" smtClean="0"/>
              <a:t> και </a:t>
            </a:r>
            <a:r>
              <a:rPr lang="el-GR" dirty="0" err="1" smtClean="0"/>
              <a:t>παραταξεισ</a:t>
            </a:r>
            <a:r>
              <a:rPr lang="el-GR" dirty="0" smtClean="0"/>
              <a:t> στην </a:t>
            </a:r>
            <a:r>
              <a:rPr lang="el-GR" dirty="0" err="1" smtClean="0"/>
              <a:t>Ελλαδα</a:t>
            </a:r>
            <a:r>
              <a:rPr lang="el-GR" dirty="0" smtClean="0"/>
              <a:t> </a:t>
            </a:r>
            <a:r>
              <a:rPr lang="el-GR" dirty="0" err="1" smtClean="0"/>
              <a:t>απο</a:t>
            </a:r>
            <a:r>
              <a:rPr lang="el-GR" dirty="0" smtClean="0"/>
              <a:t> (1864 - 1909)</a:t>
            </a:r>
            <a:br>
              <a:rPr lang="el-GR" dirty="0" smtClean="0"/>
            </a:br>
            <a:endParaRPr lang="el-GR" dirty="0"/>
          </a:p>
        </p:txBody>
      </p:sp>
      <p:sp>
        <p:nvSpPr>
          <p:cNvPr id="5" name="Θέση κειμένου 4"/>
          <p:cNvSpPr>
            <a:spLocks noGrp="1"/>
          </p:cNvSpPr>
          <p:nvPr>
            <p:ph type="body" idx="1"/>
          </p:nvPr>
        </p:nvSpPr>
        <p:spPr/>
        <p:txBody>
          <a:bodyPr>
            <a:normAutofit/>
          </a:bodyPr>
          <a:lstStyle/>
          <a:p>
            <a:r>
              <a:rPr lang="el-GR" sz="4400" dirty="0" smtClean="0"/>
              <a:t>Πολιτικά κόμματα</a:t>
            </a:r>
            <a:endParaRPr lang="el-GR" sz="4400" dirty="0"/>
          </a:p>
        </p:txBody>
      </p:sp>
    </p:spTree>
    <p:extLst>
      <p:ext uri="{BB962C8B-B14F-4D97-AF65-F5344CB8AC3E}">
        <p14:creationId xmlns:p14="http://schemas.microsoft.com/office/powerpoint/2010/main" val="576119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Πεδινοί</a:t>
            </a:r>
            <a:endParaRPr lang="el-GR" dirty="0"/>
          </a:p>
        </p:txBody>
      </p:sp>
      <p:sp>
        <p:nvSpPr>
          <p:cNvPr id="5" name="Θέση περιεχομένου 4"/>
          <p:cNvSpPr>
            <a:spLocks noGrp="1"/>
          </p:cNvSpPr>
          <p:nvPr>
            <p:ph idx="1"/>
          </p:nvPr>
        </p:nvSpPr>
        <p:spPr/>
        <p:txBody>
          <a:bodyPr>
            <a:normAutofit fontScale="70000" lnSpcReduction="20000"/>
          </a:bodyPr>
          <a:lstStyle/>
          <a:p>
            <a:r>
              <a:rPr lang="el-GR" dirty="0" smtClean="0"/>
              <a:t>Οι πεδινοί είχαν ως ηγέτη τον </a:t>
            </a:r>
            <a:r>
              <a:rPr lang="el-GR" b="1" dirty="0" smtClean="0"/>
              <a:t>Δημήτριο Βούλγαρ</a:t>
            </a:r>
            <a:r>
              <a:rPr lang="el-GR" dirty="0" smtClean="0"/>
              <a:t>η, ο οποίος υπονόμευε τους κοινοβουλευτικούς θεσμούς. </a:t>
            </a:r>
          </a:p>
          <a:p>
            <a:r>
              <a:rPr lang="el-GR" dirty="0" smtClean="0"/>
              <a:t>Με παρεμβάσεις στο στρατό επιχείρησε τη δημιουργία σώματος «</a:t>
            </a:r>
            <a:r>
              <a:rPr lang="el-GR" dirty="0" err="1" smtClean="0"/>
              <a:t>πραιτωριανών</a:t>
            </a:r>
            <a:r>
              <a:rPr lang="el-GR" dirty="0" smtClean="0"/>
              <a:t>» για να εξασφαλίσει την παραμονή του στην εξουσία. Εμπόδιο στις επιδιώξεις του στάθηκαν πολιτικές ομάδες και θεσμοί. </a:t>
            </a:r>
          </a:p>
          <a:p>
            <a:r>
              <a:rPr lang="el-GR" dirty="0" smtClean="0"/>
              <a:t>Ο Βούλγαρης έβρισκε οπαδούς ανάμεσα σε εκείνους που είχαν διοριστεί στο στρατό ή στο δημόσιο παράνομα και φοβούνταν μη χάσουν τη θέση τους σε περίπτωση επικράτησης συνθηκών κοινοβουλευτικής νομιμότητας, σε άνεργους πτυχιούχους και στους μικροκαλλιεργητές.</a:t>
            </a:r>
            <a:endParaRPr lang="el-GR" dirty="0"/>
          </a:p>
        </p:txBody>
      </p:sp>
      <p:sp>
        <p:nvSpPr>
          <p:cNvPr id="6" name="Θέση κειμένου 5"/>
          <p:cNvSpPr>
            <a:spLocks noGrp="1"/>
          </p:cNvSpPr>
          <p:nvPr>
            <p:ph type="body" sz="half" idx="2"/>
          </p:nvPr>
        </p:nvSpPr>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4784"/>
            <a:ext cx="356388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38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Ορεινοί</a:t>
            </a:r>
            <a:endParaRPr lang="el-GR" dirty="0"/>
          </a:p>
        </p:txBody>
      </p:sp>
      <p:sp>
        <p:nvSpPr>
          <p:cNvPr id="3" name="Θέση περιεχομένου 2"/>
          <p:cNvSpPr>
            <a:spLocks noGrp="1"/>
          </p:cNvSpPr>
          <p:nvPr>
            <p:ph idx="1"/>
          </p:nvPr>
        </p:nvSpPr>
        <p:spPr/>
        <p:txBody>
          <a:bodyPr>
            <a:normAutofit fontScale="92500"/>
          </a:bodyPr>
          <a:lstStyle/>
          <a:p>
            <a:endParaRPr lang="el-GR" dirty="0" smtClean="0"/>
          </a:p>
          <a:p>
            <a:r>
              <a:rPr lang="el-GR" dirty="0" smtClean="0"/>
              <a:t>Οι ορεινοί απαρτίστηκαν από διάφορες </a:t>
            </a:r>
            <a:r>
              <a:rPr lang="el-GR" dirty="0" err="1" smtClean="0"/>
              <a:t>ομάδες(υπό</a:t>
            </a:r>
            <a:r>
              <a:rPr lang="el-GR" dirty="0" smtClean="0"/>
              <a:t> τον Δ. Γρίβα και τον </a:t>
            </a:r>
            <a:r>
              <a:rPr lang="el-GR" b="1" dirty="0" smtClean="0"/>
              <a:t>Κ. Κανάρη</a:t>
            </a:r>
            <a:r>
              <a:rPr lang="el-GR" dirty="0" smtClean="0"/>
              <a:t>) με κοινό στόχο την αντίσταση στην πολιτική των πεδινών.</a:t>
            </a:r>
          </a:p>
          <a:p>
            <a:r>
              <a:rPr lang="el-GR" dirty="0" smtClean="0"/>
              <a:t>Βρήκαν υποστηρικτές μεταξύ των μικροκαλλιεργητών, των κτηνοτρόφων, των εμπόρων και των πλοιοκτητών.</a:t>
            </a:r>
            <a:endParaRPr lang="el-GR" dirty="0"/>
          </a:p>
        </p:txBody>
      </p:sp>
      <p:sp>
        <p:nvSpPr>
          <p:cNvPr id="4" name="Θέση κειμένου 3"/>
          <p:cNvSpPr>
            <a:spLocks noGrp="1"/>
          </p:cNvSpPr>
          <p:nvPr>
            <p:ph type="body" sz="half" idx="2"/>
          </p:nvPr>
        </p:nvSpPr>
        <p:spPr/>
        <p:txBody>
          <a:bodyPr/>
          <a:lstStyle/>
          <a:p>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9015"/>
            <a:ext cx="3384376" cy="541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81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a:t>
            </a:r>
            <a:r>
              <a:rPr lang="el-GR" dirty="0" err="1" smtClean="0"/>
              <a:t>Εθνικόν</a:t>
            </a:r>
            <a:r>
              <a:rPr lang="el-GR" dirty="0" smtClean="0"/>
              <a:t> </a:t>
            </a:r>
            <a:r>
              <a:rPr lang="el-GR" dirty="0" err="1" smtClean="0"/>
              <a:t>Κομιτάτον</a:t>
            </a:r>
            <a:r>
              <a:rPr lang="el-GR" dirty="0" smtClean="0"/>
              <a:t>» του Επαμεινώνδα </a:t>
            </a:r>
            <a:r>
              <a:rPr lang="el-GR" dirty="0" err="1" smtClean="0"/>
              <a:t>Δεληγιώργη</a:t>
            </a:r>
            <a:endParaRPr lang="el-GR" dirty="0"/>
          </a:p>
        </p:txBody>
      </p:sp>
      <p:sp>
        <p:nvSpPr>
          <p:cNvPr id="3" name="Θέση περιεχομένου 2"/>
          <p:cNvSpPr>
            <a:spLocks noGrp="1"/>
          </p:cNvSpPr>
          <p:nvPr>
            <p:ph idx="1"/>
          </p:nvPr>
        </p:nvSpPr>
        <p:spPr/>
        <p:txBody>
          <a:bodyPr/>
          <a:lstStyle/>
          <a:p>
            <a:r>
              <a:rPr lang="el-GR" dirty="0" smtClean="0"/>
              <a:t>Υποστήριξε την ανάπτυξη του κοινοβουλευτισμού και τον εκσυγχρονισμό της χώρας</a:t>
            </a:r>
          </a:p>
          <a:p>
            <a:r>
              <a:rPr lang="el-GR" dirty="0" smtClean="0"/>
              <a:t>Υποστήριξε την οικονομική ανάπτυξη και μεταρρυθμίσεις στη διοίκηση και στο στρατό, πολιτισμική εξάπλωση στην Οθωμανική Αυτοκρατορία.</a:t>
            </a:r>
            <a:endParaRPr lang="el-GR" dirty="0"/>
          </a:p>
        </p:txBody>
      </p:sp>
      <p:sp>
        <p:nvSpPr>
          <p:cNvPr id="4" name="Θέση κειμένου 3"/>
          <p:cNvSpPr>
            <a:spLocks noGrp="1"/>
          </p:cNvSpPr>
          <p:nvPr>
            <p:ph type="body" sz="half" idx="2"/>
          </p:nvPr>
        </p:nvSpPr>
        <p:spPr/>
        <p:txBody>
          <a:bodyPr/>
          <a:lstStyle/>
          <a:p>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3024336"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35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Εκλεκτικοί</a:t>
            </a:r>
            <a:endParaRPr lang="el-GR" dirty="0"/>
          </a:p>
        </p:txBody>
      </p:sp>
      <p:sp>
        <p:nvSpPr>
          <p:cNvPr id="3" name="Θέση περιεχομένου 2"/>
          <p:cNvSpPr>
            <a:spLocks noGrp="1"/>
          </p:cNvSpPr>
          <p:nvPr>
            <p:ph idx="1"/>
          </p:nvPr>
        </p:nvSpPr>
        <p:spPr/>
        <p:txBody>
          <a:bodyPr/>
          <a:lstStyle/>
          <a:p>
            <a:endParaRPr lang="el-GR" dirty="0" smtClean="0"/>
          </a:p>
          <a:p>
            <a:r>
              <a:rPr lang="el-GR" dirty="0" smtClean="0"/>
              <a:t>Οι Εκλεκτικοί, ήταν μία ετερόκλητη παράταξη εξεχόντων πολιτικών, λογίων και αξιωματικών με μετριοπαθείς θέσεις. </a:t>
            </a:r>
          </a:p>
          <a:p>
            <a:r>
              <a:rPr lang="el-GR" dirty="0" smtClean="0"/>
              <a:t>Προσπαθούσαν να μεσολαβούν μεταξύ των άλλων παρατάξεων και να υποστηρίζουν σταθερές κυβερνήσεις.</a:t>
            </a:r>
            <a:endParaRPr lang="el-GR" dirty="0"/>
          </a:p>
        </p:txBody>
      </p:sp>
      <p:sp>
        <p:nvSpPr>
          <p:cNvPr id="4" name="Θέση κειμένου 3"/>
          <p:cNvSpPr>
            <a:spLocks noGrp="1"/>
          </p:cNvSpPr>
          <p:nvPr>
            <p:ph type="body" sz="half" idx="2"/>
          </p:nvPr>
        </p:nvSpPr>
        <p:spPr/>
        <p:txBody>
          <a:bodyPr/>
          <a:lstStyle/>
          <a:p>
            <a:endParaRPr lang="el-GR"/>
          </a:p>
        </p:txBody>
      </p:sp>
    </p:spTree>
    <p:extLst>
      <p:ext uri="{BB962C8B-B14F-4D97-AF65-F5344CB8AC3E}">
        <p14:creationId xmlns:p14="http://schemas.microsoft.com/office/powerpoint/2010/main" val="1705375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Κόμμα Ιαπώνων</a:t>
            </a:r>
            <a:endParaRPr lang="el-GR" dirty="0"/>
          </a:p>
        </p:txBody>
      </p:sp>
      <p:sp>
        <p:nvSpPr>
          <p:cNvPr id="3" name="Θέση περιεχομένου 2"/>
          <p:cNvSpPr>
            <a:spLocks noGrp="1"/>
          </p:cNvSpPr>
          <p:nvPr>
            <p:ph idx="1"/>
          </p:nvPr>
        </p:nvSpPr>
        <p:spPr/>
        <p:txBody>
          <a:bodyPr>
            <a:normAutofit fontScale="92500" lnSpcReduction="20000"/>
          </a:bodyPr>
          <a:lstStyle/>
          <a:p>
            <a:endParaRPr lang="el-GR" dirty="0" smtClean="0"/>
          </a:p>
          <a:p>
            <a:r>
              <a:rPr lang="el-GR" dirty="0" smtClean="0"/>
              <a:t>Η κοινοβουλευτική ομάδα των Ιαπώνων ήταν πολιτικό μόρφωμα υπό τον </a:t>
            </a:r>
            <a:r>
              <a:rPr lang="el-GR" b="1" dirty="0" smtClean="0"/>
              <a:t>Δημήτριο Γούναρη</a:t>
            </a:r>
            <a:r>
              <a:rPr lang="el-GR" dirty="0" smtClean="0"/>
              <a:t>, το οποίο ιδρύθηκε το 1906.</a:t>
            </a:r>
          </a:p>
          <a:p>
            <a:r>
              <a:rPr lang="el-GR" dirty="0" smtClean="0"/>
              <a:t>Επίκεντρο της κριτικής του ήταν η αδυναμία του πολιτικού συστήματος να προσαρμοστεί στις εξελίξεις της κοινωνίας.</a:t>
            </a:r>
          </a:p>
          <a:p>
            <a:r>
              <a:rPr lang="el-GR" dirty="0" smtClean="0"/>
              <a:t>Η ομάδα δεν μπόρεσε να επιβιώσει και διαλύθηκε το 1908.</a:t>
            </a:r>
            <a:endParaRPr lang="el-GR" dirty="0"/>
          </a:p>
        </p:txBody>
      </p:sp>
      <p:sp>
        <p:nvSpPr>
          <p:cNvPr id="4" name="Θέση κειμένου 3"/>
          <p:cNvSpPr>
            <a:spLocks noGrp="1"/>
          </p:cNvSpPr>
          <p:nvPr>
            <p:ph type="body" sz="half" idx="2"/>
          </p:nvPr>
        </p:nvSpPr>
        <p:spPr/>
        <p:txBody>
          <a:bodyPr/>
          <a:lstStyle/>
          <a:p>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316952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916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Ραλλικό</a:t>
            </a:r>
            <a:r>
              <a:rPr lang="el-GR" dirty="0" smtClean="0"/>
              <a:t> κόμμα</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smtClean="0"/>
              <a:t>Το </a:t>
            </a:r>
            <a:r>
              <a:rPr lang="el-GR" dirty="0" err="1" smtClean="0"/>
              <a:t>ραλλικό</a:t>
            </a:r>
            <a:r>
              <a:rPr lang="el-GR" dirty="0" smtClean="0"/>
              <a:t> κόμμα ήταν αντίθετο προς τον εκσυγχρονισμό. Ήταν κατά της ισχυρής εκτελεστικής εξουσίας, όπως αυτή διαμορφώθηκε κατά τα τέλη του 190υ αιώνα και όπως το απαιτούσε η μεταρρυθμιστική πολιτική των φιλελευθέρων.</a:t>
            </a:r>
          </a:p>
          <a:p>
            <a:r>
              <a:rPr lang="el-GR" dirty="0" smtClean="0"/>
              <a:t>Υποστήριζε ότι το κοινοβούλιο πρέπει να έχει ισχυρή θέση στο πολιτικό σύστημα.</a:t>
            </a:r>
          </a:p>
          <a:p>
            <a:r>
              <a:rPr lang="el-GR" dirty="0" smtClean="0"/>
              <a:t>Στο πρόσωπο του βασιλιά όμως έβλεπε το σύμβολο της εθνικής ενότητας που ξεπερνούσε τα σύνορα της χώρας.</a:t>
            </a:r>
          </a:p>
          <a:p>
            <a:r>
              <a:rPr lang="el-GR" dirty="0" smtClean="0"/>
              <a:t>Ζητούσε ενίσχυση της παραγωγής και αύξηση των θέσεων εργασίας, ώστε με την οικονομική ανάπτυξη να εξευρεθούν χρήματα για εξοπλισμούς, να καταπολεμηθεί η διαφθορά και η πατρωνία των κομμάτων. </a:t>
            </a:r>
          </a:p>
          <a:p>
            <a:r>
              <a:rPr lang="el-GR" dirty="0" smtClean="0"/>
              <a:t>Πάντως, το </a:t>
            </a:r>
            <a:r>
              <a:rPr lang="el-GR" dirty="0" err="1" smtClean="0"/>
              <a:t>ραλλικό</a:t>
            </a:r>
            <a:r>
              <a:rPr lang="el-GR" dirty="0" smtClean="0"/>
              <a:t> κόμμα δεν είχε κάποιο συγκεκριμένο αναπτυξιακό πρόγραμμα για την οικονομία.</a:t>
            </a:r>
            <a:endParaRPr lang="el-GR" dirty="0"/>
          </a:p>
        </p:txBody>
      </p:sp>
      <p:sp>
        <p:nvSpPr>
          <p:cNvPr id="4" name="Θέση κειμένου 3"/>
          <p:cNvSpPr>
            <a:spLocks noGrp="1"/>
          </p:cNvSpPr>
          <p:nvPr>
            <p:ph type="body" sz="half" idx="2"/>
          </p:nvPr>
        </p:nvSpPr>
        <p:spPr/>
        <p:txBody>
          <a:bodyPr/>
          <a:lstStyle/>
          <a:p>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3441576"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681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Εθνικό Κόμμα του Κ. Μαυρομιχάλη</a:t>
            </a:r>
            <a:endParaRPr lang="el-GR" dirty="0"/>
          </a:p>
        </p:txBody>
      </p:sp>
      <p:sp>
        <p:nvSpPr>
          <p:cNvPr id="3" name="Θέση περιεχομένου 2"/>
          <p:cNvSpPr>
            <a:spLocks noGrp="1"/>
          </p:cNvSpPr>
          <p:nvPr>
            <p:ph idx="1"/>
          </p:nvPr>
        </p:nvSpPr>
        <p:spPr/>
        <p:txBody>
          <a:bodyPr>
            <a:normAutofit fontScale="92500"/>
          </a:bodyPr>
          <a:lstStyle/>
          <a:p>
            <a:r>
              <a:rPr lang="el-GR" dirty="0" smtClean="0"/>
              <a:t>Δε διέφερε από το </a:t>
            </a:r>
            <a:r>
              <a:rPr lang="el-GR" dirty="0" err="1" smtClean="0"/>
              <a:t>Ραλλικό</a:t>
            </a:r>
            <a:r>
              <a:rPr lang="el-GR" dirty="0" smtClean="0"/>
              <a:t>. Οι εκπρόσωποί του προσπαθούσαν να εκμεταλλευτούν τη συμμετοχή του αρχηγού τους στα πολιτικά πράγματα μετά το κίνημα του 1909</a:t>
            </a:r>
          </a:p>
          <a:p>
            <a:r>
              <a:rPr lang="el-GR" dirty="0" smtClean="0"/>
              <a:t>Υποστήριζαν την «Ανόρθωση», που κατά την εκτίμησή τους, δεν μπόρεσαν να υλοποιήσουν οι </a:t>
            </a:r>
            <a:r>
              <a:rPr lang="el-GR" dirty="0" err="1" smtClean="0"/>
              <a:t>Βενιζελικοί</a:t>
            </a:r>
            <a:r>
              <a:rPr lang="el-GR" dirty="0" smtClean="0"/>
              <a:t>.</a:t>
            </a:r>
            <a:endParaRPr lang="el-GR" dirty="0"/>
          </a:p>
        </p:txBody>
      </p:sp>
      <p:sp>
        <p:nvSpPr>
          <p:cNvPr id="4" name="Θέση κειμένου 3"/>
          <p:cNvSpPr>
            <a:spLocks noGrp="1"/>
          </p:cNvSpPr>
          <p:nvPr>
            <p:ph type="body" sz="half" idx="2"/>
          </p:nvPr>
        </p:nvSpPr>
        <p:spPr/>
        <p:txBody>
          <a:bodyPr/>
          <a:lstStyle/>
          <a:p>
            <a:endParaRPr lang="el-G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344805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922990"/>
      </p:ext>
    </p:extLst>
  </p:cSld>
  <p:clrMapOvr>
    <a:masterClrMapping/>
  </p:clrMapOvr>
</p:sld>
</file>

<file path=ppt/theme/theme1.xml><?xml version="1.0" encoding="utf-8"?>
<a:theme xmlns:a="http://schemas.openxmlformats.org/drawingml/2006/main" name="Θέμα του Office">
  <a:themeElements>
    <a:clrScheme name="Κυματομορφή">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1023</Words>
  <Application>Microsoft Office PowerPoint</Application>
  <PresentationFormat>Προβολή στην οθόνη (4:3)</PresentationFormat>
  <Paragraphs>64</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Ιστορία Κατεύθυνσης</vt:lpstr>
      <vt:lpstr>Πολιτικα κομματα και παραταξεισ στην Ελλαδα απο (1864 - 1909) </vt:lpstr>
      <vt:lpstr>Πεδινοί</vt:lpstr>
      <vt:lpstr>Ορεινοί</vt:lpstr>
      <vt:lpstr>«Εθνικόν Κομιτάτον» του Επαμεινώνδα Δεληγιώργη</vt:lpstr>
      <vt:lpstr>Εκλεκτικοί</vt:lpstr>
      <vt:lpstr>Κόμμα Ιαπώνων</vt:lpstr>
      <vt:lpstr>Ραλλικό κόμμα</vt:lpstr>
      <vt:lpstr>Εθνικό Κόμμα του Κ. Μαυρομιχάλη</vt:lpstr>
      <vt:lpstr>Κόμμα του Γ. Θεοτόκη</vt:lpstr>
      <vt:lpstr>Κοινωνιολογική Εταιρεία</vt:lpstr>
      <vt:lpstr>Λαϊκό Κόμμα</vt:lpstr>
      <vt:lpstr>Σοσιαλιστικό Εργατικό Κόμμα Ελλάδος (ΣΕΚΕ)</vt:lpstr>
      <vt:lpstr>Ερωτήσεις Πανελληνίων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Πολιτικά κόμματα</dc:title>
  <dc:creator>user</dc:creator>
  <cp:lastModifiedBy>user</cp:lastModifiedBy>
  <cp:revision>23</cp:revision>
  <dcterms:created xsi:type="dcterms:W3CDTF">2017-11-11T11:53:42Z</dcterms:created>
  <dcterms:modified xsi:type="dcterms:W3CDTF">2017-11-15T15:51:13Z</dcterms:modified>
</cp:coreProperties>
</file>