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CCDC-729D-44EE-8C40-C52D07465272}" type="datetimeFigureOut">
              <a:rPr lang="el-GR" smtClean="0"/>
              <a:t>18/2/2020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4DF9-94D8-4A83-A4AB-B179474A2A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9387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CCDC-729D-44EE-8C40-C52D07465272}" type="datetimeFigureOut">
              <a:rPr lang="el-GR" smtClean="0"/>
              <a:t>18/2/2020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4DF9-94D8-4A83-A4AB-B179474A2A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6089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CCDC-729D-44EE-8C40-C52D07465272}" type="datetimeFigureOut">
              <a:rPr lang="el-GR" smtClean="0"/>
              <a:t>18/2/2020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4DF9-94D8-4A83-A4AB-B179474A2A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5576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CCDC-729D-44EE-8C40-C52D07465272}" type="datetimeFigureOut">
              <a:rPr lang="el-GR" smtClean="0"/>
              <a:t>18/2/2020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4DF9-94D8-4A83-A4AB-B179474A2A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2328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CCDC-729D-44EE-8C40-C52D07465272}" type="datetimeFigureOut">
              <a:rPr lang="el-GR" smtClean="0"/>
              <a:t>18/2/2020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4DF9-94D8-4A83-A4AB-B179474A2A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2929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CCDC-729D-44EE-8C40-C52D07465272}" type="datetimeFigureOut">
              <a:rPr lang="el-GR" smtClean="0"/>
              <a:t>18/2/2020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4DF9-94D8-4A83-A4AB-B179474A2A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0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CCDC-729D-44EE-8C40-C52D07465272}" type="datetimeFigureOut">
              <a:rPr lang="el-GR" smtClean="0"/>
              <a:t>18/2/2020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4DF9-94D8-4A83-A4AB-B179474A2A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073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CCDC-729D-44EE-8C40-C52D07465272}" type="datetimeFigureOut">
              <a:rPr lang="el-GR" smtClean="0"/>
              <a:t>18/2/2020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4DF9-94D8-4A83-A4AB-B179474A2A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564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CCDC-729D-44EE-8C40-C52D07465272}" type="datetimeFigureOut">
              <a:rPr lang="el-GR" smtClean="0"/>
              <a:t>18/2/2020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4DF9-94D8-4A83-A4AB-B179474A2A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647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CCDC-729D-44EE-8C40-C52D07465272}" type="datetimeFigureOut">
              <a:rPr lang="el-GR" smtClean="0"/>
              <a:t>18/2/2020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4DF9-94D8-4A83-A4AB-B179474A2A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166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CCDC-729D-44EE-8C40-C52D07465272}" type="datetimeFigureOut">
              <a:rPr lang="el-GR" smtClean="0"/>
              <a:t>18/2/2020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4DF9-94D8-4A83-A4AB-B179474A2A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250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9CCDC-729D-44EE-8C40-C52D07465272}" type="datetimeFigureOut">
              <a:rPr lang="el-GR" smtClean="0"/>
              <a:t>18/2/2020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F4DF9-94D8-4A83-A4AB-B179474A2A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942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232247"/>
          </a:xfrm>
        </p:spPr>
        <p:txBody>
          <a:bodyPr>
            <a:normAutofit/>
          </a:bodyPr>
          <a:lstStyle/>
          <a:p>
            <a:r>
              <a:rPr lang="el-GR" dirty="0" smtClean="0"/>
              <a:t>A. ΠΡΟΣΦΥΓΙΚΑ ΡΕΥΜΑΤΑ ΚΑΤΑ ΤΗΝ ΠΕΡΙΟΔΟ 1914-1922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96044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l-GR" dirty="0" smtClean="0">
                <a:solidFill>
                  <a:schemeClr val="tx1"/>
                </a:solidFill>
              </a:rPr>
              <a:t>Ο διωγμός του 1914 (ο πρώτος διωγμός)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l-GR" dirty="0" smtClean="0">
                <a:solidFill>
                  <a:schemeClr val="tx1"/>
                </a:solidFill>
              </a:rPr>
              <a:t>Άλλα προσφυγικά ρεύματα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l-GR" dirty="0" smtClean="0">
                <a:solidFill>
                  <a:schemeClr val="tx1"/>
                </a:solidFill>
              </a:rPr>
              <a:t>Η περίθαλψη (1914-1921)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l-GR" dirty="0" smtClean="0">
                <a:solidFill>
                  <a:schemeClr val="tx1"/>
                </a:solidFill>
              </a:rPr>
              <a:t>Η παλιννόστηση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1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l-GR" dirty="0" smtClean="0"/>
              <a:t>3. Η περίθαλψη (1914-1921)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dirty="0" smtClean="0"/>
              <a:t>•	στην αρχή ήταν έργο εθελοντών → επιτροπές από το Υπουργείο Εσωτερικών</a:t>
            </a:r>
          </a:p>
          <a:p>
            <a:pPr marL="0" indent="0">
              <a:buNone/>
            </a:pPr>
            <a:r>
              <a:rPr lang="el-GR" dirty="0" smtClean="0"/>
              <a:t>– διανομή:</a:t>
            </a:r>
            <a:r>
              <a:rPr lang="en-US" dirty="0" smtClean="0"/>
              <a:t> </a:t>
            </a:r>
            <a:r>
              <a:rPr lang="el-GR" dirty="0" smtClean="0"/>
              <a:t>τροφίμων</a:t>
            </a:r>
            <a:r>
              <a:rPr lang="en-US" dirty="0" smtClean="0"/>
              <a:t>, </a:t>
            </a:r>
            <a:r>
              <a:rPr lang="el-GR" dirty="0" smtClean="0"/>
              <a:t>ιματισμού</a:t>
            </a:r>
            <a:r>
              <a:rPr lang="en-US" dirty="0" smtClean="0"/>
              <a:t>, </a:t>
            </a:r>
            <a:r>
              <a:rPr lang="el-GR" dirty="0" smtClean="0"/>
              <a:t>στοιχειώδους οικονομικής βοήθειας</a:t>
            </a:r>
          </a:p>
          <a:p>
            <a:pPr marL="0" indent="0">
              <a:buNone/>
            </a:pPr>
            <a:r>
              <a:rPr lang="el-GR" dirty="0" smtClean="0"/>
              <a:t>– τα έσοδα προέρχονταν από:</a:t>
            </a:r>
            <a:r>
              <a:rPr lang="en-US" dirty="0" smtClean="0"/>
              <a:t> </a:t>
            </a:r>
            <a:r>
              <a:rPr lang="el-GR" dirty="0" smtClean="0"/>
              <a:t>εράνους</a:t>
            </a:r>
            <a:r>
              <a:rPr lang="en-US" dirty="0" smtClean="0"/>
              <a:t>, </a:t>
            </a:r>
            <a:r>
              <a:rPr lang="el-GR" dirty="0" smtClean="0"/>
              <a:t>δωρεές</a:t>
            </a:r>
            <a:r>
              <a:rPr lang="en-US" dirty="0" smtClean="0"/>
              <a:t>, </a:t>
            </a:r>
            <a:r>
              <a:rPr lang="el-GR" dirty="0" smtClean="0"/>
              <a:t>μικρή κρατική επιχορήγηση</a:t>
            </a:r>
            <a:endParaRPr lang="en-US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•	Ιούλιος 1914, Θεσσαλονίκη → ίδρυση Οργανισμού</a:t>
            </a:r>
          </a:p>
          <a:p>
            <a:pPr marL="0" indent="0">
              <a:buNone/>
            </a:pPr>
            <a:r>
              <a:rPr lang="el-GR" dirty="0" smtClean="0"/>
              <a:t>– σκοπός:</a:t>
            </a:r>
          </a:p>
          <a:p>
            <a:pPr marL="0" indent="0">
              <a:buNone/>
            </a:pPr>
            <a:r>
              <a:rPr lang="el-GR" dirty="0" smtClean="0"/>
              <a:t>–         άμεση περίθαλψη</a:t>
            </a:r>
          </a:p>
          <a:p>
            <a:pPr marL="0" indent="0">
              <a:buNone/>
            </a:pPr>
            <a:r>
              <a:rPr lang="el-GR" dirty="0" smtClean="0"/>
              <a:t>–         εγκατάσταση προσφύγων σε εγκαταλελειμμένα τουρκικά και βουλγαρικά χωριά της Κεντρικής και Ανατολικής Μακεδονίας</a:t>
            </a:r>
          </a:p>
          <a:p>
            <a:pPr marL="0" indent="0">
              <a:buNone/>
            </a:pPr>
            <a:r>
              <a:rPr lang="el-GR" dirty="0" smtClean="0"/>
              <a:t>– παρείχε:</a:t>
            </a:r>
          </a:p>
          <a:p>
            <a:pPr marL="0" indent="0">
              <a:buNone/>
            </a:pPr>
            <a:r>
              <a:rPr lang="el-GR" dirty="0" smtClean="0"/>
              <a:t>–         συσσίτιο</a:t>
            </a:r>
          </a:p>
          <a:p>
            <a:pPr marL="0" indent="0">
              <a:buNone/>
            </a:pPr>
            <a:r>
              <a:rPr lang="el-GR" dirty="0" smtClean="0"/>
              <a:t>–         προσωρινή στέγη</a:t>
            </a:r>
          </a:p>
          <a:p>
            <a:pPr marL="0" indent="0">
              <a:buNone/>
            </a:pPr>
            <a:r>
              <a:rPr lang="el-GR" dirty="0" smtClean="0"/>
              <a:t>–         ιατρική περίθαλψη</a:t>
            </a:r>
          </a:p>
          <a:p>
            <a:pPr marL="0" indent="0">
              <a:buNone/>
            </a:pPr>
            <a:r>
              <a:rPr lang="el-GR" dirty="0" smtClean="0"/>
              <a:t>μέχρι οι πρόσφυγες να βρουν εργασία και να πάρουν γεωργικό κλήρο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3474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r>
              <a:rPr lang="el-GR" dirty="0" smtClean="0"/>
              <a:t>3. Η περίθαλψη (1914-1921)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 smtClean="0"/>
              <a:t>•	Περίοδος Εθνικού Διχασμού (1916-17), Θεσσαλονίκη → «Ανωτάτη </a:t>
            </a:r>
            <a:r>
              <a:rPr lang="el-GR" dirty="0" err="1" smtClean="0"/>
              <a:t>Διεύθυνσις</a:t>
            </a:r>
            <a:r>
              <a:rPr lang="el-GR" dirty="0" smtClean="0"/>
              <a:t> Περιθάλψεων» ιδρύθηκε από την κυβέρνηση Βενιζέλου</a:t>
            </a:r>
          </a:p>
          <a:p>
            <a:pPr marL="0" indent="0">
              <a:buNone/>
            </a:pPr>
            <a:r>
              <a:rPr lang="el-GR" dirty="0" smtClean="0"/>
              <a:t>•	Ιούλιος 1917  </a:t>
            </a:r>
            <a:r>
              <a:rPr lang="el-GR" b="1" dirty="0" smtClean="0"/>
              <a:t>Υπουργείο Περιθάλψεως  </a:t>
            </a:r>
            <a:r>
              <a:rPr lang="el-GR" dirty="0" smtClean="0"/>
              <a:t>θεσμοθετήθηκε η περίθαλψη:</a:t>
            </a:r>
          </a:p>
          <a:p>
            <a:pPr marL="0" indent="0">
              <a:buNone/>
            </a:pPr>
            <a:r>
              <a:rPr lang="el-GR" dirty="0" smtClean="0"/>
              <a:t>– για τις οικογένειες των εφέδρων</a:t>
            </a:r>
          </a:p>
          <a:p>
            <a:pPr marL="0" indent="0">
              <a:buNone/>
            </a:pPr>
            <a:r>
              <a:rPr lang="el-GR" dirty="0" smtClean="0"/>
              <a:t>– για τις οικογένειες των θυμάτων πολέμου</a:t>
            </a:r>
          </a:p>
          <a:p>
            <a:pPr marL="0" indent="0">
              <a:buNone/>
            </a:pPr>
            <a:r>
              <a:rPr lang="el-GR" dirty="0" smtClean="0"/>
              <a:t>•	1917-1921: οργανωμένη περίθαλψη (450.000 πρόσφυγες) παρόλο που:</a:t>
            </a:r>
          </a:p>
          <a:p>
            <a:pPr marL="0" indent="0">
              <a:buNone/>
            </a:pPr>
            <a:r>
              <a:rPr lang="el-GR" dirty="0" smtClean="0"/>
              <a:t>– η Ελλάδα ήταν σε πολεμική αναμέτρηση</a:t>
            </a:r>
          </a:p>
          <a:p>
            <a:pPr marL="0" indent="0">
              <a:buNone/>
            </a:pPr>
            <a:r>
              <a:rPr lang="el-GR" dirty="0" smtClean="0"/>
              <a:t>– οι οικονομικές συνθήκες ήταν αντίξοες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54859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el-GR" sz="2800" dirty="0" smtClean="0"/>
              <a:t>3. Η περίθαλψη (1914-1921)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7666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•	Η μέριμνα περιλάμβανε:</a:t>
            </a:r>
          </a:p>
          <a:p>
            <a:pPr marL="0" indent="0">
              <a:buNone/>
            </a:pPr>
            <a:r>
              <a:rPr lang="el-GR" dirty="0" smtClean="0"/>
              <a:t>– χρηματικό βοήθημα → ιδιαίτερο επίδομα</a:t>
            </a:r>
            <a:r>
              <a:rPr lang="en-US" dirty="0" smtClean="0"/>
              <a:t> </a:t>
            </a:r>
            <a:r>
              <a:rPr lang="el-GR" dirty="0" smtClean="0"/>
              <a:t>σε</a:t>
            </a:r>
            <a:r>
              <a:rPr lang="en-US" dirty="0"/>
              <a:t>:</a:t>
            </a:r>
            <a:r>
              <a:rPr lang="el-GR" dirty="0" smtClean="0"/>
              <a:t> ιερείς</a:t>
            </a:r>
            <a:r>
              <a:rPr lang="en-US" dirty="0" smtClean="0"/>
              <a:t>, </a:t>
            </a:r>
            <a:r>
              <a:rPr lang="el-GR" dirty="0" smtClean="0"/>
              <a:t>δασκάλους</a:t>
            </a:r>
            <a:r>
              <a:rPr lang="en-US" dirty="0" smtClean="0"/>
              <a:t>, </a:t>
            </a:r>
            <a:r>
              <a:rPr lang="el-GR" dirty="0" smtClean="0"/>
              <a:t>επιμελείς μαθητές</a:t>
            </a:r>
          </a:p>
          <a:p>
            <a:pPr marL="0" indent="0">
              <a:buNone/>
            </a:pPr>
            <a:r>
              <a:rPr lang="el-GR" dirty="0" smtClean="0"/>
              <a:t>– διανομή συσσιτίου από:</a:t>
            </a:r>
            <a:r>
              <a:rPr lang="en-US" dirty="0" smtClean="0"/>
              <a:t> </a:t>
            </a:r>
            <a:r>
              <a:rPr lang="el-GR" dirty="0" smtClean="0"/>
              <a:t>το Κράτος</a:t>
            </a:r>
            <a:r>
              <a:rPr lang="en-US" dirty="0" smtClean="0"/>
              <a:t>, </a:t>
            </a:r>
            <a:r>
              <a:rPr lang="el-GR" dirty="0" smtClean="0"/>
              <a:t>το Πατριαρχικό Ίδρυμα σε συνοικίες με πολλούς πρόσφυγες</a:t>
            </a:r>
          </a:p>
          <a:p>
            <a:pPr marL="0" indent="0">
              <a:buNone/>
            </a:pPr>
            <a:r>
              <a:rPr lang="el-GR" dirty="0" smtClean="0"/>
              <a:t>– παροχή ιατρικής περίθαλψης </a:t>
            </a:r>
            <a:r>
              <a:rPr lang="en-US" dirty="0" smtClean="0"/>
              <a:t> </a:t>
            </a:r>
            <a:r>
              <a:rPr lang="el-GR" dirty="0" smtClean="0"/>
              <a:t>και  διορισμοί:  γιατρών, φαρμακοποιών, μαιών</a:t>
            </a:r>
          </a:p>
          <a:p>
            <a:pPr marL="0" indent="0">
              <a:buNone/>
            </a:pPr>
            <a:r>
              <a:rPr lang="el-GR" dirty="0" smtClean="0"/>
              <a:t>– χορήγηση φαρμάκων και νοσηλεία σε νοσοκομεία: δημόσια, ειδικά για πρόσφυγες</a:t>
            </a:r>
          </a:p>
          <a:p>
            <a:pPr marL="0" indent="0">
              <a:buNone/>
            </a:pPr>
            <a:r>
              <a:rPr lang="el-GR" dirty="0" smtClean="0"/>
              <a:t>– στέγαση σε: προσωρινά καταλύματα, δημόσια κτίρια, επιταγμένα ή μισθωμένα κτίρια</a:t>
            </a:r>
          </a:p>
          <a:p>
            <a:pPr marL="0" indent="0">
              <a:buNone/>
            </a:pPr>
            <a:r>
              <a:rPr lang="el-GR" dirty="0" smtClean="0"/>
              <a:t>– παροχή ενδυμάτων και κλινοσκεπασμάτων</a:t>
            </a:r>
          </a:p>
          <a:p>
            <a:pPr marL="0" indent="0">
              <a:buNone/>
            </a:pPr>
            <a:r>
              <a:rPr lang="el-GR" dirty="0" smtClean="0"/>
              <a:t>– βοήθεια στην ανεύρεση εργασίας</a:t>
            </a:r>
          </a:p>
          <a:p>
            <a:pPr marL="0" indent="0">
              <a:buNone/>
            </a:pPr>
            <a:r>
              <a:rPr lang="el-GR" dirty="0" smtClean="0"/>
              <a:t>– δωρεάν μετακίνηση, ομαδική ή ατομική:</a:t>
            </a:r>
          </a:p>
          <a:p>
            <a:pPr marL="0" indent="0">
              <a:buNone/>
            </a:pPr>
            <a:r>
              <a:rPr lang="el-GR" dirty="0" smtClean="0"/>
              <a:t>–         εύρεση στέγης</a:t>
            </a:r>
          </a:p>
          <a:p>
            <a:pPr marL="0" indent="0">
              <a:buNone/>
            </a:pPr>
            <a:r>
              <a:rPr lang="el-GR" dirty="0" smtClean="0"/>
              <a:t>–         εύρεση εργασίας</a:t>
            </a:r>
          </a:p>
          <a:p>
            <a:pPr marL="0" indent="0">
              <a:buNone/>
            </a:pPr>
            <a:r>
              <a:rPr lang="el-GR" dirty="0" smtClean="0"/>
              <a:t>–         επιστροφή στις περιοχές προηγούμενες εγκατάστασης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73038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4. Η παλιννόστηση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dirty="0" smtClean="0"/>
              <a:t>•	Ξεκίνησε τους τελευταίους μήνες του 1918 (τέλος Α’ Παγκοσμίου Πολέμου για Τουρκία)</a:t>
            </a:r>
          </a:p>
          <a:p>
            <a:pPr marL="0" indent="0">
              <a:buNone/>
            </a:pPr>
            <a:r>
              <a:rPr lang="el-GR" dirty="0" smtClean="0"/>
              <a:t>•	Οκτώβριος 1918, Κων/</a:t>
            </a:r>
            <a:r>
              <a:rPr lang="el-GR" dirty="0" err="1" smtClean="0"/>
              <a:t>πολη</a:t>
            </a:r>
            <a:r>
              <a:rPr lang="el-GR" dirty="0" smtClean="0"/>
              <a:t>: </a:t>
            </a:r>
          </a:p>
          <a:p>
            <a:pPr marL="0" indent="0">
              <a:buNone/>
            </a:pPr>
            <a:r>
              <a:rPr lang="el-GR" dirty="0" smtClean="0"/>
              <a:t>Πατριαρχική Επιτροπή → οργάνωση επαναπατρισμού εκτοπισθέντων με τη βοήθεια:</a:t>
            </a:r>
          </a:p>
          <a:p>
            <a:pPr marL="0" indent="0">
              <a:buNone/>
            </a:pPr>
            <a:r>
              <a:rPr lang="el-GR" dirty="0" smtClean="0"/>
              <a:t>–        του Πατριαρχείου</a:t>
            </a:r>
          </a:p>
          <a:p>
            <a:pPr marL="0" indent="0">
              <a:buNone/>
            </a:pPr>
            <a:r>
              <a:rPr lang="el-GR" dirty="0" smtClean="0"/>
              <a:t>–        της ελληνικής κυβέρνησης</a:t>
            </a:r>
          </a:p>
          <a:p>
            <a:pPr marL="0" indent="0">
              <a:buNone/>
            </a:pPr>
            <a:r>
              <a:rPr lang="el-GR" dirty="0" smtClean="0"/>
              <a:t>•	η παλιννόστηση έγινε </a:t>
            </a:r>
            <a:r>
              <a:rPr lang="el-GR" b="1" dirty="0" smtClean="0"/>
              <a:t>τμηματικά</a:t>
            </a:r>
            <a:r>
              <a:rPr lang="el-GR" dirty="0" smtClean="0"/>
              <a:t> με </a:t>
            </a:r>
            <a:r>
              <a:rPr lang="el-GR" b="1" dirty="0" smtClean="0"/>
              <a:t>μέριμνα του Υπουργείου Περιθάλψεως:</a:t>
            </a:r>
          </a:p>
          <a:p>
            <a:pPr marL="0" indent="0">
              <a:buNone/>
            </a:pPr>
            <a:r>
              <a:rPr lang="el-GR" dirty="0" smtClean="0"/>
              <a:t>αρχικά:</a:t>
            </a:r>
          </a:p>
          <a:p>
            <a:pPr marL="0" indent="0">
              <a:buNone/>
            </a:pPr>
            <a:r>
              <a:rPr lang="el-GR" dirty="0" smtClean="0"/>
              <a:t>–        οι ευπορότεροι</a:t>
            </a:r>
          </a:p>
          <a:p>
            <a:pPr marL="0" indent="0">
              <a:buNone/>
            </a:pPr>
            <a:r>
              <a:rPr lang="el-GR" dirty="0" smtClean="0"/>
              <a:t>–        αυτοί που προέρχονταν από ορισμένες περιοχές της Δυτικής </a:t>
            </a:r>
            <a:r>
              <a:rPr lang="el-GR" dirty="0" err="1" smtClean="0"/>
              <a:t>Μικρασίας</a:t>
            </a:r>
            <a:endParaRPr lang="el-GR" dirty="0" smtClean="0"/>
          </a:p>
          <a:p>
            <a:pPr marL="0" indent="0">
              <a:buNone/>
            </a:pPr>
            <a:r>
              <a:rPr lang="el-GR" b="1" dirty="0" smtClean="0"/>
              <a:t>μετά την αποβίβαση ελληνικού στρατού στη Σμύρνη (Μάιος 1919) → οι περισσότεροι</a:t>
            </a:r>
          </a:p>
          <a:p>
            <a:pPr marL="0" indent="0">
              <a:buNone/>
            </a:pPr>
            <a:r>
              <a:rPr lang="el-GR" dirty="0" smtClean="0"/>
              <a:t>– μέχρι το τέλος του 1920 η πλειονότητα από Μ. Ασία, Ανατολική Θράκη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93805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el-GR" dirty="0" smtClean="0"/>
              <a:t>4. Η παλιννόστηση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 smtClean="0"/>
              <a:t>•	προβλήματα προσφύγων μετά την παλιννόστηση:</a:t>
            </a:r>
          </a:p>
          <a:p>
            <a:pPr marL="0" indent="0">
              <a:buNone/>
            </a:pPr>
            <a:r>
              <a:rPr lang="el-GR" dirty="0" smtClean="0"/>
              <a:t>– άσχημες συνθήκες → κατεστραμμένα σπίτια, εκκλησίες, σχολεία</a:t>
            </a:r>
          </a:p>
          <a:p>
            <a:pPr marL="0" indent="0">
              <a:buNone/>
            </a:pPr>
            <a:r>
              <a:rPr lang="el-GR" dirty="0" smtClean="0"/>
              <a:t>– σε σπίτια Ελλήνων είχαν εγκατασταθεί Μουσουλμάνοι πρόσφυγες από τα Βαλκάνια</a:t>
            </a:r>
          </a:p>
          <a:p>
            <a:pPr marL="0" indent="0">
              <a:buNone/>
            </a:pPr>
            <a:r>
              <a:rPr lang="el-GR" dirty="0" smtClean="0"/>
              <a:t>•	Ύπατη Αρμοστεία Σμύρνης → «Υπηρεσία Παλιννοστήσεως και Περιθάλψεων» → βοήθεια σε όσους επέστρεφαν να αποκατασταθούν στα σπίτια και τις ασχολίες τους</a:t>
            </a:r>
          </a:p>
          <a:p>
            <a:pPr marL="0" indent="0">
              <a:buNone/>
            </a:pPr>
            <a:r>
              <a:rPr lang="el-GR" dirty="0" smtClean="0"/>
              <a:t>•	Αύγουστος 1922: και πάλι στο δρόμο της προσφυγιάς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38953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ελληνική παρουσία στη Μ. Ασία μέχρι τον 20ο αι.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dirty="0" smtClean="0"/>
              <a:t>•	μακραίωνη παρουσία-πυκνοί πληθυσμοί στην αρχαιότητα και το Βυζάντιο</a:t>
            </a:r>
          </a:p>
          <a:p>
            <a:pPr marL="0" indent="0">
              <a:buNone/>
            </a:pPr>
            <a:r>
              <a:rPr lang="el-GR" dirty="0" smtClean="0"/>
              <a:t>•	12ος αιώνας: μείωση πληθυσμών λόγω μαζικών εξισλαμισμών</a:t>
            </a:r>
          </a:p>
          <a:p>
            <a:pPr marL="0" indent="0">
              <a:buNone/>
            </a:pPr>
            <a:r>
              <a:rPr lang="el-GR" dirty="0" smtClean="0"/>
              <a:t>•	18ος -19ος αιώνας: ενίσχυση πληθυσμών λόγω μεταναστεύσεων από κυρίως Ελλάδα</a:t>
            </a:r>
          </a:p>
          <a:p>
            <a:pPr marL="0" indent="0">
              <a:buNone/>
            </a:pPr>
            <a:r>
              <a:rPr lang="el-GR" dirty="0" smtClean="0"/>
              <a:t>– οικονομική άνοδος</a:t>
            </a:r>
          </a:p>
          <a:p>
            <a:pPr marL="0" indent="0">
              <a:buNone/>
            </a:pPr>
            <a:r>
              <a:rPr lang="el-GR" dirty="0" smtClean="0"/>
              <a:t>– πνευματική άνθηση</a:t>
            </a:r>
          </a:p>
          <a:p>
            <a:pPr marL="0" indent="0">
              <a:buNone/>
            </a:pPr>
            <a:r>
              <a:rPr lang="el-GR" dirty="0" smtClean="0"/>
              <a:t>– αξιόλογη κοινοτική και εκπαιδευτική οργάνωση</a:t>
            </a:r>
          </a:p>
          <a:p>
            <a:pPr marL="0" indent="0">
              <a:buNone/>
            </a:pPr>
            <a:r>
              <a:rPr lang="el-GR" dirty="0" smtClean="0"/>
              <a:t>– ίδρυση:</a:t>
            </a:r>
          </a:p>
          <a:p>
            <a:pPr marL="0" indent="0">
              <a:buNone/>
            </a:pPr>
            <a:r>
              <a:rPr lang="el-GR" dirty="0" smtClean="0"/>
              <a:t>–          κοινοτήτων</a:t>
            </a:r>
          </a:p>
          <a:p>
            <a:pPr marL="0" indent="0">
              <a:buNone/>
            </a:pPr>
            <a:r>
              <a:rPr lang="el-GR" dirty="0" smtClean="0"/>
              <a:t>–          συλλόγων</a:t>
            </a:r>
          </a:p>
          <a:p>
            <a:pPr marL="0" indent="0">
              <a:buNone/>
            </a:pPr>
            <a:r>
              <a:rPr lang="el-GR" dirty="0" smtClean="0"/>
              <a:t>–          σχολείων</a:t>
            </a:r>
          </a:p>
          <a:p>
            <a:pPr marL="0" indent="0">
              <a:buNone/>
            </a:pPr>
            <a:r>
              <a:rPr lang="el-GR" dirty="0" smtClean="0"/>
              <a:t>–          ευαγών ιδρυμάτων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36755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el-GR" dirty="0" smtClean="0"/>
              <a:t>Αίτια διωγμών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•	εθνική αφύπνιση των Τούρκων (τέλη 19ου αιώνα) → εδαφική συρρίκνωση Οθωμανικής Αυτοκρατορίας → εχθρική αντιμετώπιση μειονοτήτων</a:t>
            </a:r>
          </a:p>
          <a:p>
            <a:pPr marL="0" indent="0">
              <a:buNone/>
            </a:pPr>
            <a:r>
              <a:rPr lang="el-GR" dirty="0" smtClean="0"/>
              <a:t>•	Έλληνες-Αρμένιοι → ελέγχουν το μεγαλύτερο μέρος του εμπορίου και της βιομηχανίας της χώρας</a:t>
            </a:r>
          </a:p>
          <a:p>
            <a:pPr marL="0" indent="0">
              <a:buNone/>
            </a:pPr>
            <a:r>
              <a:rPr lang="el-GR" dirty="0" smtClean="0"/>
              <a:t>•	εκκρεμότητα του ζητήματος της κατακύρωσης των νησιών του Ανατολικού Αιγαίου στην Ελλάδα → επιδείνωση σχέσεων Ελλάδας-Τουρκίας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71307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Α’ φάση διωγμών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dirty="0" smtClean="0"/>
              <a:t>•	προσχήματα → οι αθρόες μεταναστεύσεις Μουσουλμάνων από Σερβία, Βουλγαρία, Ελλάδα προς Μ. Ασία → υποκινήθηκαν από την τουρκική κυβέρνηση → η επικείμενη είσοδος της Τουρκίας στον Α’ Παγκόσμιο Πόλεμο</a:t>
            </a:r>
          </a:p>
          <a:p>
            <a:pPr marL="0" indent="0">
              <a:buNone/>
            </a:pPr>
            <a:r>
              <a:rPr lang="el-GR" dirty="0" smtClean="0"/>
              <a:t>•	διώξεις:</a:t>
            </a:r>
          </a:p>
          <a:p>
            <a:pPr marL="0" indent="0">
              <a:buNone/>
            </a:pPr>
            <a:r>
              <a:rPr lang="el-GR" dirty="0" smtClean="0"/>
              <a:t>– αρχές 1914 – Έλληνες Ανατολικής Θράκης</a:t>
            </a:r>
          </a:p>
          <a:p>
            <a:pPr marL="0" indent="0">
              <a:buNone/>
            </a:pPr>
            <a:r>
              <a:rPr lang="el-GR" dirty="0" smtClean="0"/>
              <a:t>– Μάιος 1914 – Έλληνες Δυτικής Μ. Ασίας → πρόσχημα: εκκένωση της περιοχής απέναντι από τα νησιά του Ανατολικού Αιγαίου για στρατιωτικούς λόγους</a:t>
            </a:r>
          </a:p>
          <a:p>
            <a:pPr marL="0" indent="0">
              <a:buNone/>
            </a:pPr>
            <a:r>
              <a:rPr lang="el-GR" dirty="0" smtClean="0"/>
              <a:t>•	καθοδηγητές της επιχείρησης οι Γερμανοί – σύμμαχοι των Τούρκων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57471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l-GR" dirty="0" smtClean="0"/>
              <a:t>Α’ φάση διωγμών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μέθοδος:</a:t>
            </a:r>
          </a:p>
          <a:p>
            <a:pPr marL="0" indent="0">
              <a:buNone/>
            </a:pPr>
            <a:r>
              <a:rPr lang="el-GR" dirty="0" smtClean="0"/>
              <a:t>– ανθελληνική εκστρατεία τουρκικού Τύπου</a:t>
            </a:r>
          </a:p>
          <a:p>
            <a:pPr marL="0" indent="0">
              <a:buNone/>
            </a:pPr>
            <a:r>
              <a:rPr lang="el-GR" dirty="0" smtClean="0"/>
              <a:t>– καταπίεση Ελλήνων για εξαναγκασμό σε «εκούσια» μετανάστευση</a:t>
            </a:r>
          </a:p>
          <a:p>
            <a:pPr marL="0" indent="0">
              <a:buNone/>
            </a:pPr>
            <a:r>
              <a:rPr lang="el-GR" dirty="0" smtClean="0"/>
              <a:t>– λεηλασίες, δολοφονίες σε βάρος των Ελλήνων</a:t>
            </a:r>
          </a:p>
          <a:p>
            <a:pPr marL="0" indent="0">
              <a:buNone/>
            </a:pPr>
            <a:r>
              <a:rPr lang="el-GR" b="1" dirty="0" smtClean="0"/>
              <a:t>Οικουμενικό Πατριαρχείο</a:t>
            </a:r>
            <a:r>
              <a:rPr lang="el-GR" dirty="0" smtClean="0"/>
              <a:t>:</a:t>
            </a:r>
          </a:p>
          <a:p>
            <a:pPr marL="0" indent="0">
              <a:buNone/>
            </a:pPr>
            <a:r>
              <a:rPr lang="el-GR" dirty="0" smtClean="0"/>
              <a:t>→ κήρυξε την Ορθόδοξη Εκκλησία σε διωγμό</a:t>
            </a:r>
          </a:p>
          <a:p>
            <a:pPr marL="0" indent="0">
              <a:buNone/>
            </a:pPr>
            <a:r>
              <a:rPr lang="el-GR" dirty="0" smtClean="0"/>
              <a:t>→ ανέστειλε τη λειτουργία εκκλησιών-σχολείων</a:t>
            </a:r>
            <a:endParaRPr lang="en-US" dirty="0" smtClean="0"/>
          </a:p>
          <a:p>
            <a:pPr marL="0" indent="0">
              <a:buNone/>
            </a:pPr>
            <a:r>
              <a:rPr lang="el-GR" b="1" dirty="0" smtClean="0"/>
              <a:t>Ελλάδα</a:t>
            </a:r>
            <a:r>
              <a:rPr lang="el-GR" dirty="0" smtClean="0"/>
              <a:t> → ανέλαβε διπλωματικές ενέργειες → διαπραγματεύσεις για εθελούσια ανταλλαγή Ελλήνων Ορθοδόξων της Τουρκίας-Μουσουλμάνων της Ελλάδος → ίδρυση </a:t>
            </a:r>
            <a:r>
              <a:rPr lang="el-GR" b="1" dirty="0" smtClean="0"/>
              <a:t>Μικτής Επιτροπής </a:t>
            </a:r>
            <a:r>
              <a:rPr lang="el-GR" dirty="0" smtClean="0"/>
              <a:t>(Ιούνιος 1914) → θα ρύθμιζε τα σχετικά με την ανταλλαγή → </a:t>
            </a:r>
            <a:r>
              <a:rPr lang="el-GR" b="1" dirty="0" smtClean="0"/>
              <a:t>δε λειτούργησε </a:t>
            </a:r>
            <a:r>
              <a:rPr lang="el-GR" dirty="0" smtClean="0"/>
              <a:t>λόγω της εξόδου της Τουρκίας στον Α’ Παγκόσμιο Πόλεμο (Οκτώβριος 1914)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43233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41459"/>
          </a:xfrm>
        </p:spPr>
        <p:txBody>
          <a:bodyPr/>
          <a:lstStyle/>
          <a:p>
            <a:r>
              <a:rPr lang="el-GR" dirty="0" smtClean="0"/>
              <a:t>Β’ φάση διωγμών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dirty="0" smtClean="0"/>
              <a:t>•	μορφές:</a:t>
            </a:r>
          </a:p>
          <a:p>
            <a:pPr marL="0" indent="0">
              <a:buNone/>
            </a:pPr>
            <a:r>
              <a:rPr lang="el-GR" dirty="0" smtClean="0"/>
              <a:t>– έκτακτες επιβαρύνσεις</a:t>
            </a:r>
          </a:p>
          <a:p>
            <a:pPr marL="0" indent="0">
              <a:buNone/>
            </a:pPr>
            <a:r>
              <a:rPr lang="el-GR" dirty="0" smtClean="0"/>
              <a:t>– επιτάξεις ειδών πρώτης ανάγκης</a:t>
            </a:r>
          </a:p>
          <a:p>
            <a:pPr marL="0" indent="0">
              <a:buNone/>
            </a:pPr>
            <a:r>
              <a:rPr lang="el-GR" dirty="0" smtClean="0"/>
              <a:t>– εμπόδια στις εμπορικές δραστηριότητες</a:t>
            </a:r>
          </a:p>
          <a:p>
            <a:pPr marL="0" indent="0">
              <a:buNone/>
            </a:pPr>
            <a:r>
              <a:rPr lang="el-GR" dirty="0" smtClean="0"/>
              <a:t>– μετατοπίσεις χωριών ή ευρύτερων περιοχών προς το εσωτερικό της Μ. Ασίας</a:t>
            </a:r>
          </a:p>
          <a:p>
            <a:pPr marL="0" indent="0">
              <a:buNone/>
            </a:pPr>
            <a:r>
              <a:rPr lang="el-GR" dirty="0" smtClean="0"/>
              <a:t>– τάγματα εργασίας: άνδρες άνω των 45 που δε στρατεύονταν → πέθαιναν από κακουχίες, πείνα, αρρώστιες</a:t>
            </a:r>
          </a:p>
          <a:p>
            <a:pPr marL="0" indent="0">
              <a:buNone/>
            </a:pPr>
            <a:r>
              <a:rPr lang="el-GR" dirty="0" smtClean="0"/>
              <a:t>– άνδρες 20-45:</a:t>
            </a:r>
          </a:p>
          <a:p>
            <a:pPr marL="0" indent="0">
              <a:buNone/>
            </a:pPr>
            <a:r>
              <a:rPr lang="el-GR" dirty="0" smtClean="0"/>
              <a:t>–          αρχικά μπορούσαν να εξαγοράσουν τη στρατιωτική τους θητεία</a:t>
            </a:r>
          </a:p>
          <a:p>
            <a:pPr marL="0" indent="0">
              <a:buNone/>
            </a:pPr>
            <a:r>
              <a:rPr lang="el-GR" dirty="0" smtClean="0"/>
              <a:t>→ όσοι δεν πλήρωναν θεωρούνταν λιποτάκτες</a:t>
            </a:r>
          </a:p>
          <a:p>
            <a:pPr marL="0" indent="0">
              <a:buNone/>
            </a:pPr>
            <a:r>
              <a:rPr lang="el-GR" dirty="0" smtClean="0"/>
              <a:t>–          μετά καταργήθηκε η εξαγορά της θητείας</a:t>
            </a:r>
          </a:p>
          <a:p>
            <a:pPr marL="0" indent="0">
              <a:buNone/>
            </a:pPr>
            <a:r>
              <a:rPr lang="el-GR" dirty="0" smtClean="0"/>
              <a:t>→ χιλιάδες λιποτάκτες</a:t>
            </a:r>
          </a:p>
          <a:p>
            <a:pPr marL="0" indent="0">
              <a:buNone/>
            </a:pPr>
            <a:r>
              <a:rPr lang="el-GR" dirty="0" smtClean="0"/>
              <a:t>→ εκτελέσεις όσων συνελήφθησαν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51054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l-GR" dirty="0" smtClean="0"/>
              <a:t>Β’ φάση διωγμών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 smtClean="0"/>
              <a:t>•	αποτελέσματα:</a:t>
            </a:r>
          </a:p>
          <a:p>
            <a:pPr marL="0" indent="0">
              <a:buNone/>
            </a:pPr>
            <a:r>
              <a:rPr lang="el-GR" dirty="0" smtClean="0"/>
              <a:t>– κύμα φυγής προς την Ελλάδα</a:t>
            </a:r>
          </a:p>
          <a:p>
            <a:pPr marL="0" indent="0">
              <a:buNone/>
            </a:pPr>
            <a:r>
              <a:rPr lang="el-GR" dirty="0" smtClean="0"/>
              <a:t>– οι τουρκικές αρχές εγκατέστησαν στα σπίτια των φυγάδων Ελλήνων Μουσουλμάνους από Σερβία, Βουλγαρία, Ελλάδα και Αλβανία</a:t>
            </a:r>
          </a:p>
          <a:p>
            <a:pPr marL="0" indent="0">
              <a:buNone/>
            </a:pPr>
            <a:r>
              <a:rPr lang="el-GR" dirty="0" smtClean="0"/>
              <a:t>•	μέχρι το τέλος του Α’ Παγκοσμίου Πολέμου (1918):</a:t>
            </a:r>
          </a:p>
          <a:p>
            <a:pPr marL="0" indent="0">
              <a:buNone/>
            </a:pPr>
            <a:r>
              <a:rPr lang="el-GR" dirty="0" smtClean="0"/>
              <a:t>– οι διώξεις και οι εκτοπίσεις συνεχίστηκαν με μικρότερη ένταση</a:t>
            </a:r>
          </a:p>
          <a:p>
            <a:pPr marL="0" indent="0">
              <a:buNone/>
            </a:pPr>
            <a:r>
              <a:rPr lang="el-GR" dirty="0" smtClean="0"/>
              <a:t>– επεκτάθηκαν και σε άλλες περιοχές (Πόντος, Μαρμαράς)</a:t>
            </a:r>
          </a:p>
          <a:p>
            <a:pPr marL="0" indent="0">
              <a:buNone/>
            </a:pPr>
            <a:r>
              <a:rPr lang="el-GR" dirty="0" smtClean="0"/>
              <a:t>– έφτασαν στην Ελλάδα χιλιάδες πρόσφυγες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29697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r>
              <a:rPr lang="el-GR" dirty="0" smtClean="0"/>
              <a:t>2. Άλλα προσφυγικά ρεύματα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dirty="0" smtClean="0"/>
              <a:t>•	1916 από Ανατολική Μακεδονία:</a:t>
            </a:r>
          </a:p>
          <a:p>
            <a:pPr marL="0" indent="0">
              <a:buNone/>
            </a:pPr>
            <a:r>
              <a:rPr lang="el-GR" dirty="0" smtClean="0"/>
              <a:t>– την είχαν καταλάβει οι Βούλγαροι ως σύμμαχοι των Γερμανών</a:t>
            </a:r>
          </a:p>
          <a:p>
            <a:pPr marL="0" indent="0">
              <a:buNone/>
            </a:pPr>
            <a:r>
              <a:rPr lang="el-GR" dirty="0" smtClean="0"/>
              <a:t>– το 1918 επέστρεψαν στις εστίες τους</a:t>
            </a:r>
          </a:p>
          <a:p>
            <a:pPr marL="0" indent="0">
              <a:buNone/>
            </a:pPr>
            <a:r>
              <a:rPr lang="el-GR" dirty="0" smtClean="0"/>
              <a:t>– η «Υπηρεσία Ανοικοδομήσεων στην Ανατολική Μακεδονία» μερίμνησε για την </a:t>
            </a:r>
            <a:r>
              <a:rPr lang="el-GR" dirty="0" err="1" smtClean="0"/>
              <a:t>επανεγκατάστασή</a:t>
            </a:r>
            <a:r>
              <a:rPr lang="el-GR" dirty="0" smtClean="0"/>
              <a:t> τους</a:t>
            </a:r>
            <a:endParaRPr lang="en-US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•	Νοέμβριος 1919: Συνθήκη Νεϊγύ → παραχώρηση Δυτικής Θράκης από τη Βουλγαρία στην Ελλάδα → «Σύμφωνο περί αμοιβαίας μεταναστεύσεως μεταξύ Ελλάδος και Βουλγαρίας»</a:t>
            </a:r>
          </a:p>
          <a:p>
            <a:pPr marL="0" indent="0">
              <a:buNone/>
            </a:pPr>
            <a:r>
              <a:rPr lang="el-GR" dirty="0" smtClean="0"/>
              <a:t>– έφυγαν 50.000 Βούλγαροι από την Ελλάδα</a:t>
            </a:r>
          </a:p>
          <a:p>
            <a:pPr marL="0" indent="0">
              <a:buNone/>
            </a:pPr>
            <a:r>
              <a:rPr lang="el-GR" dirty="0" smtClean="0"/>
              <a:t>– έφυγαν 30.000 Έλληνες από τη Βουλγαρία (20.000 είχαν φύγει νωρίτερα)</a:t>
            </a:r>
          </a:p>
          <a:p>
            <a:pPr marL="0" indent="0">
              <a:buNone/>
            </a:pPr>
            <a:r>
              <a:rPr lang="el-GR" dirty="0" smtClean="0"/>
              <a:t>•	1919-1921 από τη Ρωσία προς → τα λιμάνια της Μαύρης Θάλασσας στην Ελλάδα</a:t>
            </a:r>
          </a:p>
          <a:p>
            <a:pPr marL="0" indent="0">
              <a:buNone/>
            </a:pPr>
            <a:r>
              <a:rPr lang="el-GR" dirty="0" smtClean="0"/>
              <a:t>– λόγω της Ρωσικής Επανάστασης</a:t>
            </a:r>
          </a:p>
          <a:p>
            <a:pPr marL="0" indent="0">
              <a:buNone/>
            </a:pPr>
            <a:r>
              <a:rPr lang="el-GR" dirty="0" smtClean="0"/>
              <a:t>– της κατάληψης ρωσικών επαρχιών από τους Τούρκους</a:t>
            </a:r>
          </a:p>
          <a:p>
            <a:pPr marL="0" indent="0">
              <a:buNone/>
            </a:pPr>
            <a:r>
              <a:rPr lang="el-GR" dirty="0" smtClean="0"/>
              <a:t>– τους Έλληνες ακολούθησαν Αρμένιοι και Ρώσοι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44463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el-GR" sz="2800" dirty="0" smtClean="0"/>
              <a:t>2. Άλλα προσφυγικά ρεύματα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l-GR" dirty="0" smtClean="0"/>
              <a:t>•	1914 από τη Β. Ήπειρο</a:t>
            </a:r>
          </a:p>
          <a:p>
            <a:pPr marL="0" indent="0">
              <a:buNone/>
            </a:pPr>
            <a:r>
              <a:rPr lang="el-GR" dirty="0" smtClean="0"/>
              <a:t>•	1919 από τη Ρουμανία λόγω πολεμικών συγκρούσεων</a:t>
            </a:r>
          </a:p>
          <a:p>
            <a:pPr marL="0" indent="0">
              <a:buNone/>
            </a:pPr>
            <a:r>
              <a:rPr lang="el-GR" dirty="0" smtClean="0"/>
              <a:t>•	1919 από τη Νοτιοδυτική </a:t>
            </a:r>
            <a:r>
              <a:rPr lang="el-GR" dirty="0" err="1" smtClean="0"/>
              <a:t>Μικρασία</a:t>
            </a:r>
            <a:r>
              <a:rPr lang="el-GR" dirty="0" smtClean="0"/>
              <a:t> λόγω ιταλικής κατοχής</a:t>
            </a:r>
          </a:p>
          <a:p>
            <a:pPr marL="0" indent="0">
              <a:buNone/>
            </a:pPr>
            <a:r>
              <a:rPr lang="el-GR" dirty="0" smtClean="0"/>
              <a:t>•	1914 από </a:t>
            </a:r>
            <a:r>
              <a:rPr lang="el-GR" dirty="0" err="1" smtClean="0"/>
              <a:t>Αϊδίνιο</a:t>
            </a:r>
            <a:r>
              <a:rPr lang="el-GR" dirty="0" smtClean="0"/>
              <a:t> και εσωτερικό Μ. Ασίας λόγω ιταλικής κατοχής</a:t>
            </a:r>
          </a:p>
          <a:p>
            <a:pPr marL="0" indent="0">
              <a:buNone/>
            </a:pPr>
            <a:r>
              <a:rPr lang="el-GR" dirty="0" smtClean="0"/>
              <a:t>•	1912 και εξής από Δωδεκάνησα</a:t>
            </a:r>
          </a:p>
          <a:p>
            <a:pPr marL="0" indent="0">
              <a:buNone/>
            </a:pPr>
            <a:r>
              <a:rPr lang="el-GR" dirty="0" smtClean="0"/>
              <a:t>•	μέχρι το 1920 έφτασαν στην Ελλάδα 800.000 πρόσφυγες</a:t>
            </a:r>
          </a:p>
          <a:p>
            <a:pPr marL="0" indent="0">
              <a:buNone/>
            </a:pPr>
            <a:r>
              <a:rPr lang="el-GR" dirty="0" smtClean="0"/>
              <a:t>– μόνοι τους</a:t>
            </a:r>
          </a:p>
          <a:p>
            <a:pPr marL="0" indent="0">
              <a:buNone/>
            </a:pPr>
            <a:r>
              <a:rPr lang="el-GR" dirty="0" smtClean="0"/>
              <a:t>– με φροντίδα και μέσα του Κράτους (ζώα, οχήματα, τραίνα, πλοία)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– εγκαταστάθηκαν σε:</a:t>
            </a:r>
          </a:p>
          <a:p>
            <a:pPr marL="0" indent="0">
              <a:buNone/>
            </a:pPr>
            <a:r>
              <a:rPr lang="el-GR" dirty="0" smtClean="0"/>
              <a:t>–         Αθήνα, Πειραιά</a:t>
            </a:r>
          </a:p>
          <a:p>
            <a:pPr marL="0" indent="0">
              <a:buNone/>
            </a:pPr>
            <a:r>
              <a:rPr lang="el-GR" dirty="0" smtClean="0"/>
              <a:t>–         Θεσσαλονίκη και γενικότερα Μακεδονία</a:t>
            </a:r>
          </a:p>
          <a:p>
            <a:pPr marL="0" indent="0">
              <a:buNone/>
            </a:pPr>
            <a:r>
              <a:rPr lang="el-GR" dirty="0" smtClean="0"/>
              <a:t>–         νησιά Ανατολικού Αιγαίου</a:t>
            </a:r>
          </a:p>
          <a:p>
            <a:pPr marL="0" indent="0">
              <a:buNone/>
            </a:pPr>
            <a:r>
              <a:rPr lang="el-GR" dirty="0" smtClean="0"/>
              <a:t>–         Κρήτη</a:t>
            </a:r>
          </a:p>
          <a:p>
            <a:pPr marL="0" indent="0">
              <a:buNone/>
            </a:pPr>
            <a:r>
              <a:rPr lang="el-GR" dirty="0" smtClean="0"/>
              <a:t>–         Βόλο</a:t>
            </a:r>
          </a:p>
          <a:p>
            <a:pPr marL="0" indent="0">
              <a:buNone/>
            </a:pPr>
            <a:r>
              <a:rPr lang="el-GR" dirty="0" smtClean="0"/>
              <a:t>–         Πάτρα</a:t>
            </a:r>
          </a:p>
          <a:p>
            <a:pPr marL="0" indent="0">
              <a:buNone/>
            </a:pPr>
            <a:r>
              <a:rPr lang="el-GR" dirty="0" smtClean="0"/>
              <a:t>–         Καλαμάτα</a:t>
            </a:r>
          </a:p>
          <a:p>
            <a:pPr marL="0" indent="0">
              <a:buNone/>
            </a:pPr>
            <a:r>
              <a:rPr lang="el-GR" dirty="0" smtClean="0"/>
              <a:t>–         νησιά Αργοσαρωνικού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2771332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197</Words>
  <Application>Microsoft Office PowerPoint</Application>
  <PresentationFormat>Προβολή στην οθόνη (4:3)</PresentationFormat>
  <Paragraphs>143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Θέμα του Office</vt:lpstr>
      <vt:lpstr>A. ΠΡΟΣΦΥΓΙΚΑ ΡΕΥΜΑΤΑ ΚΑΤΑ ΤΗΝ ΠΕΡΙΟΔΟ 1914-1922</vt:lpstr>
      <vt:lpstr>Η ελληνική παρουσία στη Μ. Ασία μέχρι τον 20ο αι.</vt:lpstr>
      <vt:lpstr>Αίτια διωγμών</vt:lpstr>
      <vt:lpstr>Α’ φάση διωγμών</vt:lpstr>
      <vt:lpstr>Α’ φάση διωγμών</vt:lpstr>
      <vt:lpstr>Β’ φάση διωγμών</vt:lpstr>
      <vt:lpstr>Β’ φάση διωγμών</vt:lpstr>
      <vt:lpstr>2. Άλλα προσφυγικά ρεύματα</vt:lpstr>
      <vt:lpstr>2. Άλλα προσφυγικά ρεύματα</vt:lpstr>
      <vt:lpstr>3. Η περίθαλψη (1914-1921)</vt:lpstr>
      <vt:lpstr>3. Η περίθαλψη (1914-1921)</vt:lpstr>
      <vt:lpstr>3. Η περίθαλψη (1914-1921)</vt:lpstr>
      <vt:lpstr>4. Η παλιννόστηση</vt:lpstr>
      <vt:lpstr>4. Η παλιννόστηση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 ΠΡΟΣΦΥΓΙΚΑ ΡΕΥΜΑΤΑ ΚΑΤΑ ΤΗΝ ΠΕΡΙΟΔΟ 1914-1922</dc:title>
  <dc:creator>user</dc:creator>
  <cp:lastModifiedBy>user</cp:lastModifiedBy>
  <cp:revision>6</cp:revision>
  <dcterms:created xsi:type="dcterms:W3CDTF">2020-02-18T15:41:10Z</dcterms:created>
  <dcterms:modified xsi:type="dcterms:W3CDTF">2020-02-18T16:22:03Z</dcterms:modified>
</cp:coreProperties>
</file>