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sldIdLst>
    <p:sldId id="256" r:id="rId2"/>
    <p:sldId id="330" r:id="rId3"/>
    <p:sldId id="334" r:id="rId4"/>
    <p:sldId id="306" r:id="rId5"/>
    <p:sldId id="343" r:id="rId6"/>
    <p:sldId id="347" r:id="rId7"/>
    <p:sldId id="340" r:id="rId8"/>
    <p:sldId id="341" r:id="rId9"/>
    <p:sldId id="342" r:id="rId10"/>
    <p:sldId id="339" r:id="rId11"/>
    <p:sldId id="338" r:id="rId12"/>
    <p:sldId id="337" r:id="rId13"/>
    <p:sldId id="326" r:id="rId14"/>
    <p:sldId id="327" r:id="rId15"/>
    <p:sldId id="331" r:id="rId16"/>
    <p:sldId id="325" r:id="rId17"/>
    <p:sldId id="349" r:id="rId18"/>
    <p:sldId id="350" r:id="rId19"/>
    <p:sldId id="351" r:id="rId20"/>
    <p:sldId id="352" r:id="rId21"/>
    <p:sldId id="353" r:id="rId22"/>
    <p:sldId id="354" r:id="rId23"/>
    <p:sldId id="355" r:id="rId24"/>
    <p:sldId id="356" r:id="rId25"/>
    <p:sldId id="357" r:id="rId26"/>
    <p:sldId id="358" r:id="rId27"/>
    <p:sldId id="359"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8" autoAdjust="0"/>
    <p:restoredTop sz="94660"/>
  </p:normalViewPr>
  <p:slideViewPr>
    <p:cSldViewPr>
      <p:cViewPr varScale="1">
        <p:scale>
          <a:sx n="73" d="100"/>
          <a:sy n="73" d="100"/>
        </p:scale>
        <p:origin x="-93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Υπότιτλο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Τίτλο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Στυλ κύριου τίτλου</a:t>
            </a:r>
            <a:endParaRPr kumimoji="0" lang="en-US"/>
          </a:p>
        </p:txBody>
      </p:sp>
      <p:cxnSp>
        <p:nvCxnSpPr>
          <p:cNvPr id="8" name="Ευθεία γραμμή σύνδεσης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Έλλειψη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Θέση ημερομηνίας 14"/>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16" name="Θέση αριθμού διαφάνειας 15"/>
          <p:cNvSpPr>
            <a:spLocks noGrp="1"/>
          </p:cNvSpPr>
          <p:nvPr>
            <p:ph type="sldNum" sz="quarter" idx="11"/>
          </p:nvPr>
        </p:nvSpPr>
        <p:spPr/>
        <p:txBody>
          <a:bodyPr/>
          <a:lstStyle/>
          <a:p>
            <a:fld id="{3F6FFBEC-5773-4F18-871E-FA46C9EF23F9}" type="slidenum">
              <a:rPr lang="el-GR" smtClean="0"/>
              <a:t>‹#›</a:t>
            </a:fld>
            <a:endParaRPr lang="el-GR" dirty="0"/>
          </a:p>
        </p:txBody>
      </p:sp>
      <p:sp>
        <p:nvSpPr>
          <p:cNvPr id="17" name="Θέση υποσέλιδου 16"/>
          <p:cNvSpPr>
            <a:spLocks noGrp="1"/>
          </p:cNvSpPr>
          <p:nvPr>
            <p:ph type="ftr" sz="quarter" idx="12"/>
          </p:nvPr>
        </p:nvSpPr>
        <p:spPr/>
        <p:txBody>
          <a:bodyPr/>
          <a:lstStyle/>
          <a:p>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3F6FFBEC-5773-4F18-871E-FA46C9EF23F9}"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3F6FFBEC-5773-4F18-871E-FA46C9EF23F9}"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58466465-ED45-4F5C-89F4-CE2C8197714E}" type="datetimeFigureOut">
              <a:rPr lang="el-GR" smtClean="0"/>
              <a:t>25/3/2020</a:t>
            </a:fld>
            <a:endParaRPr lang="el-GR" dirty="0"/>
          </a:p>
        </p:txBody>
      </p:sp>
      <p:sp>
        <p:nvSpPr>
          <p:cNvPr id="15" name="Θέση αριθμού διαφάνειας 14"/>
          <p:cNvSpPr>
            <a:spLocks noGrp="1"/>
          </p:cNvSpPr>
          <p:nvPr>
            <p:ph type="sldNum" sz="quarter" idx="15"/>
          </p:nvPr>
        </p:nvSpPr>
        <p:spPr/>
        <p:txBody>
          <a:bodyPr/>
          <a:lstStyle>
            <a:lvl1pPr algn="ctr">
              <a:defRPr/>
            </a:lvl1pPr>
          </a:lstStyle>
          <a:p>
            <a:fld id="{3F6FFBEC-5773-4F18-871E-FA46C9EF23F9}" type="slidenum">
              <a:rPr lang="el-GR" smtClean="0"/>
              <a:t>‹#›</a:t>
            </a:fld>
            <a:endParaRPr lang="el-GR" dirty="0"/>
          </a:p>
        </p:txBody>
      </p:sp>
      <p:sp>
        <p:nvSpPr>
          <p:cNvPr id="16" name="Θέση υποσέλιδου 15"/>
          <p:cNvSpPr>
            <a:spLocks noGrp="1"/>
          </p:cNvSpPr>
          <p:nvPr>
            <p:ph type="ftr" sz="quarter" idx="16"/>
          </p:nvPr>
        </p:nvSpPr>
        <p:spPr/>
        <p:txBody>
          <a:bodyPr/>
          <a:lstStyle/>
          <a:p>
            <a:endParaRPr lang="el-GR" dirty="0"/>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3F6FFBEC-5773-4F18-871E-FA46C9EF23F9}" type="slidenum">
              <a:rPr lang="el-GR" smtClean="0"/>
              <a:t>‹#›</a:t>
            </a:fld>
            <a:endParaRPr lang="el-GR" dirty="0"/>
          </a:p>
        </p:txBody>
      </p:sp>
      <p:sp>
        <p:nvSpPr>
          <p:cNvPr id="2" name="Τίτλο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cxnSp>
        <p:nvCxnSpPr>
          <p:cNvPr id="7" name="Ευθεία γραμμή σύνδεσης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3F6FFBEC-5773-4F18-871E-FA46C9EF23F9}" type="slidenum">
              <a:rPr lang="el-GR" smtClean="0"/>
              <a:t>‹#›</a:t>
            </a:fld>
            <a:endParaRPr lang="el-GR" dirty="0"/>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11" name="Θέση περιεχομένου 10"/>
          <p:cNvSpPr>
            <a:spLocks noGrp="1"/>
          </p:cNvSpPr>
          <p:nvPr>
            <p:ph sz="half" idx="1"/>
          </p:nvPr>
        </p:nvSpPr>
        <p:spPr>
          <a:xfrm>
            <a:off x="457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2"/>
          </p:nvPr>
        </p:nvSpPr>
        <p:spPr>
          <a:xfrm>
            <a:off x="4648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Θέση αριθμού διαφάνειας 8"/>
          <p:cNvSpPr>
            <a:spLocks noGrp="1"/>
          </p:cNvSpPr>
          <p:nvPr>
            <p:ph type="sldNum" sz="quarter" idx="12"/>
          </p:nvPr>
        </p:nvSpPr>
        <p:spPr/>
        <p:txBody>
          <a:bodyPr/>
          <a:lstStyle/>
          <a:p>
            <a:fld id="{3F6FFBEC-5773-4F18-871E-FA46C9EF23F9}" type="slidenum">
              <a:rPr lang="el-GR" smtClean="0"/>
              <a:t>‹#›</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7" name="Θέση ημερομηνίας 6"/>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3" name="Θέση κειμένου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32" name="Θέση περιεχομένου 31"/>
          <p:cNvSpPr>
            <a:spLocks noGrp="1"/>
          </p:cNvSpPr>
          <p:nvPr>
            <p:ph sz="half" idx="2"/>
          </p:nvPr>
        </p:nvSpPr>
        <p:spPr>
          <a:xfrm>
            <a:off x="457200"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Θέση περιεχομένου 33"/>
          <p:cNvSpPr>
            <a:spLocks noGrp="1"/>
          </p:cNvSpPr>
          <p:nvPr>
            <p:ph sz="quarter" idx="4"/>
          </p:nvPr>
        </p:nvSpPr>
        <p:spPr>
          <a:xfrm>
            <a:off x="4649788"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Τίτλος 1"/>
          <p:cNvSpPr>
            <a:spLocks noGrp="1"/>
          </p:cNvSpPr>
          <p:nvPr>
            <p:ph type="title"/>
          </p:nvPr>
        </p:nvSpPr>
        <p:spPr>
          <a:xfrm>
            <a:off x="457200" y="155448"/>
            <a:ext cx="8229600" cy="1143000"/>
          </a:xfrm>
        </p:spPr>
        <p:txBody>
          <a:bodyPr anchor="b" anchorCtr="0"/>
          <a:lstStyle>
            <a:lvl1pPr>
              <a:defRPr/>
            </a:lvl1pPr>
          </a:lstStyle>
          <a:p>
            <a:r>
              <a:rPr kumimoji="0" lang="el-GR" smtClean="0"/>
              <a:t>Στυλ κύριου τίτλου</a:t>
            </a:r>
            <a:endParaRPr kumimoji="0" lang="en-US"/>
          </a:p>
        </p:txBody>
      </p:sp>
      <p:sp>
        <p:nvSpPr>
          <p:cNvPr id="12" name="Θέση κειμένου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cxnSp>
        <p:nvCxnSpPr>
          <p:cNvPr id="10" name="Ευθεία γραμμή σύνδεσης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3F6FFBEC-5773-4F18-871E-FA46C9EF23F9}" type="slidenum">
              <a:rPr lang="el-GR" smtClean="0"/>
              <a:t>‹#›</a:t>
            </a:fld>
            <a:endParaRPr lang="el-GR" dirty="0"/>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3F6FFBEC-5773-4F18-871E-FA46C9EF23F9}"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Θέση περιεχομένου 28"/>
          <p:cNvSpPr>
            <a:spLocks noGrp="1"/>
          </p:cNvSpPr>
          <p:nvPr>
            <p:ph sz="quarter" idx="1"/>
          </p:nvPr>
        </p:nvSpPr>
        <p:spPr>
          <a:xfrm>
            <a:off x="457200" y="457200"/>
            <a:ext cx="6248400" cy="5715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Θέση κειμένου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31" name="Τίτλο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8" name="Θέση ημερομηνίας 7"/>
          <p:cNvSpPr>
            <a:spLocks noGrp="1"/>
          </p:cNvSpPr>
          <p:nvPr>
            <p:ph type="dt" sz="half" idx="14"/>
          </p:nvPr>
        </p:nvSpPr>
        <p:spPr/>
        <p:txBody>
          <a:bodyPr/>
          <a:lstStyle/>
          <a:p>
            <a:fld id="{58466465-ED45-4F5C-89F4-CE2C8197714E}" type="datetimeFigureOut">
              <a:rPr lang="el-GR" smtClean="0"/>
              <a:t>25/3/2020</a:t>
            </a:fld>
            <a:endParaRPr lang="el-GR" dirty="0"/>
          </a:p>
        </p:txBody>
      </p:sp>
      <p:sp>
        <p:nvSpPr>
          <p:cNvPr id="9" name="Θέση αριθμού διαφάνειας 8"/>
          <p:cNvSpPr>
            <a:spLocks noGrp="1"/>
          </p:cNvSpPr>
          <p:nvPr>
            <p:ph type="sldNum" sz="quarter" idx="15"/>
          </p:nvPr>
        </p:nvSpPr>
        <p:spPr/>
        <p:txBody>
          <a:bodyPr/>
          <a:lstStyle/>
          <a:p>
            <a:fld id="{3F6FFBEC-5773-4F18-871E-FA46C9EF23F9}" type="slidenum">
              <a:rPr lang="el-GR" smtClean="0"/>
              <a:t>‹#›</a:t>
            </a:fld>
            <a:endParaRPr lang="el-GR" dirty="0"/>
          </a:p>
        </p:txBody>
      </p:sp>
      <p:sp>
        <p:nvSpPr>
          <p:cNvPr id="10" name="Θέση υποσέλιδου 9"/>
          <p:cNvSpPr>
            <a:spLocks noGrp="1"/>
          </p:cNvSpPr>
          <p:nvPr>
            <p:ph type="ftr" sz="quarter" idx="16"/>
          </p:nvPr>
        </p:nvSpPr>
        <p:spPr/>
        <p:txBody>
          <a:bodyPr/>
          <a:lstStyle/>
          <a:p>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8" name="Θέση ημερομηνίας 7"/>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9" name="Θέση αριθμού διαφάνειας 8"/>
          <p:cNvSpPr>
            <a:spLocks noGrp="1"/>
          </p:cNvSpPr>
          <p:nvPr>
            <p:ph type="sldNum" sz="quarter" idx="11"/>
          </p:nvPr>
        </p:nvSpPr>
        <p:spPr/>
        <p:txBody>
          <a:bodyPr/>
          <a:lstStyle/>
          <a:p>
            <a:fld id="{3F6FFBEC-5773-4F18-871E-FA46C9EF23F9}" type="slidenum">
              <a:rPr lang="el-GR" smtClean="0"/>
              <a:t>‹#›</a:t>
            </a:fld>
            <a:endParaRPr lang="el-GR" dirty="0"/>
          </a:p>
        </p:txBody>
      </p:sp>
      <p:sp>
        <p:nvSpPr>
          <p:cNvPr id="10" name="Θέση υποσέλιδου 9"/>
          <p:cNvSpPr>
            <a:spLocks noGrp="1"/>
          </p:cNvSpPr>
          <p:nvPr>
            <p:ph type="ftr" sz="quarter" idx="12"/>
          </p:nvPr>
        </p:nvSpPr>
        <p:spPr/>
        <p:txBody>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8466465-ED45-4F5C-89F4-CE2C8197714E}" type="datetimeFigureOut">
              <a:rPr lang="el-GR" smtClean="0"/>
              <a:t>25/3/2020</a:t>
            </a:fld>
            <a:endParaRPr lang="el-GR" dirty="0"/>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F6FFBEC-5773-4F18-871E-FA46C9EF23F9}" type="slidenum">
              <a:rPr lang="el-GR" smtClean="0"/>
              <a:t>‹#›</a:t>
            </a:fld>
            <a:endParaRPr lang="el-GR" dirty="0"/>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noAutofit/>
          </a:bodyPr>
          <a:lstStyle/>
          <a:p>
            <a:r>
              <a:rPr lang="el-GR" sz="3200" dirty="0" smtClean="0"/>
              <a:t>Κατερίνα </a:t>
            </a:r>
            <a:r>
              <a:rPr lang="el-GR" sz="3200" dirty="0"/>
              <a:t>Τ</a:t>
            </a:r>
            <a:r>
              <a:rPr lang="el-GR" sz="3200" dirty="0" smtClean="0"/>
              <a:t>ζάμου</a:t>
            </a:r>
          </a:p>
          <a:p>
            <a:r>
              <a:rPr lang="el-GR" sz="3200" dirty="0" smtClean="0"/>
              <a:t>Φιλόλογος</a:t>
            </a:r>
          </a:p>
          <a:p>
            <a:r>
              <a:rPr lang="el-GR" sz="3200" dirty="0" smtClean="0"/>
              <a:t>Δρ. Ιστορίας της Τέχνης</a:t>
            </a:r>
            <a:endParaRPr lang="el-GR" sz="3200" dirty="0"/>
          </a:p>
        </p:txBody>
      </p:sp>
      <p:sp>
        <p:nvSpPr>
          <p:cNvPr id="2" name="Τίτλος 1"/>
          <p:cNvSpPr>
            <a:spLocks noGrp="1"/>
          </p:cNvSpPr>
          <p:nvPr>
            <p:ph type="ctrTitle"/>
          </p:nvPr>
        </p:nvSpPr>
        <p:spPr/>
        <p:txBody>
          <a:bodyPr>
            <a:noAutofit/>
          </a:bodyPr>
          <a:lstStyle/>
          <a:p>
            <a:r>
              <a:rPr lang="el-GR" sz="4400" dirty="0" smtClean="0"/>
              <a:t>Η Μικρασιατική </a:t>
            </a:r>
            <a:r>
              <a:rPr lang="el-GR" sz="4400" dirty="0"/>
              <a:t>Κ</a:t>
            </a:r>
            <a:r>
              <a:rPr lang="el-GR" sz="4400" dirty="0" smtClean="0"/>
              <a:t>αταστροφή </a:t>
            </a:r>
            <a:br>
              <a:rPr lang="el-GR" sz="4400" dirty="0" smtClean="0"/>
            </a:br>
            <a:r>
              <a:rPr lang="el-GR" sz="4400" dirty="0" smtClean="0"/>
              <a:t>β.</a:t>
            </a:r>
            <a:br>
              <a:rPr lang="el-GR" sz="4400" dirty="0" smtClean="0"/>
            </a:br>
            <a:r>
              <a:rPr lang="el-GR" sz="4400" dirty="0" smtClean="0"/>
              <a:t>Η Έξοδος</a:t>
            </a:r>
            <a:r>
              <a:rPr lang="en-US" sz="4400" dirty="0" smtClean="0"/>
              <a:t> </a:t>
            </a:r>
            <a:r>
              <a:rPr lang="el-GR" sz="4400" dirty="0" smtClean="0"/>
              <a:t/>
            </a:r>
            <a:br>
              <a:rPr lang="el-GR" sz="4400" dirty="0" smtClean="0"/>
            </a:br>
            <a:r>
              <a:rPr lang="el-GR" sz="3200" dirty="0" smtClean="0"/>
              <a:t>Ιστορία Προσανατολισμού Γ΄ Λυκείου</a:t>
            </a:r>
            <a:endParaRPr lang="el-GR" sz="3200" dirty="0"/>
          </a:p>
        </p:txBody>
      </p:sp>
    </p:spTree>
    <p:extLst>
      <p:ext uri="{BB962C8B-B14F-4D97-AF65-F5344CB8AC3E}">
        <p14:creationId xmlns:p14="http://schemas.microsoft.com/office/powerpoint/2010/main" val="2008430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72958"/>
            <a:ext cx="885698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88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Διώξεις χριστιανών σε όλη την μικρασιατική χερσόνησο</a:t>
            </a:r>
          </a:p>
          <a:p>
            <a:r>
              <a:rPr lang="el-GR" dirty="0" smtClean="0"/>
              <a:t>Αιχμαλωσίες και εκτοπισμοί ανδρών (18-45 ετών)</a:t>
            </a:r>
          </a:p>
          <a:p>
            <a:r>
              <a:rPr lang="el-GR" dirty="0" smtClean="0"/>
              <a:t>Πορείες αιχμαλώτων με σκοπό την εξόντωση</a:t>
            </a:r>
          </a:p>
          <a:p>
            <a:r>
              <a:rPr lang="el-GR" dirty="0" smtClean="0"/>
              <a:t>Προθεσμία εκκένωσης ενός μήνα</a:t>
            </a:r>
          </a:p>
          <a:p>
            <a:r>
              <a:rPr lang="el-GR" dirty="0" smtClean="0"/>
              <a:t>Συνολικά 900.000 πρόσφυγες (50.000 Αρμένιοι) εγκαταλείπουν την Μικρά Ασία.</a:t>
            </a:r>
          </a:p>
          <a:p>
            <a:r>
              <a:rPr lang="el-GR" dirty="0" smtClean="0"/>
              <a:t>Περίπου 200.000 Έλληνες της Καππαδοκίας παρέμειναν και μεταφέρθηκαν στην Ελλάδα μετά το 1924.</a:t>
            </a:r>
            <a:endParaRPr lang="el-GR" dirty="0"/>
          </a:p>
        </p:txBody>
      </p:sp>
      <p:sp>
        <p:nvSpPr>
          <p:cNvPr id="3" name="Τίτλος 2"/>
          <p:cNvSpPr>
            <a:spLocks noGrp="1"/>
          </p:cNvSpPr>
          <p:nvPr>
            <p:ph type="title"/>
          </p:nvPr>
        </p:nvSpPr>
        <p:spPr/>
        <p:txBody>
          <a:bodyPr/>
          <a:lstStyle/>
          <a:p>
            <a:r>
              <a:rPr lang="el-GR" dirty="0" smtClean="0"/>
              <a:t>Φθινόπωρο 1922</a:t>
            </a:r>
            <a:endParaRPr lang="el-GR" dirty="0"/>
          </a:p>
        </p:txBody>
      </p:sp>
    </p:spTree>
    <p:extLst>
      <p:ext uri="{BB962C8B-B14F-4D97-AF65-F5344CB8AC3E}">
        <p14:creationId xmlns:p14="http://schemas.microsoft.com/office/powerpoint/2010/main" val="1458591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136904" cy="643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05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1200" dirty="0" smtClean="0"/>
              <a:t>Το 1922 ὁ </a:t>
            </a:r>
            <a:r>
              <a:rPr lang="el-GR" sz="1200" dirty="0"/>
              <a:t>Χέμινγουεϊ </a:t>
            </a:r>
            <a:r>
              <a:rPr lang="el-GR" sz="1200" dirty="0" err="1"/>
              <a:t>ὡς</a:t>
            </a:r>
            <a:r>
              <a:rPr lang="el-GR" sz="1200" dirty="0"/>
              <a:t> </a:t>
            </a:r>
            <a:r>
              <a:rPr lang="el-GR" sz="1200" dirty="0" err="1"/>
              <a:t>πολεμικὸς</a:t>
            </a:r>
            <a:r>
              <a:rPr lang="el-GR" sz="1200" dirty="0"/>
              <a:t> </a:t>
            </a:r>
            <a:r>
              <a:rPr lang="el-GR" sz="1200" dirty="0" err="1"/>
              <a:t>ἀνταποκριτὴς</a:t>
            </a:r>
            <a:r>
              <a:rPr lang="el-GR" sz="1200" dirty="0"/>
              <a:t> </a:t>
            </a:r>
            <a:r>
              <a:rPr lang="el-GR" sz="1200" dirty="0" err="1"/>
              <a:t>τῆς</a:t>
            </a:r>
            <a:r>
              <a:rPr lang="el-GR" sz="1200" dirty="0"/>
              <a:t> </a:t>
            </a:r>
            <a:r>
              <a:rPr lang="el-GR" sz="1200" dirty="0" err="1"/>
              <a:t>ἐφημερίδος</a:t>
            </a:r>
            <a:r>
              <a:rPr lang="el-GR" sz="1200" dirty="0"/>
              <a:t> «</a:t>
            </a:r>
            <a:r>
              <a:rPr lang="en-US" sz="1200" dirty="0"/>
              <a:t>Toronto Star Weekly» </a:t>
            </a:r>
            <a:r>
              <a:rPr lang="el-GR" sz="1200" dirty="0" err="1"/>
              <a:t>τοῦ</a:t>
            </a:r>
            <a:r>
              <a:rPr lang="el-GR" sz="1200" dirty="0"/>
              <a:t> Τορόντο</a:t>
            </a:r>
          </a:p>
        </p:txBody>
      </p:sp>
      <p:sp>
        <p:nvSpPr>
          <p:cNvPr id="4" name="Θέση κειμένου 3"/>
          <p:cNvSpPr>
            <a:spLocks noGrp="1"/>
          </p:cNvSpPr>
          <p:nvPr>
            <p:ph type="body" sz="half" idx="2"/>
          </p:nvPr>
        </p:nvSpPr>
        <p:spPr/>
        <p:txBody>
          <a:bodyPr>
            <a:normAutofit fontScale="92500"/>
          </a:bodyPr>
          <a:lstStyle/>
          <a:p>
            <a:r>
              <a:rPr lang="el-GR" dirty="0"/>
              <a:t>«</a:t>
            </a:r>
            <a:r>
              <a:rPr lang="el-GR" dirty="0" err="1"/>
              <a:t>Τὸ</a:t>
            </a:r>
            <a:r>
              <a:rPr lang="el-GR" dirty="0"/>
              <a:t> κυρίως </a:t>
            </a:r>
            <a:r>
              <a:rPr lang="el-GR" dirty="0" err="1"/>
              <a:t>σῶμα</a:t>
            </a:r>
            <a:r>
              <a:rPr lang="el-GR" dirty="0"/>
              <a:t> </a:t>
            </a:r>
            <a:r>
              <a:rPr lang="el-GR" dirty="0" err="1"/>
              <a:t>τῆς</a:t>
            </a:r>
            <a:r>
              <a:rPr lang="el-GR" dirty="0"/>
              <a:t> </a:t>
            </a:r>
            <a:r>
              <a:rPr lang="el-GR" dirty="0" err="1"/>
              <a:t>πομπῆς</a:t>
            </a:r>
            <a:r>
              <a:rPr lang="el-GR" dirty="0"/>
              <a:t>, </a:t>
            </a:r>
            <a:r>
              <a:rPr lang="el-GR" dirty="0" err="1"/>
              <a:t>ποὺ</a:t>
            </a:r>
            <a:r>
              <a:rPr lang="el-GR" dirty="0"/>
              <a:t> διασχίζει </a:t>
            </a:r>
            <a:r>
              <a:rPr lang="el-GR" dirty="0" err="1"/>
              <a:t>τὸν</a:t>
            </a:r>
            <a:r>
              <a:rPr lang="el-GR" dirty="0"/>
              <a:t> </a:t>
            </a:r>
            <a:r>
              <a:rPr lang="el-GR" dirty="0" err="1"/>
              <a:t>ποταμὸ</a:t>
            </a:r>
            <a:r>
              <a:rPr lang="el-GR" dirty="0"/>
              <a:t> </a:t>
            </a:r>
            <a:r>
              <a:rPr lang="el-GR" dirty="0" err="1"/>
              <a:t>Ἕβρο</a:t>
            </a:r>
            <a:r>
              <a:rPr lang="el-GR" dirty="0"/>
              <a:t> </a:t>
            </a:r>
            <a:r>
              <a:rPr lang="el-GR" dirty="0" err="1"/>
              <a:t>στὴν</a:t>
            </a:r>
            <a:r>
              <a:rPr lang="el-GR" dirty="0"/>
              <a:t> </a:t>
            </a:r>
            <a:r>
              <a:rPr lang="el-GR" dirty="0" err="1"/>
              <a:t>Ἀδριανούπολη</a:t>
            </a:r>
            <a:r>
              <a:rPr lang="el-GR" dirty="0"/>
              <a:t>, φτάνει </a:t>
            </a:r>
            <a:r>
              <a:rPr lang="el-GR" dirty="0" err="1"/>
              <a:t>τὰ</a:t>
            </a:r>
            <a:r>
              <a:rPr lang="el-GR" dirty="0"/>
              <a:t> τριάντα χιλιόμετρα. Τριάντα χιλιόμετρα </a:t>
            </a:r>
            <a:r>
              <a:rPr lang="el-GR" dirty="0" err="1"/>
              <a:t>μὲ</a:t>
            </a:r>
            <a:r>
              <a:rPr lang="el-GR" dirty="0"/>
              <a:t> κάρα </a:t>
            </a:r>
            <a:r>
              <a:rPr lang="el-GR" dirty="0" err="1"/>
              <a:t>ποὺ</a:t>
            </a:r>
            <a:r>
              <a:rPr lang="el-GR" dirty="0"/>
              <a:t> </a:t>
            </a:r>
            <a:r>
              <a:rPr lang="el-GR" dirty="0" err="1"/>
              <a:t>τὰ</a:t>
            </a:r>
            <a:r>
              <a:rPr lang="el-GR" dirty="0"/>
              <a:t> σέρνουν βόδια, ταύροι </a:t>
            </a:r>
            <a:r>
              <a:rPr lang="el-GR" dirty="0" err="1"/>
              <a:t>καὶ</a:t>
            </a:r>
            <a:r>
              <a:rPr lang="el-GR" dirty="0"/>
              <a:t> λασπωμένα βουβάλια, </a:t>
            </a:r>
            <a:r>
              <a:rPr lang="el-GR" dirty="0" err="1"/>
              <a:t>μὲ</a:t>
            </a:r>
            <a:r>
              <a:rPr lang="el-GR" dirty="0"/>
              <a:t> </a:t>
            </a:r>
            <a:r>
              <a:rPr lang="el-GR" dirty="0" err="1"/>
              <a:t>ἐξουθενωμένους</a:t>
            </a:r>
            <a:r>
              <a:rPr lang="el-GR" dirty="0"/>
              <a:t>, κατάκοπους </a:t>
            </a:r>
            <a:r>
              <a:rPr lang="el-GR" dirty="0" err="1"/>
              <a:t>ἄνδρες</a:t>
            </a:r>
            <a:r>
              <a:rPr lang="el-GR" dirty="0"/>
              <a:t>, </a:t>
            </a:r>
            <a:r>
              <a:rPr lang="el-GR" dirty="0" err="1"/>
              <a:t>γυναῖκες</a:t>
            </a:r>
            <a:r>
              <a:rPr lang="el-GR" dirty="0"/>
              <a:t> </a:t>
            </a:r>
            <a:r>
              <a:rPr lang="el-GR" dirty="0" err="1"/>
              <a:t>καὶ</a:t>
            </a:r>
            <a:r>
              <a:rPr lang="el-GR" dirty="0"/>
              <a:t> </a:t>
            </a:r>
            <a:r>
              <a:rPr lang="el-GR" dirty="0" err="1"/>
              <a:t>παιδιὰ</a:t>
            </a:r>
            <a:r>
              <a:rPr lang="el-GR" dirty="0"/>
              <a:t> </a:t>
            </a:r>
            <a:r>
              <a:rPr lang="el-GR" dirty="0" err="1"/>
              <a:t>νὰ</a:t>
            </a:r>
            <a:r>
              <a:rPr lang="el-GR" dirty="0"/>
              <a:t> </a:t>
            </a:r>
            <a:r>
              <a:rPr lang="el-GR" dirty="0" err="1"/>
              <a:t>περπατοῦν</a:t>
            </a:r>
            <a:r>
              <a:rPr lang="el-GR" dirty="0"/>
              <a:t> </a:t>
            </a:r>
            <a:r>
              <a:rPr lang="el-GR" dirty="0" err="1"/>
              <a:t>στὰ</a:t>
            </a:r>
            <a:r>
              <a:rPr lang="el-GR" dirty="0"/>
              <a:t> τυφλά…».</a:t>
            </a:r>
          </a:p>
        </p:txBody>
      </p:sp>
      <p:pic>
        <p:nvPicPr>
          <p:cNvPr id="5122"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1434" b="11434"/>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8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4" name="Θέση κειμένου 3"/>
          <p:cNvSpPr>
            <a:spLocks noGrp="1"/>
          </p:cNvSpPr>
          <p:nvPr>
            <p:ph type="body" sz="half" idx="2"/>
          </p:nvPr>
        </p:nvSpPr>
        <p:spPr/>
        <p:txBody>
          <a:bodyPr/>
          <a:lstStyle/>
          <a:p>
            <a:r>
              <a:rPr lang="el-GR" dirty="0" err="1"/>
              <a:t>Ελληνες</a:t>
            </a:r>
            <a:r>
              <a:rPr lang="el-GR" dirty="0"/>
              <a:t> πρόσφυγες στο Χαλέπι της Συρίας το 1923 (Βιβλιοθήκη του Κογκρέσου, εντοπίστηκε από τον δημοσιογράφο των «</a:t>
            </a:r>
            <a:r>
              <a:rPr lang="el-GR" dirty="0" err="1"/>
              <a:t>Irish</a:t>
            </a:r>
            <a:r>
              <a:rPr lang="el-GR" dirty="0"/>
              <a:t> </a:t>
            </a:r>
            <a:r>
              <a:rPr lang="el-GR" dirty="0" err="1"/>
              <a:t>Times</a:t>
            </a:r>
            <a:r>
              <a:rPr lang="el-GR" dirty="0"/>
              <a:t>» Μακόν </a:t>
            </a:r>
            <a:r>
              <a:rPr lang="el-GR" dirty="0" err="1"/>
              <a:t>Ουλάντ</a:t>
            </a:r>
            <a:r>
              <a:rPr lang="el-GR" dirty="0"/>
              <a:t>).</a:t>
            </a:r>
          </a:p>
        </p:txBody>
      </p:sp>
      <p:pic>
        <p:nvPicPr>
          <p:cNvPr id="614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221" r="16221"/>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414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sz="quarter" idx="1"/>
          </p:nvPr>
        </p:nvSpPr>
        <p:spPr/>
        <p:txBody>
          <a:bodyPr/>
          <a:lstStyle/>
          <a:p>
            <a:endParaRPr lang="el-GR"/>
          </a:p>
        </p:txBody>
      </p:sp>
      <p:sp>
        <p:nvSpPr>
          <p:cNvPr id="4" name="Θέση κειμένου 3"/>
          <p:cNvSpPr>
            <a:spLocks noGrp="1"/>
          </p:cNvSpPr>
          <p:nvPr>
            <p:ph type="body" idx="2"/>
          </p:nvPr>
        </p:nvSpPr>
        <p:spPr/>
        <p:txBody>
          <a:bodyPr/>
          <a:lstStyle/>
          <a:p>
            <a:r>
              <a:rPr lang="el-GR" dirty="0" err="1"/>
              <a:t>Δήλωσις</a:t>
            </a:r>
            <a:r>
              <a:rPr lang="el-GR" dirty="0"/>
              <a:t> Εκκαθαρίσεως Περιουσίας κατά την ανταλλαγή ελληνοτουρκικών πληθυσμών (1923-1927)</a:t>
            </a:r>
          </a:p>
        </p:txBody>
      </p:sp>
      <p:sp>
        <p:nvSpPr>
          <p:cNvPr id="5" name="Τίτλος 4"/>
          <p:cNvSpPr>
            <a:spLocks noGrp="1"/>
          </p:cNvSpPr>
          <p:nvPr>
            <p:ph type="title"/>
          </p:nvPr>
        </p:nvSpPr>
        <p:spPr/>
        <p:txBody>
          <a:bodyPr/>
          <a:lstStyle/>
          <a:p>
            <a:endParaRPr lang="el-G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0648"/>
            <a:ext cx="4824536" cy="616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046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endParaRPr lang="el-GR"/>
          </a:p>
        </p:txBody>
      </p:sp>
      <p:pic>
        <p:nvPicPr>
          <p:cNvPr id="4099"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0086" b="20086"/>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Θέση κειμένου 8"/>
          <p:cNvSpPr>
            <a:spLocks noGrp="1"/>
          </p:cNvSpPr>
          <p:nvPr>
            <p:ph type="body" sz="half" idx="2"/>
          </p:nvPr>
        </p:nvSpPr>
        <p:spPr/>
        <p:txBody>
          <a:bodyPr/>
          <a:lstStyle/>
          <a:p>
            <a:r>
              <a:rPr lang="el-GR" dirty="0"/>
              <a:t>Το προσφυγικό σπίτι με την αυτοσχέδια ταράτσα για το άπλωμα των ρούχων δεν έχει ανέσεις αλλά έχει ηλεκτροδοτηθεί. </a:t>
            </a:r>
            <a:r>
              <a:rPr lang="el-GR" dirty="0" err="1"/>
              <a:t>Δουργούτι</a:t>
            </a:r>
            <a:r>
              <a:rPr lang="el-GR" dirty="0"/>
              <a:t>, Νέος Κόσμος, Αθήνα 1955.</a:t>
            </a:r>
          </a:p>
        </p:txBody>
      </p:sp>
    </p:spTree>
    <p:extLst>
      <p:ext uri="{BB962C8B-B14F-4D97-AF65-F5344CB8AC3E}">
        <p14:creationId xmlns:p14="http://schemas.microsoft.com/office/powerpoint/2010/main" val="2333286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p:txBody>
          <a:bodyPr/>
          <a:lstStyle/>
          <a:p>
            <a:r>
              <a:rPr lang="el-GR" dirty="0"/>
              <a:t>Από την Εισαγωγή σ. 137:</a:t>
            </a:r>
          </a:p>
          <a:p>
            <a:r>
              <a:rPr lang="el-GR" dirty="0"/>
              <a:t>Να αναφερθείτε: α. στο μεταναστευτικό ρεύμα Ελλήνων από τη Ρωσία, μετά τη συνθήκη του Βουκουρεστίου (μονάδες 5) και β. στο προσφυγικό ρεύμα Ελλήνων από τη Ρωσία, το διάστημα 1919–1921. (μονάδες 5) (σ. 140) Μονάδες 10 </a:t>
            </a:r>
            <a:r>
              <a:rPr lang="el-GR" dirty="0" err="1"/>
              <a:t>ημερ</a:t>
            </a:r>
            <a:r>
              <a:rPr lang="el-GR" dirty="0"/>
              <a:t> 2015</a:t>
            </a:r>
          </a:p>
          <a:p>
            <a:endParaRPr lang="el-GR" dirty="0"/>
          </a:p>
          <a:p>
            <a:endParaRPr lang="el-GR" dirty="0"/>
          </a:p>
        </p:txBody>
      </p:sp>
      <p:sp>
        <p:nvSpPr>
          <p:cNvPr id="5" name="Τίτλος 4"/>
          <p:cNvSpPr>
            <a:spLocks noGrp="1"/>
          </p:cNvSpPr>
          <p:nvPr>
            <p:ph type="title"/>
          </p:nvPr>
        </p:nvSpPr>
        <p:spPr/>
        <p:txBody>
          <a:bodyPr>
            <a:normAutofit fontScale="90000"/>
          </a:bodyPr>
          <a:lstStyle/>
          <a:p>
            <a:r>
              <a:rPr lang="el-GR" dirty="0"/>
              <a:t>ΘΕΜΑΤΑ ΠΑΝΕΛΛΗΝΙΩΝ – ΠΡΟΣΦΥΓΙΚΟ</a:t>
            </a:r>
          </a:p>
        </p:txBody>
      </p:sp>
    </p:spTree>
    <p:extLst>
      <p:ext uri="{BB962C8B-B14F-4D97-AF65-F5344CB8AC3E}">
        <p14:creationId xmlns:p14="http://schemas.microsoft.com/office/powerpoint/2010/main" val="105902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marL="0" indent="0">
              <a:buNone/>
            </a:pPr>
            <a:r>
              <a:rPr lang="el-GR" dirty="0"/>
              <a:t>1</a:t>
            </a:r>
            <a:r>
              <a:rPr lang="el-GR" b="1" dirty="0"/>
              <a:t>. Ο διωγμός του 1914 (ο πρώτος διωγμός)</a:t>
            </a:r>
          </a:p>
          <a:p>
            <a:r>
              <a:rPr lang="el-GR" dirty="0"/>
              <a:t>Ποιες μορφές πήρε και ποιες συνέπειες είχε η καταπίεση του μικρασιατικού ελληνισμού το 1914-1918; (</a:t>
            </a:r>
            <a:r>
              <a:rPr lang="el-GR" dirty="0" err="1"/>
              <a:t>μον</a:t>
            </a:r>
            <a:r>
              <a:rPr lang="el-GR" dirty="0"/>
              <a:t> 14) </a:t>
            </a:r>
            <a:r>
              <a:rPr lang="el-GR" dirty="0" err="1"/>
              <a:t>ημερ</a:t>
            </a:r>
            <a:r>
              <a:rPr lang="el-GR" dirty="0"/>
              <a:t> </a:t>
            </a:r>
            <a:r>
              <a:rPr lang="el-GR" dirty="0" err="1"/>
              <a:t>επ</a:t>
            </a:r>
            <a:r>
              <a:rPr lang="el-GR" dirty="0"/>
              <a:t> 2003</a:t>
            </a:r>
          </a:p>
          <a:p>
            <a:r>
              <a:rPr lang="el-GR" dirty="0"/>
              <a:t>Τάγματα εργασίας: ορισμός (μον. 4) ημερήσια 2007</a:t>
            </a:r>
          </a:p>
          <a:p>
            <a:r>
              <a:rPr lang="el-GR" dirty="0"/>
              <a:t>Με ποιους τρόπους υποκινήθηκε και μεθοδεύτηκε ο πρώτος διωγμός του 1914 εναντίον των Ελλήνων της Οθωμανικής Αυτοκρατορίας; (</a:t>
            </a:r>
            <a:r>
              <a:rPr lang="el-GR" dirty="0" err="1"/>
              <a:t>μον</a:t>
            </a:r>
            <a:r>
              <a:rPr lang="el-GR" dirty="0"/>
              <a:t> 15) ημερήσια 2008</a:t>
            </a:r>
          </a:p>
          <a:p>
            <a:r>
              <a:rPr lang="el-GR" dirty="0"/>
              <a:t>Τάγματα εργασίας ορισμός (μον. 5) ημερήσια 2011</a:t>
            </a:r>
          </a:p>
          <a:p>
            <a:endParaRPr lang="el-GR" dirty="0"/>
          </a:p>
        </p:txBody>
      </p:sp>
      <p:sp>
        <p:nvSpPr>
          <p:cNvPr id="3" name="Τίτλος 2"/>
          <p:cNvSpPr>
            <a:spLocks noGrp="1"/>
          </p:cNvSpPr>
          <p:nvPr>
            <p:ph type="title"/>
          </p:nvPr>
        </p:nvSpPr>
        <p:spPr/>
        <p:txBody>
          <a:bodyPr>
            <a:normAutofit fontScale="90000"/>
          </a:bodyPr>
          <a:lstStyle/>
          <a:p>
            <a:r>
              <a:rPr lang="el-GR" dirty="0"/>
              <a:t>Α. ΠΡΟΣΦΥΓΙΚΑ ΡΕΥΜΑΤΑ ΚΑΤΑ ΤΗΝ ΠΕΡΙΟΔΟ 1914-1922</a:t>
            </a:r>
          </a:p>
        </p:txBody>
      </p:sp>
    </p:spTree>
    <p:extLst>
      <p:ext uri="{BB962C8B-B14F-4D97-AF65-F5344CB8AC3E}">
        <p14:creationId xmlns:p14="http://schemas.microsoft.com/office/powerpoint/2010/main" val="751864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62500" lnSpcReduction="20000"/>
          </a:bodyPr>
          <a:lstStyle/>
          <a:p>
            <a:r>
              <a:rPr lang="el-GR" dirty="0"/>
              <a:t>Αξιοποιώντας τις ιστορικές σας γνώσεις και αντλώντας στοιχεία από τα παρακάτω κείμενα, να αναφερθείτε:</a:t>
            </a:r>
          </a:p>
          <a:p>
            <a:r>
              <a:rPr lang="el-GR" dirty="0"/>
              <a:t>α) στις μεθοδεύσεις των Τούρκων εναντίον των </a:t>
            </a:r>
            <a:r>
              <a:rPr lang="el-GR" dirty="0" err="1"/>
              <a:t>Μικρασιατών</a:t>
            </a:r>
            <a:r>
              <a:rPr lang="el-GR" dirty="0"/>
              <a:t> Ελλήνων, κατά τον πρώτο διωγμό, το 1914. (μονάδες 15) β) στις συνθήκες που βρήκαν οι πρόσφυγες στην πατρίδα τους κατά την παλιννόστηση. (μονάδες 10) Μονάδες 25 </a:t>
            </a:r>
            <a:r>
              <a:rPr lang="el-GR" dirty="0" err="1"/>
              <a:t>επαν</a:t>
            </a:r>
            <a:r>
              <a:rPr lang="el-GR" dirty="0"/>
              <a:t> </a:t>
            </a:r>
            <a:r>
              <a:rPr lang="el-GR" dirty="0" err="1"/>
              <a:t>ημερ</a:t>
            </a:r>
            <a:r>
              <a:rPr lang="el-GR" dirty="0"/>
              <a:t> </a:t>
            </a:r>
            <a:r>
              <a:rPr lang="el-GR" dirty="0" smtClean="0"/>
              <a:t>2014</a:t>
            </a:r>
          </a:p>
          <a:p>
            <a:r>
              <a:rPr lang="el-GR" dirty="0"/>
              <a:t>ΚΕΙΜΕΝΟ Α: [...] Τα γεγονότα διαδραματίσθηκαν σε δύο φάσεις. [...] Η πρώτη φάση αρχίζει στα τέλη του Μάη του 1914, δύο μήνες πριν τον Ευρωπαϊκό πόλεμο, και καλύπτει τον Ιούνιο κι ένα μέρος του Ιουλίου. Στα τέλη του Ιουλίου, ο σκοπός είχε επιτευχθεί και ο πόλεμος επέτρεπε τη δημιουργία νέων πιο ολοκληρωμένων και διευρυμένων σχεδίων. Οι καταστροφές και τα συντρίμμια είχαν μεγαλύτερη ένταση και συνέχεια το πρώτο δεκαπενθήμερο του Ιουνίου. [...]</a:t>
            </a:r>
          </a:p>
          <a:p>
            <a:r>
              <a:rPr lang="el-GR" dirty="0"/>
              <a:t>Η [δεύτερη φάση] διακρίνεται από την προηγούμενη λόγω της μεγαλύτερης έκτασης των μέτρων και λόγω των διαφορετικών μεθόδων που ακολουθήθηκαν. Ο πληθυσμός που είχε πληγεί μεταξύ Μαΐου και Ιουλίου 1914, κυμαινόταν από 150.000 ως 200.000 [...] Κατά τη δεύτερη περίοδο [...] κυμαινόταν από 700.000 έως 800.000.[...] Οι πληθυσμοί από τις </a:t>
            </a:r>
            <a:r>
              <a:rPr lang="el-GR" dirty="0" err="1"/>
              <a:t>εκκενωθείσες</a:t>
            </a:r>
            <a:r>
              <a:rPr lang="el-GR" dirty="0"/>
              <a:t> περιοχές δεν μπόρεσαν να καταφύγουν στα νησιά και στην Ελλάδα, και οι περισσότεροι αφανίσθηκαν. [...] Η Σμύρνη απειλήθηκε σοβαρά. </a:t>
            </a:r>
            <a:r>
              <a:rPr lang="el-GR" dirty="0" err="1"/>
              <a:t>Félix</a:t>
            </a:r>
            <a:r>
              <a:rPr lang="el-GR" dirty="0"/>
              <a:t> </a:t>
            </a:r>
            <a:r>
              <a:rPr lang="el-GR" dirty="0" err="1"/>
              <a:t>Sartiaux</a:t>
            </a:r>
            <a:r>
              <a:rPr lang="el-GR" dirty="0"/>
              <a:t>, Η Ελληνική </a:t>
            </a:r>
            <a:r>
              <a:rPr lang="el-GR" dirty="0" err="1"/>
              <a:t>Μικρασία</a:t>
            </a:r>
            <a:r>
              <a:rPr lang="el-GR" dirty="0"/>
              <a:t>, </a:t>
            </a:r>
            <a:r>
              <a:rPr lang="el-GR" dirty="0" err="1"/>
              <a:t>μτφ.Ντ</a:t>
            </a:r>
            <a:r>
              <a:rPr lang="el-GR" dirty="0"/>
              <a:t>. Νίκα, </a:t>
            </a:r>
            <a:r>
              <a:rPr lang="el-GR" dirty="0" err="1"/>
              <a:t>εκδ</a:t>
            </a:r>
            <a:r>
              <a:rPr lang="el-GR" dirty="0"/>
              <a:t>. </a:t>
            </a:r>
            <a:r>
              <a:rPr lang="el-GR" dirty="0" err="1"/>
              <a:t>Ιστορητής</a:t>
            </a:r>
            <a:r>
              <a:rPr lang="el-GR" dirty="0"/>
              <a:t>, Αθήνα 1993, </a:t>
            </a:r>
            <a:r>
              <a:rPr lang="el-GR" dirty="0" err="1"/>
              <a:t>σσ</a:t>
            </a:r>
            <a:r>
              <a:rPr lang="el-GR" dirty="0"/>
              <a:t>. 159-160, 171.</a:t>
            </a:r>
          </a:p>
          <a:p>
            <a:endParaRPr lang="el-GR" dirty="0"/>
          </a:p>
          <a:p>
            <a:endParaRPr lang="el-GR" dirty="0"/>
          </a:p>
        </p:txBody>
      </p:sp>
      <p:sp>
        <p:nvSpPr>
          <p:cNvPr id="3" name="Τίτλος 2"/>
          <p:cNvSpPr>
            <a:spLocks noGrp="1"/>
          </p:cNvSpPr>
          <p:nvPr>
            <p:ph type="title"/>
          </p:nvPr>
        </p:nvSpPr>
        <p:spPr/>
        <p:txBody>
          <a:bodyPr/>
          <a:lstStyle/>
          <a:p>
            <a:r>
              <a:rPr lang="el-GR" dirty="0" smtClean="0"/>
              <a:t>Πηγή</a:t>
            </a:r>
            <a:endParaRPr lang="el-GR" dirty="0"/>
          </a:p>
        </p:txBody>
      </p:sp>
    </p:spTree>
    <p:extLst>
      <p:ext uri="{BB962C8B-B14F-4D97-AF65-F5344CB8AC3E}">
        <p14:creationId xmlns:p14="http://schemas.microsoft.com/office/powerpoint/2010/main" val="19551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dirty="0"/>
          </a:p>
        </p:txBody>
      </p:sp>
      <p:sp>
        <p:nvSpPr>
          <p:cNvPr id="3" name="Τίτλος 2"/>
          <p:cNvSpPr>
            <a:spLocks noGrp="1"/>
          </p:cNvSpPr>
          <p:nvPr>
            <p:ph type="title"/>
          </p:nvPr>
        </p:nvSpPr>
        <p:spPr/>
        <p:txBody>
          <a:bodyPr>
            <a:normAutofit/>
          </a:bodyPr>
          <a:lstStyle/>
          <a:p>
            <a:r>
              <a:rPr lang="el-GR" dirty="0"/>
              <a:t>Μ</a:t>
            </a:r>
            <a:r>
              <a:rPr lang="el-GR" dirty="0" smtClean="0"/>
              <a:t>ετά την Συνθήκη των Σεβρών</a:t>
            </a:r>
            <a:endParaRPr lang="el-G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32" y="1484784"/>
            <a:ext cx="831743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02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62500" lnSpcReduction="20000"/>
          </a:bodyPr>
          <a:lstStyle/>
          <a:p>
            <a:r>
              <a:rPr lang="el-GR" dirty="0"/>
              <a:t>ΚΕΙΜΕΝΟ Β: [...] Οι άγριες απελάσεις, η τρομοκρατία, οι δολοφονίες και οι βιαιότητες εναντίον των Ραγιάδων κατά μήκος της μικρασιατικής ακτής δεν τράβηξαν στη Δύση την προσοχή που τους άρμοζε. Είχαν όμως όλα τα χαρακτηριστικά του πολεμικού μέτρου που επέβαλλε μία δήθεν «στρατιωτική ανάγκη» και δεν υπάρχει καμία αμφιβολία ότι Τούρκοι και Γερμανοί είχαν πλήρη συνεργασία και ήταν σύμμαχοι στη διάρκεια του πολέμου. [...] Η καταστροφή της Φώκαιας προξένησε μεγάλη συγκίνηση στη Μασσαλία, που ιδρύθηκε από αποίκους προερχόμενους από την ομώνυμη αρχαία ελληνική αυτή πόλη. Η Φώκαια είναι η μητέρα της Μασσαλίας. Ο κ. </a:t>
            </a:r>
            <a:r>
              <a:rPr lang="el-GR" dirty="0" err="1"/>
              <a:t>Mancient</a:t>
            </a:r>
            <a:r>
              <a:rPr lang="el-GR" dirty="0"/>
              <a:t> ήταν αυτόπτης μάρτυρας στις σφαγές και τις λεηλασίες που έλαβαν χώρα στην πόλη </a:t>
            </a:r>
            <a:r>
              <a:rPr lang="el-GR" dirty="0" smtClean="0"/>
              <a:t>[...]:</a:t>
            </a:r>
          </a:p>
          <a:p>
            <a:r>
              <a:rPr lang="el-GR" dirty="0"/>
              <a:t>«Κατά τη διάρκεια της νύχτας, οι οργανωμένες συμμορίες συνέχισαν τη λεηλασία της πόλης. Την αυγή έπεφταν συνεχείς πυροβολισμοί μπροστά στα σπίτια μας. Πεταχτήκαμε έξω και οι τέσσερις και βρεθήκαμε μπροστά σε ένα εφιαλτικό θέαμα. Η ορδή που είχε μπει στην πόλη ήταν οπλισμένη με </a:t>
            </a:r>
            <a:r>
              <a:rPr lang="el-GR" dirty="0" err="1"/>
              <a:t>γκράδες</a:t>
            </a:r>
            <a:r>
              <a:rPr lang="el-GR" dirty="0"/>
              <a:t> και παλιά τουφέκια του ιππικού. Ένα σπίτι είχε παραδοθεί στις φλόγες. Από όλες τις μεριές της πόλης οι χριστιανοί έτρεχαν στην προκυμαία, αναζητώντας βάρκες για να διαφύγουν. Όμως, ήδη από την προηγούμενη νύχτα είχαν εξαφανιστεί όλες. Κραυγές τρόμου ανακατεύονταν με τους κρότους των πυροβολισμών. Ο πανικός ήταν τόσο μεγάλος, ώστε μια γυναίκα και το παιδί της πνίγηκαν σε εξήντα εκατοστά νερό. [...]»</a:t>
            </a:r>
          </a:p>
          <a:p>
            <a:r>
              <a:rPr lang="el-GR" dirty="0" err="1"/>
              <a:t>George</a:t>
            </a:r>
            <a:r>
              <a:rPr lang="el-GR" dirty="0"/>
              <a:t> </a:t>
            </a:r>
            <a:r>
              <a:rPr lang="el-GR" dirty="0" err="1"/>
              <a:t>Horton</a:t>
            </a:r>
            <a:r>
              <a:rPr lang="el-GR" dirty="0"/>
              <a:t>, Η μάστιγα της Ασίας, ειδική έκδοση για την εφημερίδα ΤΟ ΒΗΜΑ, Αθήνα 2009,(αναπαραγωγή της έβδομης έκδοσης της «</a:t>
            </a:r>
            <a:r>
              <a:rPr lang="el-GR" dirty="0" err="1"/>
              <a:t>Εστίας»,Αθήνα</a:t>
            </a:r>
            <a:r>
              <a:rPr lang="el-GR" dirty="0"/>
              <a:t> 2007) σσ.65, 68-69.</a:t>
            </a:r>
          </a:p>
          <a:p>
            <a:endParaRPr lang="el-GR" dirty="0"/>
          </a:p>
          <a:p>
            <a:endParaRPr lang="el-GR" dirty="0"/>
          </a:p>
        </p:txBody>
      </p:sp>
      <p:sp>
        <p:nvSpPr>
          <p:cNvPr id="3" name="Τίτλος 2"/>
          <p:cNvSpPr>
            <a:spLocks noGrp="1"/>
          </p:cNvSpPr>
          <p:nvPr>
            <p:ph type="title"/>
          </p:nvPr>
        </p:nvSpPr>
        <p:spPr/>
        <p:txBody>
          <a:bodyPr/>
          <a:lstStyle/>
          <a:p>
            <a:r>
              <a:rPr lang="el-GR" dirty="0"/>
              <a:t>Πηγή</a:t>
            </a:r>
          </a:p>
        </p:txBody>
      </p:sp>
    </p:spTree>
    <p:extLst>
      <p:ext uri="{BB962C8B-B14F-4D97-AF65-F5344CB8AC3E}">
        <p14:creationId xmlns:p14="http://schemas.microsoft.com/office/powerpoint/2010/main" val="1633310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20000"/>
          </a:bodyPr>
          <a:lstStyle/>
          <a:p>
            <a:r>
              <a:rPr lang="el-GR" dirty="0"/>
              <a:t>ΚΕΙΜΕΝΟ Γ: [...] Τότε [1920], όσοι είχαμε φύγει με τον πρώτο Διωγμό του 1914 και βρισκόμασταν στη Μυτιλήνη, ξαναγυρίσαμε στο </a:t>
            </a:r>
            <a:r>
              <a:rPr lang="el-GR" dirty="0" err="1"/>
              <a:t>Αδραμύττι</a:t>
            </a:r>
            <a:r>
              <a:rPr lang="el-GR" dirty="0"/>
              <a:t>. Το βρήκαμε κατεστραμμένο. Τα σπίτια μας σε ελεεινή κατάσταση, </a:t>
            </a:r>
            <a:r>
              <a:rPr lang="el-GR" dirty="0" err="1"/>
              <a:t>μισοχαλασμένα</a:t>
            </a:r>
            <a:r>
              <a:rPr lang="el-GR" dirty="0"/>
              <a:t> από την έλλειψη συντήρησης. Οι δρόμοι ακάθαρτοι. Που εκείνο το </a:t>
            </a:r>
            <a:r>
              <a:rPr lang="el-GR" dirty="0" err="1"/>
              <a:t>Αδραμύττι</a:t>
            </a:r>
            <a:r>
              <a:rPr lang="el-GR" dirty="0"/>
              <a:t> που αφήσαμε το 1914, το γεμάτο ζωή και νοικοκυριό! Διώξαμε τους Τούρκους Βοσνίους πρόσφυγες που κάθονταν στα σπίτια μας. Ο καθένας πήγε στο δικό του σπίτι. Αρχίσαμε σιγά-σιγά, να στήνουμε το νοικοκυριό μας. Οι ντόπιοι Τούρκοι, όλο γλύκα, ήταν μαζί μας. Μας πλήρωσαν τα παλιά χρέη τους. Βλέπετε, είχαν την ανάγκη μας, ήταν ελληνική κατοχή. Ζούσαμε αμέριμνα. Μαρτυρία Άννας </a:t>
            </a:r>
            <a:r>
              <a:rPr lang="el-GR" dirty="0" err="1"/>
              <a:t>Παρή</a:t>
            </a:r>
            <a:r>
              <a:rPr lang="el-GR" dirty="0"/>
              <a:t>, στο Κέντρο Μικρασιατικών Σπουδών, Η Έξοδος, Μαρτυρίες από τις επαρχίες των δυτικών παραλίων της </a:t>
            </a:r>
            <a:r>
              <a:rPr lang="el-GR" dirty="0" err="1"/>
              <a:t>Μικρασίας</a:t>
            </a:r>
            <a:r>
              <a:rPr lang="el-GR" dirty="0"/>
              <a:t>, τ. Α΄, Αθήνα 1980, </a:t>
            </a:r>
            <a:r>
              <a:rPr lang="el-GR" dirty="0" err="1"/>
              <a:t>σσ</a:t>
            </a:r>
            <a:r>
              <a:rPr lang="el-GR" dirty="0"/>
              <a:t>. 228-229.</a:t>
            </a:r>
          </a:p>
        </p:txBody>
      </p:sp>
      <p:sp>
        <p:nvSpPr>
          <p:cNvPr id="3" name="Τίτλος 2"/>
          <p:cNvSpPr>
            <a:spLocks noGrp="1"/>
          </p:cNvSpPr>
          <p:nvPr>
            <p:ph type="title"/>
          </p:nvPr>
        </p:nvSpPr>
        <p:spPr/>
        <p:txBody>
          <a:bodyPr/>
          <a:lstStyle/>
          <a:p>
            <a:r>
              <a:rPr lang="el-GR" dirty="0"/>
              <a:t>Πηγή</a:t>
            </a:r>
          </a:p>
        </p:txBody>
      </p:sp>
    </p:spTree>
    <p:extLst>
      <p:ext uri="{BB962C8B-B14F-4D97-AF65-F5344CB8AC3E}">
        <p14:creationId xmlns:p14="http://schemas.microsoft.com/office/powerpoint/2010/main" val="190101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70000" lnSpcReduction="20000"/>
          </a:bodyPr>
          <a:lstStyle/>
          <a:p>
            <a:r>
              <a:rPr lang="el-GR" dirty="0"/>
              <a:t>ΟΡΙΣΜΟΣ: «Σύμφωνο περί αμοιβαίας μεταναστεύσεως μεταξύ Ελλάδας και Βουλγαρίας» (1919). (</a:t>
            </a:r>
            <a:r>
              <a:rPr lang="el-GR" dirty="0" err="1"/>
              <a:t>μον</a:t>
            </a:r>
            <a:r>
              <a:rPr lang="el-GR" dirty="0"/>
              <a:t> 4) </a:t>
            </a:r>
            <a:r>
              <a:rPr lang="el-GR" dirty="0" err="1"/>
              <a:t>ημερ</a:t>
            </a:r>
            <a:r>
              <a:rPr lang="el-GR" dirty="0"/>
              <a:t> </a:t>
            </a:r>
            <a:r>
              <a:rPr lang="el-GR" dirty="0" err="1"/>
              <a:t>επ</a:t>
            </a:r>
            <a:r>
              <a:rPr lang="el-GR" dirty="0"/>
              <a:t> 2004 / </a:t>
            </a:r>
            <a:r>
              <a:rPr lang="el-GR" dirty="0" err="1"/>
              <a:t>ημερ</a:t>
            </a:r>
            <a:r>
              <a:rPr lang="el-GR" dirty="0"/>
              <a:t> 2007 / (</a:t>
            </a:r>
            <a:r>
              <a:rPr lang="el-GR" dirty="0" err="1"/>
              <a:t>μον</a:t>
            </a:r>
            <a:r>
              <a:rPr lang="el-GR" dirty="0"/>
              <a:t> 5 ) </a:t>
            </a:r>
            <a:r>
              <a:rPr lang="el-GR" dirty="0" err="1"/>
              <a:t>ημερ</a:t>
            </a:r>
            <a:r>
              <a:rPr lang="el-GR" dirty="0"/>
              <a:t> </a:t>
            </a:r>
            <a:r>
              <a:rPr lang="el-GR" dirty="0" err="1"/>
              <a:t>επ</a:t>
            </a:r>
            <a:r>
              <a:rPr lang="el-GR" dirty="0"/>
              <a:t> 2010</a:t>
            </a:r>
          </a:p>
          <a:p>
            <a:r>
              <a:rPr lang="el-GR" dirty="0"/>
              <a:t>Το Νοέμβριο του 1919 υπογράφηκε η συνθήκη του Νεϊγύ, που προέβλεπε την παραχώρηση της Δυτικής Θράκης από την Τουρκία στην Ελλάδα. (σωστό ή λάθος) (μον. 2) </a:t>
            </a:r>
            <a:r>
              <a:rPr lang="el-GR" dirty="0" err="1"/>
              <a:t>ημερ</a:t>
            </a:r>
            <a:r>
              <a:rPr lang="el-GR" dirty="0"/>
              <a:t> </a:t>
            </a:r>
            <a:r>
              <a:rPr lang="el-GR" dirty="0" err="1"/>
              <a:t>επαν</a:t>
            </a:r>
            <a:r>
              <a:rPr lang="el-GR" dirty="0"/>
              <a:t> 2008</a:t>
            </a:r>
          </a:p>
          <a:p>
            <a:r>
              <a:rPr lang="el-GR" dirty="0"/>
              <a:t>ΟΡΙΣΜΟΣ: «Υπηρεσία Ανοικοδομήσεως Ανατολικής Μακεδονίας» (μον. 5) </a:t>
            </a:r>
            <a:r>
              <a:rPr lang="el-GR" dirty="0" err="1"/>
              <a:t>ημερ</a:t>
            </a:r>
            <a:r>
              <a:rPr lang="el-GR" dirty="0"/>
              <a:t> </a:t>
            </a:r>
            <a:r>
              <a:rPr lang="el-GR" dirty="0" err="1"/>
              <a:t>επαν</a:t>
            </a:r>
            <a:r>
              <a:rPr lang="el-GR" dirty="0"/>
              <a:t> 2009</a:t>
            </a:r>
          </a:p>
          <a:p>
            <a:r>
              <a:rPr lang="el-GR" dirty="0"/>
              <a:t>Τον Νοέμβριο του 1919 υπογράφηκε η συνθήκη του Νεϊγύ, που προέβλεπε την παραχώρηση της ανατολικής Θράκης από τη Βουλγαρία στην Ελλάδα. (σωστό ή λάθος) (μον. 2) </a:t>
            </a:r>
            <a:r>
              <a:rPr lang="el-GR" dirty="0" err="1"/>
              <a:t>ημερ</a:t>
            </a:r>
            <a:r>
              <a:rPr lang="el-GR" dirty="0"/>
              <a:t> </a:t>
            </a:r>
            <a:r>
              <a:rPr lang="el-GR" dirty="0" err="1"/>
              <a:t>επαν</a:t>
            </a:r>
            <a:r>
              <a:rPr lang="el-GR" dirty="0"/>
              <a:t> 2011</a:t>
            </a:r>
          </a:p>
          <a:p>
            <a:r>
              <a:rPr lang="el-GR" dirty="0"/>
              <a:t>ΟΡΙΣΜΟΣ: Συνθήκη του Νεϊγύ (μον. 5) </a:t>
            </a:r>
            <a:r>
              <a:rPr lang="el-GR" dirty="0" err="1"/>
              <a:t>ημερ</a:t>
            </a:r>
            <a:r>
              <a:rPr lang="el-GR" dirty="0"/>
              <a:t> 2013</a:t>
            </a:r>
          </a:p>
          <a:p>
            <a:r>
              <a:rPr lang="el-GR" dirty="0"/>
              <a:t>Να αναφερθείτε: στο μεταναστευτικό ρεύμα Ελλήνων από τη Ρωσία, μετά τη συνθήκη του Βουκουρεστίου (μονάδες 5) και β. στο προσφυγικό ρεύμα Ελλήνων από τη Ρωσία, το διάστημα 1919–1921. (μονάδες 5) Μονάδες 10 </a:t>
            </a:r>
            <a:r>
              <a:rPr lang="el-GR" dirty="0" err="1"/>
              <a:t>ημερ</a:t>
            </a:r>
            <a:r>
              <a:rPr lang="el-GR" dirty="0"/>
              <a:t> 2015</a:t>
            </a:r>
          </a:p>
          <a:p>
            <a:r>
              <a:rPr lang="el-GR" dirty="0"/>
              <a:t>ΟΡΙΣΜΟΣ: Σύμφωνο περί αμοιβαίας μεταναστεύσεως μεταξύ Ελλάδος και Βουλγαρίας. (μον. 5) </a:t>
            </a:r>
            <a:r>
              <a:rPr lang="el-GR" dirty="0" err="1"/>
              <a:t>ημερ</a:t>
            </a:r>
            <a:r>
              <a:rPr lang="el-GR" dirty="0"/>
              <a:t> </a:t>
            </a:r>
            <a:r>
              <a:rPr lang="el-GR" dirty="0" err="1"/>
              <a:t>εσπερ</a:t>
            </a:r>
            <a:r>
              <a:rPr lang="el-GR" dirty="0"/>
              <a:t> </a:t>
            </a:r>
            <a:r>
              <a:rPr lang="el-GR" dirty="0" err="1"/>
              <a:t>επαν</a:t>
            </a:r>
            <a:r>
              <a:rPr lang="el-GR" dirty="0"/>
              <a:t> 2016</a:t>
            </a:r>
          </a:p>
          <a:p>
            <a:endParaRPr lang="el-GR" dirty="0"/>
          </a:p>
        </p:txBody>
      </p:sp>
      <p:sp>
        <p:nvSpPr>
          <p:cNvPr id="3" name="Τίτλος 2"/>
          <p:cNvSpPr>
            <a:spLocks noGrp="1"/>
          </p:cNvSpPr>
          <p:nvPr>
            <p:ph type="title"/>
          </p:nvPr>
        </p:nvSpPr>
        <p:spPr/>
        <p:txBody>
          <a:bodyPr/>
          <a:lstStyle/>
          <a:p>
            <a:r>
              <a:rPr lang="el-GR" dirty="0"/>
              <a:t>2. Άλλα προσφυγικά ρεύματα</a:t>
            </a:r>
          </a:p>
        </p:txBody>
      </p:sp>
    </p:spTree>
    <p:extLst>
      <p:ext uri="{BB962C8B-B14F-4D97-AF65-F5344CB8AC3E}">
        <p14:creationId xmlns:p14="http://schemas.microsoft.com/office/powerpoint/2010/main" val="228616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ΟΡΙΣΜΟΣ</a:t>
            </a:r>
            <a:r>
              <a:rPr lang="el-GR" dirty="0"/>
              <a:t>: Οργανισμός (Θεσσαλονίκη, 1914). (μον. 4) </a:t>
            </a:r>
            <a:r>
              <a:rPr lang="el-GR" dirty="0" err="1"/>
              <a:t>ημερ</a:t>
            </a:r>
            <a:r>
              <a:rPr lang="el-GR" dirty="0"/>
              <a:t> </a:t>
            </a:r>
            <a:r>
              <a:rPr lang="el-GR" dirty="0" err="1"/>
              <a:t>επαν</a:t>
            </a:r>
            <a:r>
              <a:rPr lang="el-GR" dirty="0"/>
              <a:t> 2005</a:t>
            </a:r>
          </a:p>
          <a:p>
            <a:r>
              <a:rPr lang="el-GR" dirty="0"/>
              <a:t>ΟΡΙΣΜΟΣ: Οργανισμός (Θεσσαλονίκη 1914). (μον. 5) </a:t>
            </a:r>
            <a:r>
              <a:rPr lang="el-GR" dirty="0" err="1"/>
              <a:t>ημερ</a:t>
            </a:r>
            <a:r>
              <a:rPr lang="el-GR" dirty="0"/>
              <a:t> </a:t>
            </a:r>
            <a:r>
              <a:rPr lang="el-GR" dirty="0" err="1"/>
              <a:t>επαν</a:t>
            </a:r>
            <a:r>
              <a:rPr lang="el-GR" dirty="0"/>
              <a:t> 2007</a:t>
            </a:r>
          </a:p>
          <a:p>
            <a:r>
              <a:rPr lang="el-GR" dirty="0"/>
              <a:t>Να αναφερθείτε στους φορείς που ανέλαβαν το έργο της περίθαλψης των προσφύγων κατά το διάστημα 1914-1921. Μονάδες 10 </a:t>
            </a:r>
            <a:r>
              <a:rPr lang="el-GR" dirty="0" err="1"/>
              <a:t>ημερ</a:t>
            </a:r>
            <a:r>
              <a:rPr lang="el-GR" dirty="0"/>
              <a:t> </a:t>
            </a:r>
            <a:r>
              <a:rPr lang="el-GR" dirty="0" err="1"/>
              <a:t>εσπερ</a:t>
            </a:r>
            <a:r>
              <a:rPr lang="el-GR" dirty="0"/>
              <a:t> </a:t>
            </a:r>
            <a:r>
              <a:rPr lang="el-GR" dirty="0" err="1"/>
              <a:t>επαν</a:t>
            </a:r>
            <a:r>
              <a:rPr lang="el-GR" dirty="0"/>
              <a:t> 2017</a:t>
            </a:r>
          </a:p>
          <a:p>
            <a:endParaRPr lang="el-GR" dirty="0"/>
          </a:p>
        </p:txBody>
      </p:sp>
      <p:sp>
        <p:nvSpPr>
          <p:cNvPr id="3" name="Τίτλος 2"/>
          <p:cNvSpPr>
            <a:spLocks noGrp="1"/>
          </p:cNvSpPr>
          <p:nvPr>
            <p:ph type="title"/>
          </p:nvPr>
        </p:nvSpPr>
        <p:spPr/>
        <p:txBody>
          <a:bodyPr>
            <a:normAutofit/>
          </a:bodyPr>
          <a:lstStyle/>
          <a:p>
            <a:r>
              <a:rPr lang="el-GR" dirty="0"/>
              <a:t>3. Η περίθαλψη (1914-1921</a:t>
            </a:r>
            <a:r>
              <a:rPr lang="el-GR" dirty="0" smtClean="0"/>
              <a:t>)</a:t>
            </a:r>
            <a:endParaRPr lang="el-GR" dirty="0"/>
          </a:p>
        </p:txBody>
      </p:sp>
    </p:spTree>
    <p:extLst>
      <p:ext uri="{BB962C8B-B14F-4D97-AF65-F5344CB8AC3E}">
        <p14:creationId xmlns:p14="http://schemas.microsoft.com/office/powerpoint/2010/main" val="49713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62500" lnSpcReduction="20000"/>
          </a:bodyPr>
          <a:lstStyle/>
          <a:p>
            <a:r>
              <a:rPr lang="el-GR" dirty="0"/>
              <a:t>Η “Πατριαρχική Επιτροπή” μερίμνησε για την εγκατάσταση των προσφύγων στη Μακεδονία και τη Θράκη. (σωστό ή λάθος) (</a:t>
            </a:r>
            <a:r>
              <a:rPr lang="el-GR" dirty="0" err="1"/>
              <a:t>μον</a:t>
            </a:r>
            <a:r>
              <a:rPr lang="el-GR" dirty="0"/>
              <a:t> 2) </a:t>
            </a:r>
            <a:r>
              <a:rPr lang="el-GR" dirty="0" err="1"/>
              <a:t>ημερ</a:t>
            </a:r>
            <a:r>
              <a:rPr lang="el-GR" dirty="0"/>
              <a:t> 2001</a:t>
            </a:r>
          </a:p>
          <a:p>
            <a:r>
              <a:rPr lang="el-GR" dirty="0"/>
              <a:t>ΟΡΙΣΜΟΣ: Πατριαρχική Επιτροπή (</a:t>
            </a:r>
            <a:r>
              <a:rPr lang="el-GR" dirty="0" err="1"/>
              <a:t>μον</a:t>
            </a:r>
            <a:r>
              <a:rPr lang="el-GR" dirty="0"/>
              <a:t> 3) </a:t>
            </a:r>
            <a:r>
              <a:rPr lang="el-GR" dirty="0" err="1"/>
              <a:t>ημερ</a:t>
            </a:r>
            <a:r>
              <a:rPr lang="el-GR" dirty="0"/>
              <a:t> 2004 / ΟΡΙΣΜΟΣ: Πατριαρχική Επιτροπή. (</a:t>
            </a:r>
            <a:r>
              <a:rPr lang="el-GR" dirty="0" err="1"/>
              <a:t>μον</a:t>
            </a:r>
            <a:r>
              <a:rPr lang="el-GR" dirty="0"/>
              <a:t> 5) / </a:t>
            </a:r>
            <a:r>
              <a:rPr lang="el-GR" dirty="0" err="1"/>
              <a:t>ημερ</a:t>
            </a:r>
            <a:r>
              <a:rPr lang="el-GR" dirty="0"/>
              <a:t> </a:t>
            </a:r>
            <a:r>
              <a:rPr lang="el-GR" dirty="0" err="1"/>
              <a:t>επαν</a:t>
            </a:r>
            <a:r>
              <a:rPr lang="el-GR" dirty="0"/>
              <a:t> 2007, (</a:t>
            </a:r>
            <a:r>
              <a:rPr lang="el-GR" dirty="0" err="1"/>
              <a:t>μον</a:t>
            </a:r>
            <a:r>
              <a:rPr lang="el-GR" dirty="0"/>
              <a:t> 5) </a:t>
            </a:r>
            <a:r>
              <a:rPr lang="el-GR" dirty="0" err="1"/>
              <a:t>ημερ</a:t>
            </a:r>
            <a:r>
              <a:rPr lang="el-GR" dirty="0"/>
              <a:t> 2011</a:t>
            </a:r>
          </a:p>
          <a:p>
            <a:r>
              <a:rPr lang="el-GR" dirty="0"/>
              <a:t>ΟΡΙΣΜΟΣ: Υπηρεσία Παλιννοστήσεως και </a:t>
            </a:r>
            <a:r>
              <a:rPr lang="el-GR" dirty="0" err="1"/>
              <a:t>Περιθάλψεως.(μον</a:t>
            </a:r>
            <a:r>
              <a:rPr lang="el-GR" dirty="0"/>
              <a:t> 4) </a:t>
            </a:r>
            <a:r>
              <a:rPr lang="el-GR" dirty="0" err="1"/>
              <a:t>ημερ</a:t>
            </a:r>
            <a:r>
              <a:rPr lang="el-GR" dirty="0"/>
              <a:t> 2005</a:t>
            </a:r>
          </a:p>
          <a:p>
            <a:r>
              <a:rPr lang="el-GR" dirty="0"/>
              <a:t>Η Πατριαρχική Επιτροπή (1918) αποσκοπούσε στην οργάνωση του επαναπατρισμού των εκτοπισμένων (σωστό ή λάθος) (</a:t>
            </a:r>
            <a:r>
              <a:rPr lang="el-GR" dirty="0" err="1"/>
              <a:t>μον</a:t>
            </a:r>
            <a:r>
              <a:rPr lang="el-GR" dirty="0"/>
              <a:t> 2)</a:t>
            </a:r>
          </a:p>
          <a:p>
            <a:r>
              <a:rPr lang="el-GR" dirty="0" err="1"/>
              <a:t>ημερ</a:t>
            </a:r>
            <a:r>
              <a:rPr lang="el-GR" dirty="0"/>
              <a:t> 2006</a:t>
            </a:r>
          </a:p>
          <a:p>
            <a:r>
              <a:rPr lang="el-GR" dirty="0"/>
              <a:t>Με ποιους τρόπους πραγματοποιήθηκε η παλιννόστηση των προσφύγων στη Μικρά Ασία και την Ανατολική Θράκη κατά τα έτη 1918-1920; Ποιες συνθήκες βρήκαν οι πρόσφυγες στην πατρίδα τους; (</a:t>
            </a:r>
            <a:r>
              <a:rPr lang="el-GR" dirty="0" err="1"/>
              <a:t>μον</a:t>
            </a:r>
            <a:r>
              <a:rPr lang="el-GR" dirty="0"/>
              <a:t> 14) </a:t>
            </a:r>
            <a:r>
              <a:rPr lang="el-GR" dirty="0" err="1"/>
              <a:t>ημερ</a:t>
            </a:r>
            <a:r>
              <a:rPr lang="el-GR" dirty="0"/>
              <a:t> </a:t>
            </a:r>
            <a:r>
              <a:rPr lang="el-GR" dirty="0" err="1"/>
              <a:t>επαν</a:t>
            </a:r>
            <a:r>
              <a:rPr lang="el-GR" dirty="0"/>
              <a:t> 2006</a:t>
            </a:r>
          </a:p>
          <a:p>
            <a:r>
              <a:rPr lang="el-GR" dirty="0"/>
              <a:t>Πώς υλοποιήθηκε η παλιννόστηση των προσφύγων στη Μικρά Ασία (1918-1920) και ποιες συνθήκες αντιμετώπισαν οι πρόσφυγες κατά την άφιξή τους εκεί; Μονάδες 13 </a:t>
            </a:r>
            <a:r>
              <a:rPr lang="el-GR" dirty="0" err="1"/>
              <a:t>ημερ</a:t>
            </a:r>
            <a:r>
              <a:rPr lang="el-GR" dirty="0"/>
              <a:t> </a:t>
            </a:r>
            <a:r>
              <a:rPr lang="el-GR" dirty="0" err="1"/>
              <a:t>επαν</a:t>
            </a:r>
            <a:r>
              <a:rPr lang="el-GR" dirty="0"/>
              <a:t> 2010</a:t>
            </a:r>
          </a:p>
          <a:p>
            <a:r>
              <a:rPr lang="el-GR" dirty="0"/>
              <a:t>ΟΡΙΣΜΟΣ: Πατριαρχική Επιτροπή (μον. 5) </a:t>
            </a:r>
            <a:r>
              <a:rPr lang="el-GR" dirty="0" err="1"/>
              <a:t>ημερ</a:t>
            </a:r>
            <a:r>
              <a:rPr lang="el-GR" dirty="0"/>
              <a:t> 2015</a:t>
            </a:r>
          </a:p>
          <a:p>
            <a:r>
              <a:rPr lang="el-GR" dirty="0"/>
              <a:t>Να αναφέρετε τους φορείς οργάνωσης της παλιννόστησης (μονάδες 7) και τις συνθήκες που βρήκαν οι πρόσφυγες του πρώτου διωγμού (1914-1918), όταν επέστρεψαν στις εστίες τους (μονάδες 6). Μονάδες 13 Ημερήσια –Εσπερινά 2016</a:t>
            </a:r>
          </a:p>
          <a:p>
            <a:pPr marL="0" indent="0">
              <a:buNone/>
            </a:pPr>
            <a:endParaRPr lang="el-GR" dirty="0"/>
          </a:p>
          <a:p>
            <a:endParaRPr lang="el-GR" dirty="0"/>
          </a:p>
        </p:txBody>
      </p:sp>
      <p:sp>
        <p:nvSpPr>
          <p:cNvPr id="3" name="Τίτλος 2"/>
          <p:cNvSpPr>
            <a:spLocks noGrp="1"/>
          </p:cNvSpPr>
          <p:nvPr>
            <p:ph type="title"/>
          </p:nvPr>
        </p:nvSpPr>
        <p:spPr/>
        <p:txBody>
          <a:bodyPr/>
          <a:lstStyle/>
          <a:p>
            <a:r>
              <a:rPr lang="el-GR" dirty="0"/>
              <a:t>4. Η παλιννόστηση</a:t>
            </a:r>
          </a:p>
        </p:txBody>
      </p:sp>
    </p:spTree>
    <p:extLst>
      <p:ext uri="{BB962C8B-B14F-4D97-AF65-F5344CB8AC3E}">
        <p14:creationId xmlns:p14="http://schemas.microsoft.com/office/powerpoint/2010/main" val="3331026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Η συνθήκη των Σεβρών προέβλεπε την υποχρεωτική ανταλλαγή μεταξύ των Ελλήνων ορθοδόξων κατοίκων της Τουρκίας και των Μουσουλμάνων κατοίκων της </a:t>
            </a:r>
            <a:r>
              <a:rPr lang="el-GR" dirty="0" err="1"/>
              <a:t>Ελλάδας.(σωστό</a:t>
            </a:r>
            <a:r>
              <a:rPr lang="el-GR" dirty="0"/>
              <a:t> ή λάθος) (</a:t>
            </a:r>
            <a:r>
              <a:rPr lang="el-GR" dirty="0" err="1"/>
              <a:t>μον</a:t>
            </a:r>
            <a:r>
              <a:rPr lang="el-GR" dirty="0"/>
              <a:t> 2) </a:t>
            </a:r>
            <a:r>
              <a:rPr lang="el-GR" dirty="0" err="1"/>
              <a:t>ημερ</a:t>
            </a:r>
            <a:r>
              <a:rPr lang="el-GR" dirty="0"/>
              <a:t> </a:t>
            </a:r>
            <a:r>
              <a:rPr lang="el-GR" dirty="0" err="1"/>
              <a:t>επαν</a:t>
            </a:r>
            <a:r>
              <a:rPr lang="el-GR" dirty="0"/>
              <a:t> 2006</a:t>
            </a:r>
          </a:p>
          <a:p>
            <a:r>
              <a:rPr lang="el-GR" dirty="0"/>
              <a:t>Στις 10 Ιουνίου 1930 υπογράφηκε η Συνθήκη των Σεβρών που αποτελούσε το οικονομικό σύμφωνο μεταξύ Ελλάδας και Τουρκίας. (σωστό ή λάθος) (μον. 2) </a:t>
            </a:r>
            <a:r>
              <a:rPr lang="el-GR" dirty="0" err="1"/>
              <a:t>ημερ</a:t>
            </a:r>
            <a:r>
              <a:rPr lang="el-GR" dirty="0"/>
              <a:t> </a:t>
            </a:r>
            <a:r>
              <a:rPr lang="el-GR" dirty="0" err="1"/>
              <a:t>επαν</a:t>
            </a:r>
            <a:r>
              <a:rPr lang="el-GR" dirty="0"/>
              <a:t> 2007</a:t>
            </a:r>
          </a:p>
          <a:p>
            <a:r>
              <a:rPr lang="el-GR" dirty="0"/>
              <a:t>Συνθήκη των Σεβρών (28 Ιουλίου/10 Αυγούστου 1920): ορισμός (μον. 5) </a:t>
            </a:r>
            <a:r>
              <a:rPr lang="el-GR" dirty="0" err="1"/>
              <a:t>ημερ</a:t>
            </a:r>
            <a:r>
              <a:rPr lang="el-GR" dirty="0"/>
              <a:t> 2014</a:t>
            </a:r>
          </a:p>
          <a:p>
            <a:endParaRPr lang="el-GR" dirty="0"/>
          </a:p>
        </p:txBody>
      </p:sp>
      <p:sp>
        <p:nvSpPr>
          <p:cNvPr id="3" name="Τίτλος 2"/>
          <p:cNvSpPr>
            <a:spLocks noGrp="1"/>
          </p:cNvSpPr>
          <p:nvPr>
            <p:ph type="title"/>
          </p:nvPr>
        </p:nvSpPr>
        <p:spPr/>
        <p:txBody>
          <a:bodyPr/>
          <a:lstStyle/>
          <a:p>
            <a:r>
              <a:rPr lang="el-GR" dirty="0"/>
              <a:t>1. Η έξοδος</a:t>
            </a:r>
          </a:p>
        </p:txBody>
      </p:sp>
    </p:spTree>
    <p:extLst>
      <p:ext uri="{BB962C8B-B14F-4D97-AF65-F5344CB8AC3E}">
        <p14:creationId xmlns:p14="http://schemas.microsoft.com/office/powerpoint/2010/main" val="2923514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55000" lnSpcReduction="20000"/>
          </a:bodyPr>
          <a:lstStyle/>
          <a:p>
            <a:r>
              <a:rPr lang="el-GR" b="1" dirty="0"/>
              <a:t>α. </a:t>
            </a:r>
            <a:r>
              <a:rPr lang="el-GR" dirty="0"/>
              <a:t>Με ποιους τρόπους αντιμετωπίστηκαν οι πρώτες στοιχειώδεις ανάγκες των προσφύγων αμέσως μετά τη Μικρασιατική Καταστροφή; Μον 12 </a:t>
            </a:r>
          </a:p>
          <a:p>
            <a:r>
              <a:rPr lang="el-GR" dirty="0"/>
              <a:t>β. Πώς αντιμετωπίστηκε ειδικότερα το πρόβλημα της προσωρινής στέγασης των προσφύγων; Μον 18 Στην απάντησή σας να συνδυάσετε τις ιστορικές σας γνώσεις με τις πληροφορίες που παρέχει το ακόλουθο κείμενο.</a:t>
            </a:r>
          </a:p>
          <a:p>
            <a:r>
              <a:rPr lang="el-GR" dirty="0"/>
              <a:t>Κατά τις πρώτες ώρες της μικρασιατικής τραγωδίας, η πρώτη δραστηριοποίηση από πλευράς ελληνικών αρχών ήταν η συλλογή τροφίμων και χρημάτων για να περιθάλψουν τα ράκη* που αποβιβάζονταν από το «Καρνάκ» και τη «Φρυγία», τα δυο πρώτα ξένα ατμόπλοια που κατέπλευσαν στον Πειραιά. Όπως ήταν φυσικό, εξίσου πρωταρχική ενέργεια υποδοχής ήταν η παραχώρηση, όπου υπήρχαν, των </a:t>
            </a:r>
            <a:r>
              <a:rPr lang="el-GR" dirty="0" err="1"/>
              <a:t>υποστέγων</a:t>
            </a:r>
            <a:r>
              <a:rPr lang="el-GR" dirty="0"/>
              <a:t> του Πειραιά, των προτεσταντικών εκκλησιών της πόλης και κάποιων αιθουσών του </a:t>
            </a:r>
            <a:r>
              <a:rPr lang="el-GR" dirty="0" err="1"/>
              <a:t>Τζάννειου</a:t>
            </a:r>
            <a:r>
              <a:rPr lang="el-GR" dirty="0"/>
              <a:t> Νοσοκομείου. Και πάρα πολύ σύντομα, στις εφημερίδες της 2ας Σεπτεμβρίου, […] διαβάζουμε στα ψιλά γράμματα ότι στο Υπουργείο Δικαιοσύνης «μελετάται η τροποποίηση του ενοικιοστασίου», στο σημείο που αφορά στην υπενοικίαση των δωματίων. Ακόμη, στο Ελεύθερον Βήμα παρουσιάζεται από τις πρώτες κιόλας μέρες «προσφορά δωματίου εντός κατοικίας», αλλά υπό τον εξής όρο: το δωμάτιο προσφέρεται «για ενοικίαση από οικότροφο προσφυγοπούλα». Τα δείγματα αυτά είναι οι προάγγελοι, κατά κάποιον τρόπο, των επικείμενων επιτάξεων, έστω και αν για την ώρα μάλλον δε φαίνεται να υπάρχει σαφής αντίληψη στο κράτος και στην κοινή γνώμη περί της εκτάσεως των γεγονότων. Στο μεταξύ οι καταλήψεις επεκτείνονται σε κάθε κενό, δημόσιο χώρο. ( </a:t>
            </a:r>
            <a:r>
              <a:rPr lang="el-GR" dirty="0" err="1"/>
              <a:t>Βίκα</a:t>
            </a:r>
            <a:r>
              <a:rPr lang="el-GR" dirty="0"/>
              <a:t> Δ. </a:t>
            </a:r>
            <a:r>
              <a:rPr lang="el-GR" dirty="0" err="1"/>
              <a:t>Γκιζελή</a:t>
            </a:r>
            <a:r>
              <a:rPr lang="el-GR" dirty="0"/>
              <a:t>, «</a:t>
            </a:r>
            <a:r>
              <a:rPr lang="el-GR" dirty="0" err="1"/>
              <a:t>Επίταξις</a:t>
            </a:r>
            <a:r>
              <a:rPr lang="el-GR" dirty="0"/>
              <a:t> ακινήτων κατοικουμένων ή οπωσδήποτε χρησιμοποιουμένων» [στον τόμο:] Ο ξεριζωμός και η άλλη πατρίδα. Επιστημονικό συμπόσιο, Εταιρεία Σπουδών Νεοελληνικού Πολιτισμού και Γενικής Παιδείας, Αθήνα 1997, </a:t>
            </a:r>
            <a:r>
              <a:rPr lang="el-GR" dirty="0" err="1"/>
              <a:t>σσ</a:t>
            </a:r>
            <a:r>
              <a:rPr lang="el-GR" dirty="0"/>
              <a:t>. 71-72.)</a:t>
            </a:r>
          </a:p>
          <a:p>
            <a:r>
              <a:rPr lang="el-GR" dirty="0"/>
              <a:t>* ράκη: εξαθλιωμένοι πρόσφυγες, </a:t>
            </a:r>
            <a:r>
              <a:rPr lang="el-GR" dirty="0" err="1"/>
              <a:t>ημερ</a:t>
            </a:r>
            <a:r>
              <a:rPr lang="el-GR" dirty="0"/>
              <a:t> </a:t>
            </a:r>
            <a:r>
              <a:rPr lang="el-GR" dirty="0" err="1"/>
              <a:t>επαν</a:t>
            </a:r>
            <a:r>
              <a:rPr lang="el-GR" dirty="0"/>
              <a:t> 2008</a:t>
            </a:r>
          </a:p>
          <a:p>
            <a:endParaRPr lang="el-GR" dirty="0"/>
          </a:p>
        </p:txBody>
      </p:sp>
      <p:sp>
        <p:nvSpPr>
          <p:cNvPr id="3" name="Τίτλος 2"/>
          <p:cNvSpPr>
            <a:spLocks noGrp="1"/>
          </p:cNvSpPr>
          <p:nvPr>
            <p:ph type="title"/>
          </p:nvPr>
        </p:nvSpPr>
        <p:spPr/>
        <p:txBody>
          <a:bodyPr/>
          <a:lstStyle/>
          <a:p>
            <a:r>
              <a:rPr lang="el-GR" dirty="0"/>
              <a:t>2.  Το πρώτο διάστημα</a:t>
            </a:r>
          </a:p>
        </p:txBody>
      </p:sp>
    </p:spTree>
    <p:extLst>
      <p:ext uri="{BB962C8B-B14F-4D97-AF65-F5344CB8AC3E}">
        <p14:creationId xmlns:p14="http://schemas.microsoft.com/office/powerpoint/2010/main" val="3221827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62500" lnSpcReduction="20000"/>
          </a:bodyPr>
          <a:lstStyle/>
          <a:p>
            <a:pPr marL="0" indent="0">
              <a:buNone/>
            </a:pPr>
            <a:r>
              <a:rPr lang="el-GR" b="1" dirty="0"/>
              <a:t>Αντλώντας στοιχεία από το κείμενο που ακολουθεί και αξιοποιώντας τις ιστορικές σας γνώσεις, να περιγράψετε τις συνθήκες διαβίωσης των </a:t>
            </a:r>
            <a:r>
              <a:rPr lang="el-GR" b="1" dirty="0" err="1"/>
              <a:t>Μικρασιατών</a:t>
            </a:r>
            <a:r>
              <a:rPr lang="el-GR" b="1" dirty="0"/>
              <a:t> προσφύγων κατά το πρώτο διάστημα της έλευσής τους στην Ελλάδα. (Κείμενο Μαρτυρίες </a:t>
            </a:r>
            <a:r>
              <a:rPr lang="el-GR" b="1" dirty="0" err="1"/>
              <a:t>Μικρασιατών</a:t>
            </a:r>
            <a:r>
              <a:rPr lang="el-GR" b="1" dirty="0"/>
              <a:t> προσφύγων για την άφιξή τους στην Ελλάδα) (Μον. 20)</a:t>
            </a:r>
          </a:p>
          <a:p>
            <a:r>
              <a:rPr lang="el-GR" dirty="0"/>
              <a:t>«Δεκαπέντε μέρες μείναμε στα βαπόρια. Έπειτα φτάσαμε στον Πειραιά. </a:t>
            </a:r>
            <a:r>
              <a:rPr lang="el-GR" dirty="0" err="1"/>
              <a:t>Απ’τον</a:t>
            </a:r>
            <a:r>
              <a:rPr lang="el-GR" dirty="0"/>
              <a:t> Πειραιά μόνο τα σύρματα ξέρω. Στα σύρματα είκοσι μέρες μας κρατήσανε. Αμάν, πολύ μας ρεζιλέψανε, πολύ μας βασανίσανε. [...] Μας γδύσανε. </a:t>
            </a:r>
            <a:r>
              <a:rPr lang="el-GR" dirty="0" err="1"/>
              <a:t>Ό,τι</a:t>
            </a:r>
            <a:r>
              <a:rPr lang="el-GR" dirty="0"/>
              <a:t> φορούσαμε στον κλίβανο, άντε, τα βάλανε. Παπούτσια δεν είχαμε έπειτα να φορέσουμε. Μας δίνανε να φάμε. Είχαμε και μαζί μας. Όμως στην καραντίνα μεγάλο ρεζιλίκι, μεγάλο </a:t>
            </a:r>
            <a:r>
              <a:rPr lang="el-GR" dirty="0" err="1"/>
              <a:t>σεφιλίκι</a:t>
            </a:r>
            <a:r>
              <a:rPr lang="el-GR" dirty="0"/>
              <a:t> [=κακοπάθεια] ήτανε. </a:t>
            </a:r>
            <a:endParaRPr lang="el-GR" dirty="0" smtClean="0"/>
          </a:p>
          <a:p>
            <a:r>
              <a:rPr lang="el-GR" dirty="0"/>
              <a:t>Είκοσι μέρες κράτησε. Από τον </a:t>
            </a:r>
            <a:r>
              <a:rPr lang="el-GR" dirty="0" err="1"/>
              <a:t>Άι</a:t>
            </a:r>
            <a:r>
              <a:rPr lang="el-GR" dirty="0"/>
              <a:t>-Γιώργη, απ’ τον Πειραιά, μας βάλανε στο βαπόρι, στη Θεσσαλονίκη μας φέρανε. Μας βγάλανε και μας αφήσανε. Στα σοκάκια της Θεσσαλονίκης μας αφήσανε. Στα σοκάκια της Θεσσαλονίκης πεταμένοι ήμαστε. [...] Περνούσε ο κόσμος. Μας βλέπανε από μακριά. Δεν ερχόντανε κοντά μας:-Προσφυγιά! προσφυγιά! λέγανε και </a:t>
            </a:r>
            <a:r>
              <a:rPr lang="el-GR" dirty="0" err="1"/>
              <a:t>περνούσανε…».(Μαρτυρία</a:t>
            </a:r>
            <a:r>
              <a:rPr lang="el-GR" dirty="0"/>
              <a:t> Καλλισθένης </a:t>
            </a:r>
            <a:r>
              <a:rPr lang="el-GR" dirty="0" err="1"/>
              <a:t>Καλλίδου</a:t>
            </a:r>
            <a:r>
              <a:rPr lang="el-GR" dirty="0"/>
              <a:t> από το χωριό </a:t>
            </a:r>
            <a:r>
              <a:rPr lang="el-GR" dirty="0" err="1"/>
              <a:t>Φερτέκι</a:t>
            </a:r>
            <a:r>
              <a:rPr lang="el-GR" dirty="0"/>
              <a:t> της Καππαδοκίας, κοντά στη </a:t>
            </a:r>
            <a:r>
              <a:rPr lang="el-GR" dirty="0" err="1"/>
              <a:t>Νίγδη</a:t>
            </a:r>
            <a:r>
              <a:rPr lang="el-GR" dirty="0"/>
              <a:t>). Η Έξοδος (έκδοση του Κέντρου Μικρασιατικών Σπουδών). </a:t>
            </a:r>
            <a:r>
              <a:rPr lang="el-GR" dirty="0" err="1"/>
              <a:t>Εσπερ</a:t>
            </a:r>
            <a:r>
              <a:rPr lang="el-GR" dirty="0"/>
              <a:t> 2009</a:t>
            </a:r>
          </a:p>
          <a:p>
            <a:endParaRPr lang="el-GR" dirty="0" smtClean="0"/>
          </a:p>
          <a:p>
            <a:pPr marL="0" indent="0">
              <a:buNone/>
            </a:pPr>
            <a:r>
              <a:rPr lang="el-GR" dirty="0" smtClean="0"/>
              <a:t>Ποια </a:t>
            </a:r>
            <a:r>
              <a:rPr lang="el-GR" dirty="0"/>
              <a:t>προβλήματα αντιμετώπισαν οι πρόσφυγες κατά το πρώτο διάστημα της παραμονής τους στην Ελλάδα μετά τη Μικρασιατική Καταστροφή; Μονάδες 12 </a:t>
            </a:r>
            <a:r>
              <a:rPr lang="el-GR" dirty="0" err="1"/>
              <a:t>ημερ</a:t>
            </a:r>
            <a:r>
              <a:rPr lang="el-GR" dirty="0"/>
              <a:t>-</a:t>
            </a:r>
            <a:r>
              <a:rPr lang="el-GR" dirty="0" err="1"/>
              <a:t>εσπερ</a:t>
            </a:r>
            <a:r>
              <a:rPr lang="el-GR" dirty="0"/>
              <a:t> </a:t>
            </a:r>
            <a:r>
              <a:rPr lang="el-GR" dirty="0" err="1"/>
              <a:t>επαν</a:t>
            </a:r>
            <a:r>
              <a:rPr lang="el-GR" dirty="0"/>
              <a:t> 2011</a:t>
            </a:r>
          </a:p>
          <a:p>
            <a:endParaRPr lang="el-GR" dirty="0"/>
          </a:p>
        </p:txBody>
      </p:sp>
      <p:sp>
        <p:nvSpPr>
          <p:cNvPr id="3" name="Τίτλος 2"/>
          <p:cNvSpPr>
            <a:spLocks noGrp="1"/>
          </p:cNvSpPr>
          <p:nvPr>
            <p:ph type="title"/>
          </p:nvPr>
        </p:nvSpPr>
        <p:spPr/>
        <p:txBody>
          <a:bodyPr/>
          <a:lstStyle/>
          <a:p>
            <a:r>
              <a:rPr lang="el-GR" dirty="0"/>
              <a:t>2.  </a:t>
            </a:r>
            <a:r>
              <a:rPr lang="el-GR"/>
              <a:t>Το πρώτο διάστημα</a:t>
            </a:r>
          </a:p>
        </p:txBody>
      </p:sp>
    </p:spTree>
    <p:extLst>
      <p:ext uri="{BB962C8B-B14F-4D97-AF65-F5344CB8AC3E}">
        <p14:creationId xmlns:p14="http://schemas.microsoft.com/office/powerpoint/2010/main" val="120055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Η ήττα του Βενιζέλου και η επάνοδος του βασιλιά Κωνσταντίνου διαφοροποιούν την στάση των συμμάχων της </a:t>
            </a:r>
            <a:r>
              <a:rPr lang="el-GR" dirty="0" err="1" smtClean="0"/>
              <a:t>Αντάντ</a:t>
            </a:r>
            <a:r>
              <a:rPr lang="el-GR" dirty="0" smtClean="0"/>
              <a:t> απέναντι στην Ελλάδα.</a:t>
            </a:r>
          </a:p>
          <a:p>
            <a:r>
              <a:rPr lang="el-GR" dirty="0" smtClean="0"/>
              <a:t>Ισχυροποιείται το εθνικό κίνημα των </a:t>
            </a:r>
            <a:r>
              <a:rPr lang="el-GR" dirty="0" err="1" smtClean="0"/>
              <a:t>Νεοτούρκων</a:t>
            </a:r>
            <a:r>
              <a:rPr lang="el-GR" dirty="0" smtClean="0"/>
              <a:t>.</a:t>
            </a:r>
          </a:p>
          <a:p>
            <a:r>
              <a:rPr lang="el-GR" dirty="0" smtClean="0"/>
              <a:t>Διωγμοί και αιχμαλωσίες ελληνικών πληθυσμών. Μετακινήσεις ελληνικών πληθυσμών προς την Σμύρνη και την Ελλάδα. </a:t>
            </a:r>
          </a:p>
          <a:p>
            <a:r>
              <a:rPr lang="el-GR" dirty="0" smtClean="0"/>
              <a:t>Ο Μικρασιατικός Πόλεμος έληξε τον Αύγουστο του 1922 με ήττα και υποχώρηση του ελληνικού στρατού.</a:t>
            </a:r>
          </a:p>
          <a:p>
            <a:r>
              <a:rPr lang="el-GR" dirty="0" smtClean="0"/>
              <a:t>Μικρασιατική Καταστροφή.</a:t>
            </a:r>
            <a:endParaRPr lang="el-GR" dirty="0"/>
          </a:p>
        </p:txBody>
      </p:sp>
      <p:sp>
        <p:nvSpPr>
          <p:cNvPr id="3" name="Τίτλος 2"/>
          <p:cNvSpPr>
            <a:spLocks noGrp="1"/>
          </p:cNvSpPr>
          <p:nvPr>
            <p:ph type="title"/>
          </p:nvPr>
        </p:nvSpPr>
        <p:spPr/>
        <p:txBody>
          <a:bodyPr/>
          <a:lstStyle/>
          <a:p>
            <a:r>
              <a:rPr lang="el-GR" dirty="0"/>
              <a:t>Το ιστορικό πλαίσιο</a:t>
            </a:r>
          </a:p>
        </p:txBody>
      </p:sp>
    </p:spTree>
    <p:extLst>
      <p:ext uri="{BB962C8B-B14F-4D97-AF65-F5344CB8AC3E}">
        <p14:creationId xmlns:p14="http://schemas.microsoft.com/office/powerpoint/2010/main" val="179841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Τουρκικός εθνικισμός</a:t>
            </a:r>
          </a:p>
          <a:p>
            <a:r>
              <a:rPr lang="el-GR" dirty="0" smtClean="0"/>
              <a:t>Οικονομικοί λόγοι (οι μειονότητες ελέγχουν εμπόριο και βιομηχανία)</a:t>
            </a:r>
          </a:p>
          <a:p>
            <a:r>
              <a:rPr lang="el-GR" dirty="0" smtClean="0"/>
              <a:t>Ο ρόλος της Γερμανίας (οικονομική διείσδυση στην υπανάπτυκτη Τουρκία)</a:t>
            </a:r>
          </a:p>
          <a:p>
            <a:r>
              <a:rPr lang="el-GR" dirty="0" smtClean="0"/>
              <a:t>Βαλκανικοί Πόλεμοι</a:t>
            </a:r>
            <a:endParaRPr lang="el-GR" dirty="0"/>
          </a:p>
        </p:txBody>
      </p:sp>
      <p:sp>
        <p:nvSpPr>
          <p:cNvPr id="3" name="Τίτλος 2"/>
          <p:cNvSpPr>
            <a:spLocks noGrp="1"/>
          </p:cNvSpPr>
          <p:nvPr>
            <p:ph type="title"/>
          </p:nvPr>
        </p:nvSpPr>
        <p:spPr/>
        <p:txBody>
          <a:bodyPr/>
          <a:lstStyle/>
          <a:p>
            <a:r>
              <a:rPr lang="el-GR" dirty="0" smtClean="0"/>
              <a:t>Αίτια για την γενίκευση των διωγμών</a:t>
            </a:r>
            <a:endParaRPr lang="el-GR" dirty="0"/>
          </a:p>
        </p:txBody>
      </p:sp>
    </p:spTree>
    <p:extLst>
      <p:ext uri="{BB962C8B-B14F-4D97-AF65-F5344CB8AC3E}">
        <p14:creationId xmlns:p14="http://schemas.microsoft.com/office/powerpoint/2010/main" val="64815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Πρώτα προσφυγικά κύματα</a:t>
            </a:r>
            <a:endParaRPr lang="el-GR" dirty="0"/>
          </a:p>
        </p:txBody>
      </p:sp>
      <p:sp>
        <p:nvSpPr>
          <p:cNvPr id="3" name="Θέση εικόνας 2"/>
          <p:cNvSpPr>
            <a:spLocks noGrp="1"/>
          </p:cNvSpPr>
          <p:nvPr>
            <p:ph type="pic" idx="1"/>
          </p:nvPr>
        </p:nvSpPr>
        <p:spPr/>
      </p:sp>
      <p:sp>
        <p:nvSpPr>
          <p:cNvPr id="4" name="Θέση κειμένου 3"/>
          <p:cNvSpPr>
            <a:spLocks noGrp="1"/>
          </p:cNvSpPr>
          <p:nvPr>
            <p:ph type="body" sz="half" idx="2"/>
          </p:nvPr>
        </p:nvSpPr>
        <p:spPr/>
        <p:txBody>
          <a:bodyPr/>
          <a:lstStyle/>
          <a:p>
            <a:r>
              <a:rPr lang="el-GR" dirty="0" err="1" smtClean="0"/>
              <a:t>Μικρασιάτες</a:t>
            </a:r>
            <a:r>
              <a:rPr lang="el-GR" dirty="0" smtClean="0"/>
              <a:t> πρόσφυγες επιβιβάζονται  σε βάρκα στην Φώκαια το 1914.</a:t>
            </a:r>
          </a:p>
          <a:p>
            <a:r>
              <a:rPr lang="el-GR" dirty="0" smtClean="0"/>
              <a:t>Φωτογραφία του Γάλλου αρχαιολόγου  Φ. </a:t>
            </a:r>
            <a:r>
              <a:rPr lang="el-GR" dirty="0" err="1" smtClean="0"/>
              <a:t>Σαρτιώ</a:t>
            </a:r>
            <a:r>
              <a:rPr lang="el-GR" dirty="0" smtClean="0"/>
              <a:t>.</a:t>
            </a:r>
            <a:endParaRPr lang="el-G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6336704" cy="61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22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Η έξοδος</a:t>
            </a:r>
            <a:endParaRPr lang="el-GR" dirty="0"/>
          </a:p>
        </p:txBody>
      </p:sp>
      <p:sp>
        <p:nvSpPr>
          <p:cNvPr id="6" name="Θέση κειμένου 5"/>
          <p:cNvSpPr>
            <a:spLocks noGrp="1"/>
          </p:cNvSpPr>
          <p:nvPr>
            <p:ph type="body" idx="1"/>
          </p:nvPr>
        </p:nvSpPr>
        <p:spPr/>
        <p:txBody>
          <a:bodyPr/>
          <a:lstStyle/>
          <a:p>
            <a:r>
              <a:rPr lang="el-GR" dirty="0" smtClean="0"/>
              <a:t>Φωτογραφικά ντοκουμέντα</a:t>
            </a:r>
            <a:endParaRPr lang="el-GR" dirty="0"/>
          </a:p>
        </p:txBody>
      </p:sp>
    </p:spTree>
    <p:extLst>
      <p:ext uri="{BB962C8B-B14F-4D97-AF65-F5344CB8AC3E}">
        <p14:creationId xmlns:p14="http://schemas.microsoft.com/office/powerpoint/2010/main" val="353581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dirty="0"/>
          </a:p>
        </p:txBody>
      </p:sp>
      <p:sp>
        <p:nvSpPr>
          <p:cNvPr id="3" name="Τίτλος 2"/>
          <p:cNvSpPr>
            <a:spLocks noGrp="1"/>
          </p:cNvSpPr>
          <p:nvPr>
            <p:ph type="title"/>
          </p:nvPr>
        </p:nvSpPr>
        <p:spPr/>
        <p:txBody>
          <a:bodyPr/>
          <a:lstStyle/>
          <a:p>
            <a:r>
              <a:rPr lang="el-GR" dirty="0" smtClean="0"/>
              <a:t>Η Σμύρνη πριν την καταστροφή</a:t>
            </a:r>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04875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70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p:txBody>
          <a:bodyPr/>
          <a:lstStyle/>
          <a:p>
            <a:endParaRPr lang="el-GR" dirty="0"/>
          </a:p>
        </p:txBody>
      </p:sp>
      <p:sp>
        <p:nvSpPr>
          <p:cNvPr id="4" name="Τίτλος 3"/>
          <p:cNvSpPr>
            <a:spLocks noGrp="1"/>
          </p:cNvSpPr>
          <p:nvPr>
            <p:ph type="title"/>
          </p:nvPr>
        </p:nvSpPr>
        <p:spPr/>
        <p:txBody>
          <a:bodyPr/>
          <a:lstStyle/>
          <a:p>
            <a:r>
              <a:rPr lang="el-GR" dirty="0" smtClean="0"/>
              <a:t>Μικρασιατική Καταστροφή</a:t>
            </a: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6374"/>
            <a:ext cx="8784975" cy="497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30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πρόσφυγες</a:t>
            </a:r>
            <a:endParaRPr lang="el-GR" dirty="0"/>
          </a:p>
        </p:txBody>
      </p:sp>
      <p:sp>
        <p:nvSpPr>
          <p:cNvPr id="5" name="Θέση εικόνας 4"/>
          <p:cNvSpPr>
            <a:spLocks noGrp="1"/>
          </p:cNvSpPr>
          <p:nvPr>
            <p:ph type="pic" idx="1"/>
          </p:nvPr>
        </p:nvSpPr>
        <p:spPr/>
      </p:sp>
      <p:sp>
        <p:nvSpPr>
          <p:cNvPr id="6" name="Θέση κειμένου 5"/>
          <p:cNvSpPr>
            <a:spLocks noGrp="1"/>
          </p:cNvSpPr>
          <p:nvPr>
            <p:ph type="body" sz="half" idx="2"/>
          </p:nvPr>
        </p:nvSpPr>
        <p:spPr/>
        <p:txBody>
          <a:bodyPr/>
          <a:lstStyle/>
          <a:p>
            <a:endParaRPr lang="el-G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640871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9543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660</TotalTime>
  <Words>2274</Words>
  <Application>Microsoft Office PowerPoint</Application>
  <PresentationFormat>Προβολή στην οθόνη (4:3)</PresentationFormat>
  <Paragraphs>93</Paragraphs>
  <Slides>27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Χαρτί</vt:lpstr>
      <vt:lpstr>Η Μικρασιατική Καταστροφή  β. Η Έξοδος  Ιστορία Προσανατολισμού Γ΄ Λυκείου</vt:lpstr>
      <vt:lpstr>Μετά την Συνθήκη των Σεβρών</vt:lpstr>
      <vt:lpstr>Το ιστορικό πλαίσιο</vt:lpstr>
      <vt:lpstr>Αίτια για την γενίκευση των διωγμών</vt:lpstr>
      <vt:lpstr>Πρώτα προσφυγικά κύματα</vt:lpstr>
      <vt:lpstr>Η έξοδος</vt:lpstr>
      <vt:lpstr>Η Σμύρνη πριν την καταστροφή</vt:lpstr>
      <vt:lpstr>Μικρασιατική Καταστροφή</vt:lpstr>
      <vt:lpstr>πρόσφυγες</vt:lpstr>
      <vt:lpstr>Παρουσίαση του PowerPoint</vt:lpstr>
      <vt:lpstr>Φθινόπωρο 1922</vt:lpstr>
      <vt:lpstr>Παρουσίαση του PowerPoint</vt:lpstr>
      <vt:lpstr>Το 1922 ὁ Χέμινγουεϊ ὡς πολεμικὸς ἀνταποκριτὴς τῆς ἐφημερίδος «Toronto Star Weekly» τοῦ Τορόντο</vt:lpstr>
      <vt:lpstr>Παρουσίαση του PowerPoint</vt:lpstr>
      <vt:lpstr>Παρουσίαση του PowerPoint</vt:lpstr>
      <vt:lpstr>Παρουσίαση του PowerPoint</vt:lpstr>
      <vt:lpstr>ΘΕΜΑΤΑ ΠΑΝΕΛΛΗΝΙΩΝ – ΠΡΟΣΦΥΓΙΚΟ</vt:lpstr>
      <vt:lpstr>Α. ΠΡΟΣΦΥΓΙΚΑ ΡΕΥΜΑΤΑ ΚΑΤΑ ΤΗΝ ΠΕΡΙΟΔΟ 1914-1922</vt:lpstr>
      <vt:lpstr>Πηγή</vt:lpstr>
      <vt:lpstr>Πηγή</vt:lpstr>
      <vt:lpstr>Πηγή</vt:lpstr>
      <vt:lpstr>2. Άλλα προσφυγικά ρεύματα</vt:lpstr>
      <vt:lpstr>3. Η περίθαλψη (1914-1921)</vt:lpstr>
      <vt:lpstr>4. Η παλιννόστηση</vt:lpstr>
      <vt:lpstr>1. Η έξοδος</vt:lpstr>
      <vt:lpstr>2.  Το πρώτο διάστημα</vt:lpstr>
      <vt:lpstr>2.  Το πρώτο διάστημα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Ποντιακός Ελληνισμός</dc:title>
  <dc:creator>Katerina</dc:creator>
  <cp:lastModifiedBy>user</cp:lastModifiedBy>
  <cp:revision>149</cp:revision>
  <dcterms:created xsi:type="dcterms:W3CDTF">2014-02-22T13:55:05Z</dcterms:created>
  <dcterms:modified xsi:type="dcterms:W3CDTF">2020-03-25T13:01:06Z</dcterms:modified>
</cp:coreProperties>
</file>