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79" r:id="rId12"/>
    <p:sldId id="278" r:id="rId13"/>
    <p:sldId id="280" r:id="rId14"/>
    <p:sldId id="265" r:id="rId15"/>
    <p:sldId id="276" r:id="rId16"/>
    <p:sldId id="277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5" r:id="rId25"/>
    <p:sldId id="273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55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731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64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82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20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39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36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7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02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42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BBF9-23A7-4E88-928A-050DFCD2A827}" type="datetimeFigureOut">
              <a:rPr lang="el-GR" smtClean="0"/>
              <a:t>17/11/2019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7B3C-829B-412A-820B-4EE039B42F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6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Α. ΕΞΩΤΕΡΙΚΟΣ ΠΡΟΣΑΝΑΤΟΛΙΣΜΟΣ</a:t>
            </a:r>
            <a:br>
              <a:rPr lang="el-GR" dirty="0" smtClean="0"/>
            </a:br>
            <a:r>
              <a:rPr lang="el-GR" dirty="0" smtClean="0"/>
              <a:t>ΚΑΙ ΠΕΛΑΤΕΙΑΚΕΣ ΣΧΕΣΕΙΣ </a:t>
            </a:r>
            <a:br>
              <a:rPr lang="el-GR" dirty="0" smtClean="0"/>
            </a:br>
            <a:r>
              <a:rPr lang="el-GR" dirty="0" smtClean="0"/>
              <a:t>(1821-1843)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pPr lvl="1"/>
            <a:r>
              <a:rPr lang="el-GR" b="1" dirty="0" smtClean="0">
                <a:solidFill>
                  <a:schemeClr val="tx1"/>
                </a:solidFill>
              </a:rPr>
              <a:t>Κατερίνα </a:t>
            </a:r>
            <a:r>
              <a:rPr lang="el-GR" b="1" dirty="0">
                <a:solidFill>
                  <a:schemeClr val="tx1"/>
                </a:solidFill>
              </a:rPr>
              <a:t>Τ</a:t>
            </a:r>
            <a:r>
              <a:rPr lang="el-GR" b="1" dirty="0" smtClean="0">
                <a:solidFill>
                  <a:schemeClr val="tx1"/>
                </a:solidFill>
              </a:rPr>
              <a:t>ζάμου, φιλόλογος</a:t>
            </a:r>
          </a:p>
          <a:p>
            <a:pPr lvl="1"/>
            <a:r>
              <a:rPr lang="el-GR" b="1" dirty="0" smtClean="0">
                <a:solidFill>
                  <a:schemeClr val="tx1"/>
                </a:solidFill>
              </a:rPr>
              <a:t>Πρότυπο ΓΕΛ </a:t>
            </a:r>
            <a:r>
              <a:rPr lang="el-GR" b="1" dirty="0" err="1" smtClean="0">
                <a:solidFill>
                  <a:schemeClr val="tx1"/>
                </a:solidFill>
              </a:rPr>
              <a:t>Ιωνιδείου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b="1" dirty="0" smtClean="0"/>
              <a:t>Υψηλάντης</a:t>
            </a:r>
            <a:r>
              <a:rPr lang="el-GR" dirty="0" smtClean="0"/>
              <a:t> πρότεινε τη </a:t>
            </a:r>
            <a:r>
              <a:rPr lang="el-GR" b="1" dirty="0" smtClean="0"/>
              <a:t>δημιουργία συγκεντρωτικού συστήματος διακυβέρνησης</a:t>
            </a:r>
            <a:r>
              <a:rPr lang="el-GR" dirty="0" smtClean="0"/>
              <a:t>, ώστε να εξασφαλιστούν οι οικονομικοί πόροι για τη συνέχιση του αγώνα και η πειθαρχία στο στράτευμα. Θεωρούσε ότι </a:t>
            </a:r>
            <a:r>
              <a:rPr lang="el-GR" b="1" dirty="0" smtClean="0"/>
              <a:t>οι τοπικιστικές τάσεις αποτελούσαν εμπόδιο για την οργάνωση </a:t>
            </a:r>
            <a:r>
              <a:rPr lang="el-GR" dirty="0" smtClean="0"/>
              <a:t>του Αγώνα. </a:t>
            </a:r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b="1" dirty="0" smtClean="0"/>
              <a:t>πρόκριτοι</a:t>
            </a:r>
            <a:r>
              <a:rPr lang="el-GR" dirty="0" smtClean="0"/>
              <a:t>, έχοντας διαφορετικές επιδιώξεις, ήθελαν να είναι </a:t>
            </a:r>
            <a:r>
              <a:rPr lang="el-GR" b="1" dirty="0" smtClean="0"/>
              <a:t>όλοι υπεύθυνοι για όλα</a:t>
            </a:r>
            <a:r>
              <a:rPr lang="el-GR" dirty="0" smtClean="0"/>
              <a:t>. Συγκροτήθηκαν λοιπόν </a:t>
            </a:r>
            <a:r>
              <a:rPr lang="el-GR" b="1" dirty="0" smtClean="0"/>
              <a:t>οι πρώτες παρατάξεις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348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Κανέλλος</a:t>
            </a:r>
            <a:r>
              <a:rPr lang="el-GR" dirty="0" smtClean="0"/>
              <a:t> Δεληγιάννης (1780 - 18 Σεπτεμβρίου 1862)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Κανέλλος</a:t>
            </a:r>
            <a:r>
              <a:rPr lang="el-GR" sz="3200" dirty="0" smtClean="0"/>
              <a:t> Δεληγιάννης (1780 - 18 Σεπτεμβρίου 1862)</a:t>
            </a:r>
          </a:p>
          <a:p>
            <a:endParaRPr lang="el-GR" sz="3200" dirty="0" smtClean="0"/>
          </a:p>
          <a:p>
            <a:r>
              <a:rPr lang="el-GR" sz="3200" dirty="0" smtClean="0"/>
              <a:t>Εθνικό Ιστορικό Μουσείο</a:t>
            </a:r>
          </a:p>
          <a:p>
            <a:endParaRPr lang="el-G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536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6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Διορισμός από την Πελοποννησιακή Γερουσία του </a:t>
            </a:r>
            <a:r>
              <a:rPr lang="el-GR" sz="2400" dirty="0" err="1" smtClean="0"/>
              <a:t>Κανέλλου</a:t>
            </a:r>
            <a:r>
              <a:rPr lang="el-GR" sz="2400" dirty="0" smtClean="0"/>
              <a:t> </a:t>
            </a:r>
            <a:r>
              <a:rPr lang="el-GR" sz="2400" dirty="0" err="1" smtClean="0"/>
              <a:t>Δελιγιαννόπουλου</a:t>
            </a:r>
            <a:r>
              <a:rPr lang="el-GR" sz="2400" dirty="0" smtClean="0"/>
              <a:t> ως στρατηγού της Πελοποννήσου, 29 Μαρτίου 1822</a:t>
            </a:r>
            <a:endParaRPr lang="el-G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200"/>
            <a:ext cx="8496944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64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Αποδεικτικό Πελοποννησιακής Γερουσίας 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Αποδεικτικό Πελοποννησιακής Γερουσίας για την χορήγηση ποσότητας σιταριού στους κατοίκους της επαρχίας Αγίου Πέτρου.</a:t>
            </a:r>
          </a:p>
          <a:p>
            <a:r>
              <a:rPr lang="el-GR" sz="2400" dirty="0" err="1" smtClean="0"/>
              <a:t>Στεμνίτσα</a:t>
            </a:r>
            <a:r>
              <a:rPr lang="el-GR" sz="2400" dirty="0" smtClean="0"/>
              <a:t>, 2 Ιουνίου 1821.</a:t>
            </a:r>
          </a:p>
          <a:p>
            <a:r>
              <a:rPr lang="el-GR" sz="2400" dirty="0" smtClean="0"/>
              <a:t>ΓΑΚ, Συλλογή Γιάννη Βλαχογιάννη.</a:t>
            </a:r>
          </a:p>
          <a:p>
            <a:endParaRPr lang="el-G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15" y="273050"/>
            <a:ext cx="484786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7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#3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b="1" dirty="0" smtClean="0"/>
              <a:t>«</a:t>
            </a:r>
            <a:r>
              <a:rPr lang="el-GR" b="1" dirty="0" err="1" smtClean="0"/>
              <a:t>Προσωρινόν</a:t>
            </a:r>
            <a:r>
              <a:rPr lang="el-GR" b="1" dirty="0" smtClean="0"/>
              <a:t> Πολίτευμα» της Επιδαύρου</a:t>
            </a:r>
            <a:r>
              <a:rPr lang="el-GR" dirty="0" smtClean="0"/>
              <a:t>, το πρώτο σύνταγμα της Επανάστασης, ψηφισμένο από την </a:t>
            </a:r>
            <a:r>
              <a:rPr lang="el-GR" b="1" dirty="0" smtClean="0"/>
              <a:t>Α' Εθνοσυνέλευση</a:t>
            </a:r>
            <a:r>
              <a:rPr lang="el-GR" dirty="0" smtClean="0"/>
              <a:t>, έδωσε το </a:t>
            </a:r>
            <a:r>
              <a:rPr lang="el-GR" b="1" dirty="0" smtClean="0"/>
              <a:t>1822 </a:t>
            </a:r>
            <a:r>
              <a:rPr lang="el-GR" dirty="0" smtClean="0"/>
              <a:t>λύση στο πρόβλημα της ηγεσίας του Αγώνα, με τον </a:t>
            </a:r>
            <a:r>
              <a:rPr lang="el-GR" b="1" dirty="0" err="1" smtClean="0"/>
              <a:t>αντιαπολυταρχικό</a:t>
            </a:r>
            <a:r>
              <a:rPr lang="el-GR" b="1" dirty="0" smtClean="0"/>
              <a:t> χαρακτήρα </a:t>
            </a:r>
            <a:r>
              <a:rPr lang="el-GR" dirty="0" smtClean="0"/>
              <a:t>του και τη θέσπιση πολυαρχικής εξουσίας. 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b="1" dirty="0" smtClean="0"/>
              <a:t>Αλέξανδρος Μαυροκορδάτος </a:t>
            </a:r>
            <a:r>
              <a:rPr lang="el-GR" dirty="0" smtClean="0"/>
              <a:t>κατόρθωσε να γίνει ρυθμιστής της κατάστασης, έχοντας εξασφαλίσει για τον κύκλο του και για τους προκρίτους την εξουσία, ενώ </a:t>
            </a:r>
            <a:r>
              <a:rPr lang="el-GR" b="1" dirty="0" smtClean="0"/>
              <a:t>αγνοήθηκαν ο Κολοκοτρώνης και ο Υψηλάντης. </a:t>
            </a:r>
          </a:p>
          <a:p>
            <a:pPr marL="0" indent="0">
              <a:buNone/>
            </a:pPr>
            <a:r>
              <a:rPr lang="el-GR" dirty="0" smtClean="0"/>
              <a:t>Έτσι δημιουργήθηκε </a:t>
            </a:r>
            <a:r>
              <a:rPr lang="el-GR" b="1" dirty="0" smtClean="0"/>
              <a:t>ρήγμα</a:t>
            </a:r>
            <a:r>
              <a:rPr lang="el-GR" dirty="0" smtClean="0"/>
              <a:t> στις σχέσεις μεταξύ </a:t>
            </a:r>
            <a:r>
              <a:rPr lang="el-GR" b="1" dirty="0" smtClean="0"/>
              <a:t>στρατιωτικών και προκρίτων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26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Νόμος της Επιδαύρου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Επικυρωμένο αντίγραφο του Νόμου της Επιδαύρου.</a:t>
            </a:r>
          </a:p>
          <a:p>
            <a:r>
              <a:rPr lang="el-GR" sz="2400" dirty="0" smtClean="0"/>
              <a:t>«Νόμος της Επιδαύρου</a:t>
            </a:r>
          </a:p>
          <a:p>
            <a:r>
              <a:rPr lang="el-GR" sz="2400" dirty="0" smtClean="0"/>
              <a:t>Ήτοι </a:t>
            </a:r>
            <a:r>
              <a:rPr lang="el-GR" sz="2400" dirty="0" err="1" smtClean="0"/>
              <a:t>Προσωρινόν</a:t>
            </a:r>
            <a:r>
              <a:rPr lang="el-GR" sz="2400" dirty="0" smtClean="0"/>
              <a:t> Πολίτευμα της Ελλάδος, εν </a:t>
            </a:r>
            <a:r>
              <a:rPr lang="el-GR" sz="2400" dirty="0" err="1" smtClean="0"/>
              <a:t>Άργει</a:t>
            </a:r>
            <a:r>
              <a:rPr lang="el-GR" sz="2400" dirty="0" smtClean="0"/>
              <a:t>, </a:t>
            </a:r>
          </a:p>
          <a:p>
            <a:r>
              <a:rPr lang="el-GR" sz="2400" dirty="0" smtClean="0"/>
              <a:t>14 Απριλίου 1823»</a:t>
            </a:r>
          </a:p>
          <a:p>
            <a:r>
              <a:rPr lang="el-GR" sz="2400" dirty="0" smtClean="0"/>
              <a:t>ΓΑΚ, Μικρές Συλλογές.</a:t>
            </a:r>
          </a:p>
          <a:p>
            <a:endParaRPr lang="el-G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9" y="273050"/>
            <a:ext cx="4385932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8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Νόμος της Επιδαύρου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Επικυρωμένο αντίγραφο του Νόμου της Επιδαύρου (</a:t>
            </a:r>
            <a:r>
              <a:rPr lang="el-GR" sz="2800" dirty="0" err="1" smtClean="0"/>
              <a:t>Προσωρινόν</a:t>
            </a:r>
            <a:r>
              <a:rPr lang="el-GR" sz="2800" dirty="0" smtClean="0"/>
              <a:t> Πολίτευμα της Ελλάδος), </a:t>
            </a:r>
          </a:p>
          <a:p>
            <a:r>
              <a:rPr lang="el-GR" sz="2800" dirty="0" err="1" smtClean="0"/>
              <a:t>Άστρος</a:t>
            </a:r>
            <a:r>
              <a:rPr lang="el-GR" sz="2800" dirty="0" smtClean="0"/>
              <a:t>, </a:t>
            </a:r>
          </a:p>
          <a:p>
            <a:r>
              <a:rPr lang="el-GR" sz="2800" dirty="0" smtClean="0"/>
              <a:t>1 Απριλίου 1823, </a:t>
            </a:r>
          </a:p>
          <a:p>
            <a:r>
              <a:rPr lang="el-GR" sz="2800" dirty="0" smtClean="0"/>
              <a:t>ΓΑΚ, Μικρές Συλλογές</a:t>
            </a:r>
          </a:p>
          <a:p>
            <a:endParaRPr lang="el-GR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958" y="0"/>
            <a:ext cx="481050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66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Στη </a:t>
            </a:r>
            <a:r>
              <a:rPr lang="el-GR" b="1" dirty="0" smtClean="0"/>
              <a:t>Β' Εθνοσυνέλευση του </a:t>
            </a:r>
            <a:r>
              <a:rPr lang="el-GR" b="1" dirty="0" err="1" smtClean="0"/>
              <a:t>Άστρους</a:t>
            </a:r>
            <a:r>
              <a:rPr lang="el-GR" dirty="0" smtClean="0"/>
              <a:t>, το </a:t>
            </a:r>
            <a:r>
              <a:rPr lang="el-GR" b="1" dirty="0" smtClean="0"/>
              <a:t>1823,</a:t>
            </a:r>
            <a:r>
              <a:rPr lang="el-GR" dirty="0" smtClean="0"/>
              <a:t> ο ανταγωνισμός για την εξουσία πήρε μεγάλες διαστάσεις. Συγκροτήθηκαν </a:t>
            </a:r>
            <a:r>
              <a:rPr lang="el-GR" b="1" dirty="0" smtClean="0"/>
              <a:t>δύο ισχυρά κόμματα</a:t>
            </a:r>
            <a:r>
              <a:rPr lang="el-GR" dirty="0" smtClean="0"/>
              <a:t>, των </a:t>
            </a:r>
            <a:r>
              <a:rPr lang="el-GR" b="1" dirty="0" smtClean="0"/>
              <a:t>προκρίτων</a:t>
            </a:r>
            <a:r>
              <a:rPr lang="el-GR" dirty="0" smtClean="0"/>
              <a:t> και των </a:t>
            </a:r>
            <a:r>
              <a:rPr lang="el-GR" b="1" dirty="0" err="1" smtClean="0"/>
              <a:t>κλεφτοκαπεταναίων</a:t>
            </a:r>
            <a:r>
              <a:rPr lang="el-GR" dirty="0" smtClean="0"/>
              <a:t>. Οι τελευταίοι είχαν αποκτήσει μεγάλη δύναμη μετά τις πρώτες πολεμικές επιτυχίες. Τη δύναμή τους αυτή προσπάθησαν να εκμηδενίσουν οι πρόκριτοι, υποστηρίζοντας ότι η ηγεσία της επανάστασης ανήκει σε εκείνους που ξέρουν να κάνουν πολιτικούς χειρισμούς. </a:t>
            </a:r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 err="1" smtClean="0"/>
              <a:t>κλεφτοκαπεταναίοι</a:t>
            </a:r>
            <a:r>
              <a:rPr lang="el-GR" dirty="0" smtClean="0"/>
              <a:t> αντέτειναν ότι η εξουσία ανήκει σ' εκείνους που διεξάγουν τον πόλεμο. Οι πρόκριτοι κατόρθωσαν να συγκεντρώσουν την εξουσία στα χέρια τους, καταλαμβάνοντας εκείνοι τις κυβερνητικές θέσεις. </a:t>
            </a:r>
          </a:p>
          <a:p>
            <a:pPr marL="0" indent="0">
              <a:buNone/>
            </a:pPr>
            <a:r>
              <a:rPr lang="el-GR" dirty="0" smtClean="0"/>
              <a:t>Ακολούθησε </a:t>
            </a:r>
            <a:r>
              <a:rPr lang="el-GR" b="1" dirty="0" smtClean="0"/>
              <a:t>διχασμός</a:t>
            </a:r>
            <a:r>
              <a:rPr lang="el-GR" dirty="0" smtClean="0"/>
              <a:t>, καθώς κυριάρχησαν οι </a:t>
            </a:r>
            <a:r>
              <a:rPr lang="el-GR" b="1" dirty="0" smtClean="0"/>
              <a:t>προσωπικές φιλοδοξίες</a:t>
            </a:r>
            <a:r>
              <a:rPr lang="el-GR" dirty="0" smtClean="0"/>
              <a:t>, το </a:t>
            </a:r>
            <a:r>
              <a:rPr lang="el-GR" b="1" dirty="0" smtClean="0"/>
              <a:t>φατριαστικό</a:t>
            </a:r>
            <a:r>
              <a:rPr lang="el-GR" dirty="0" smtClean="0"/>
              <a:t> και </a:t>
            </a:r>
            <a:r>
              <a:rPr lang="el-GR" b="1" dirty="0" smtClean="0"/>
              <a:t>τοπικιστικό πνεύμα</a:t>
            </a:r>
            <a:r>
              <a:rPr lang="el-GR" dirty="0" smtClean="0"/>
              <a:t>. Ο διχασμός εξελίχθηκε σε </a:t>
            </a:r>
            <a:r>
              <a:rPr lang="el-GR" b="1" dirty="0" smtClean="0"/>
              <a:t>εμφύλιο πόλεμο </a:t>
            </a:r>
            <a:r>
              <a:rPr lang="el-GR" dirty="0" smtClean="0"/>
              <a:t>κατά το πρώτο εξάμηνο του </a:t>
            </a:r>
            <a:r>
              <a:rPr lang="el-GR" b="1" dirty="0" smtClean="0"/>
              <a:t>1824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 smtClean="0"/>
              <a:t>Μετά την </a:t>
            </a:r>
            <a:r>
              <a:rPr lang="el-GR" b="1" dirty="0" smtClean="0"/>
              <a:t>επικράτηση των προκρίτων</a:t>
            </a:r>
            <a:r>
              <a:rPr lang="el-GR" dirty="0" smtClean="0"/>
              <a:t>, η διαμάχη τελείωσε με </a:t>
            </a:r>
            <a:r>
              <a:rPr lang="el-GR" b="1" dirty="0" smtClean="0"/>
              <a:t>αμνηστία</a:t>
            </a:r>
            <a:r>
              <a:rPr lang="el-GR" dirty="0" smtClean="0"/>
              <a:t>. Το δεύτερο εξάμηνο του 1824 δημιουργήθηκαν </a:t>
            </a:r>
            <a:r>
              <a:rPr lang="el-GR" b="1" dirty="0" smtClean="0"/>
              <a:t>νέα αντιμαχόμενα στρατόπεδα</a:t>
            </a:r>
            <a:r>
              <a:rPr lang="el-GR" dirty="0" smtClean="0"/>
              <a:t>, τα οποία συγκροτήθηκαν με τοπικιστικά κριτήρια.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94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Το ένα αποτελούσαν </a:t>
            </a:r>
            <a:r>
              <a:rPr lang="el-GR" b="1" dirty="0" err="1" smtClean="0"/>
              <a:t>Πελοποννήσιοι</a:t>
            </a:r>
            <a:r>
              <a:rPr lang="el-GR" b="1" dirty="0" smtClean="0"/>
              <a:t> πρόκριτοι και στρατιωτικοί</a:t>
            </a:r>
            <a:r>
              <a:rPr lang="el-GR" dirty="0" smtClean="0"/>
              <a:t>, και το άλλο </a:t>
            </a:r>
            <a:r>
              <a:rPr lang="el-GR" b="1" dirty="0" smtClean="0"/>
              <a:t>Υδραίοι και Σπετσιώτες</a:t>
            </a:r>
            <a:r>
              <a:rPr lang="el-GR" dirty="0" smtClean="0"/>
              <a:t>, υποστηριζόμενοι από Ρουμελιώτες οπλαρχηγούς. 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b="1" dirty="0" smtClean="0"/>
              <a:t>δεύτερος εμφύλιος πόλεμος</a:t>
            </a:r>
            <a:r>
              <a:rPr lang="el-GR" dirty="0" smtClean="0"/>
              <a:t>, πρωτοφανής σε αγριότητα, τελείωσε με νίκη των νησιωτών. </a:t>
            </a:r>
          </a:p>
          <a:p>
            <a:pPr marL="0" indent="0">
              <a:buNone/>
            </a:pPr>
            <a:r>
              <a:rPr lang="el-GR" dirty="0" smtClean="0"/>
              <a:t>Κατά το </a:t>
            </a:r>
            <a:r>
              <a:rPr lang="el-GR" b="1" dirty="0" smtClean="0"/>
              <a:t>1825</a:t>
            </a:r>
            <a:r>
              <a:rPr lang="el-GR" dirty="0" smtClean="0"/>
              <a:t>, στο στρατόπεδο των νικητών άρχισε να διαμορφώνεται το </a:t>
            </a:r>
            <a:r>
              <a:rPr lang="el-GR" b="1" dirty="0" smtClean="0"/>
              <a:t>μελλοντικό αγγλικό </a:t>
            </a:r>
            <a:r>
              <a:rPr lang="el-GR" dirty="0" smtClean="0"/>
              <a:t>(υπό τον Μαυροκορδάτο) και το </a:t>
            </a:r>
            <a:r>
              <a:rPr lang="el-GR" b="1" dirty="0" smtClean="0"/>
              <a:t>γαλλικό</a:t>
            </a:r>
            <a:r>
              <a:rPr lang="el-GR" dirty="0" smtClean="0"/>
              <a:t> (υπό τον </a:t>
            </a:r>
            <a:r>
              <a:rPr lang="el-GR" dirty="0" err="1" smtClean="0"/>
              <a:t>Κωλέττη</a:t>
            </a:r>
            <a:r>
              <a:rPr lang="el-GR" dirty="0" smtClean="0"/>
              <a:t>) κόμμα. Γύρω απ' αυτά τα κόμματα, καθώς και από ένα τρίτο, το </a:t>
            </a:r>
            <a:r>
              <a:rPr lang="el-GR" b="1" dirty="0" smtClean="0"/>
              <a:t>ρωσικό</a:t>
            </a:r>
            <a:r>
              <a:rPr lang="el-GR" dirty="0" smtClean="0"/>
              <a:t>, συσπειρώθηκαν οι </a:t>
            </a:r>
            <a:r>
              <a:rPr lang="el-GR" b="1" dirty="0" smtClean="0"/>
              <a:t>πληρεξούσιοι στην Γ' Εθνοσυνέλευση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79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#6, #7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Η ύπαρξη των πρώτων κομμάτων ήταν πλέον δεδομένη. Αυτό άλλωστε φαίνεται και από την </a:t>
            </a:r>
            <a:r>
              <a:rPr lang="el-GR" b="1" dirty="0" smtClean="0"/>
              <a:t>κίνηση του Καποδίστρια να επανδρώσει ένα συμβουλευτικό όργανο</a:t>
            </a:r>
            <a:r>
              <a:rPr lang="el-GR" dirty="0" smtClean="0"/>
              <a:t>, το </a:t>
            </a:r>
            <a:r>
              <a:rPr lang="el-GR" b="1" dirty="0" smtClean="0"/>
              <a:t>«</a:t>
            </a:r>
            <a:r>
              <a:rPr lang="el-GR" b="1" dirty="0" err="1" smtClean="0"/>
              <a:t>Πανελλήνιον</a:t>
            </a:r>
            <a:r>
              <a:rPr lang="el-GR" b="1" dirty="0" smtClean="0"/>
              <a:t>», </a:t>
            </a:r>
            <a:r>
              <a:rPr lang="el-GR" dirty="0" smtClean="0"/>
              <a:t>με αντιπροσώπους και των τριών παρατάξεων, προκειμένου να εξασφαλιστεί εσωτερική ειρήνη.</a:t>
            </a:r>
          </a:p>
          <a:p>
            <a:pPr marL="0" indent="0">
              <a:buNone/>
            </a:pPr>
            <a:r>
              <a:rPr lang="el-GR" b="1" dirty="0" smtClean="0"/>
              <a:t>Τα πρώτα τρία ελληνικά κόμματα </a:t>
            </a:r>
            <a:r>
              <a:rPr lang="el-GR" dirty="0" smtClean="0"/>
              <a:t>ονομάστηκαν το καθένα (από τους αντιπάλους του) με το </a:t>
            </a:r>
            <a:r>
              <a:rPr lang="el-GR" b="1" dirty="0" smtClean="0"/>
              <a:t>όνομα μίας μεγάλης Δύναμης</a:t>
            </a:r>
            <a:r>
              <a:rPr lang="el-GR" dirty="0" smtClean="0"/>
              <a:t>. Το όνομά τους υπονοούσε ότι </a:t>
            </a:r>
            <a:r>
              <a:rPr lang="el-GR" b="1" dirty="0" smtClean="0"/>
              <a:t>επρόκειτο για κέντρα εξυπηρέτησης των συμφερόντων των Δυνάμεων αυτών στον ελληνικό χώρο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 smtClean="0"/>
              <a:t>Έχει υποστηριχθεί ότι τον πυρήνα αυτών των κομμάτων αποτελούσαν </a:t>
            </a:r>
            <a:r>
              <a:rPr lang="el-GR" b="1" dirty="0" smtClean="0"/>
              <a:t>ευνοούμενοι των ξένων προξενείων στην Οθωμανική αυτοκρατορία</a:t>
            </a:r>
            <a:r>
              <a:rPr lang="el-GR" dirty="0" smtClean="0"/>
              <a:t>, γύρω από τους οποίους συσπειρώθηκαν και άλλοι, οι οποίοι προσδοκούσαν να εξασφαλίσουν </a:t>
            </a:r>
            <a:r>
              <a:rPr lang="el-GR" dirty="0" err="1" smtClean="0"/>
              <a:t>μετεπαναστατικά</a:t>
            </a:r>
            <a:r>
              <a:rPr lang="el-GR" dirty="0" smtClean="0"/>
              <a:t> εύκολη προσωπική ανέλιξη και προστασία από τους αντιπάλους. </a:t>
            </a:r>
          </a:p>
          <a:p>
            <a:pPr marL="0" indent="0">
              <a:buNone/>
            </a:pPr>
            <a:r>
              <a:rPr lang="el-GR" dirty="0" smtClean="0"/>
              <a:t>Η άποψη όμως αυτή </a:t>
            </a:r>
            <a:r>
              <a:rPr lang="el-GR" b="1" dirty="0" smtClean="0"/>
              <a:t>δεν επιβεβαιώνεται από τα γεγονότα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 smtClean="0"/>
              <a:t>Η στάση των κομμάτων δεν διαμορφωνόταν από τις επιλογές των Δυνάμεων αλλά από τις </a:t>
            </a:r>
            <a:r>
              <a:rPr lang="el-GR" b="1" dirty="0" smtClean="0"/>
              <a:t>επιδιώξεις σχετικά με τα προβλήματα που αντιμετώπιζε το υπό δημιουργία κράτος</a:t>
            </a:r>
            <a:r>
              <a:rPr lang="el-GR" dirty="0" smtClean="0"/>
              <a:t>, οι οποίες ήταν συχνά αντίθετες προς τις επιδιώξεις των Δυνάμεων.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0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 Πελατειακά δίκτυα επί τουρκοκρατίας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Κατά την </a:t>
            </a:r>
            <a:r>
              <a:rPr lang="el-GR" sz="2400" b="1" dirty="0" smtClean="0"/>
              <a:t>προεπαναστατική</a:t>
            </a:r>
            <a:r>
              <a:rPr lang="el-GR" sz="2400" dirty="0" smtClean="0"/>
              <a:t> περίοδο, για αντικειμενικούς λόγους, οι Έλληνες δεν είχαν τη δυνατότητα να συγκροτήσουν πολιτικά κόμματα. Υπήρχε όμως μια </a:t>
            </a:r>
            <a:r>
              <a:rPr lang="el-GR" sz="2400" b="1" dirty="0" smtClean="0"/>
              <a:t>άλλη μορφή υποστήριξης των συμφερόντων</a:t>
            </a:r>
            <a:r>
              <a:rPr lang="el-GR" sz="2400" dirty="0" smtClean="0"/>
              <a:t> τους, τα </a:t>
            </a:r>
            <a:r>
              <a:rPr lang="el-GR" sz="2400" b="1" dirty="0" smtClean="0"/>
              <a:t>πελατειακά δίκτυα</a:t>
            </a:r>
            <a:r>
              <a:rPr lang="el-GR" sz="2400" dirty="0" smtClean="0"/>
              <a:t>, στην οργάνωση των οποίων οδήγησαν οι εξής λόγοι:</a:t>
            </a:r>
          </a:p>
          <a:p>
            <a:r>
              <a:rPr lang="el-GR" sz="2400" dirty="0" smtClean="0"/>
              <a:t>ο </a:t>
            </a:r>
            <a:r>
              <a:rPr lang="el-GR" sz="2400" b="1" dirty="0" smtClean="0"/>
              <a:t>ανταγωνισμός</a:t>
            </a:r>
            <a:r>
              <a:rPr lang="el-GR" sz="2400" dirty="0" smtClean="0"/>
              <a:t> μεταξύ προσώπων για την κατάληψη θέσεων εξουσίας,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ελλιπής παροχή προστασίας </a:t>
            </a:r>
            <a:r>
              <a:rPr lang="el-GR" sz="2400" dirty="0" smtClean="0"/>
              <a:t>από μέρους της οθωμανικής διοίκησης προς τους υπηκόους της σε περιπτώσεις αυθαιρεσιών,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απουσία συστήματος κοινωνικής πρόνοιας</a:t>
            </a:r>
            <a:r>
              <a:rPr lang="el-GR" sz="2400" dirty="0" smtClean="0"/>
              <a:t>, πράγμα που δημιουργούσε διαρκή </a:t>
            </a:r>
            <a:r>
              <a:rPr lang="el-GR" sz="2400" b="1" dirty="0" smtClean="0"/>
              <a:t>αίσθηση αβεβαιότητας </a:t>
            </a:r>
            <a:r>
              <a:rPr lang="el-GR" sz="2400" dirty="0" smtClean="0"/>
              <a:t>στους ανθρώπους.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5909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Η Α' Εθνοσυνέλευση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...</a:t>
            </a:r>
            <a:r>
              <a:rPr lang="el-GR" dirty="0" err="1" smtClean="0"/>
              <a:t>συνήλθον</a:t>
            </a:r>
            <a:r>
              <a:rPr lang="el-GR" dirty="0" smtClean="0"/>
              <a:t> εις </a:t>
            </a:r>
            <a:r>
              <a:rPr lang="el-GR" dirty="0" err="1" smtClean="0"/>
              <a:t>Επίδαυρον</a:t>
            </a:r>
            <a:r>
              <a:rPr lang="el-GR" dirty="0" smtClean="0"/>
              <a:t> οι πρώτοι </a:t>
            </a:r>
            <a:r>
              <a:rPr lang="el-GR" dirty="0" err="1" smtClean="0"/>
              <a:t>νομοθέται</a:t>
            </a:r>
            <a:r>
              <a:rPr lang="el-GR" dirty="0" smtClean="0"/>
              <a:t> της Ελλάδος. Οι δε νεώτεροι, οι </a:t>
            </a:r>
            <a:r>
              <a:rPr lang="el-GR" dirty="0" err="1" smtClean="0"/>
              <a:t>ευτυχήσαντες</a:t>
            </a:r>
            <a:r>
              <a:rPr lang="el-GR" dirty="0" smtClean="0"/>
              <a:t> ν' </a:t>
            </a:r>
            <a:r>
              <a:rPr lang="el-GR" dirty="0" err="1" smtClean="0"/>
              <a:t>ανοίξωσι</a:t>
            </a:r>
            <a:r>
              <a:rPr lang="el-GR" dirty="0" smtClean="0"/>
              <a:t> τους οφθαλμούς προς </a:t>
            </a:r>
            <a:r>
              <a:rPr lang="el-GR" dirty="0" err="1" smtClean="0"/>
              <a:t>ήλιον</a:t>
            </a:r>
            <a:r>
              <a:rPr lang="el-GR" dirty="0" smtClean="0"/>
              <a:t> μη </a:t>
            </a:r>
            <a:r>
              <a:rPr lang="el-GR" dirty="0" err="1" smtClean="0"/>
              <a:t>σκοτιζόμενον</a:t>
            </a:r>
            <a:r>
              <a:rPr lang="el-GR" dirty="0" smtClean="0"/>
              <a:t> υπό νεφών δουλείας, να </a:t>
            </a:r>
            <a:r>
              <a:rPr lang="el-GR" dirty="0" err="1" smtClean="0"/>
              <a:t>πατήσωσι</a:t>
            </a:r>
            <a:r>
              <a:rPr lang="el-GR" dirty="0" smtClean="0"/>
              <a:t> </a:t>
            </a:r>
            <a:r>
              <a:rPr lang="el-GR" dirty="0" err="1" smtClean="0"/>
              <a:t>γην</a:t>
            </a:r>
            <a:r>
              <a:rPr lang="el-GR" dirty="0" smtClean="0"/>
              <a:t> </a:t>
            </a:r>
            <a:r>
              <a:rPr lang="el-GR" dirty="0" err="1" smtClean="0"/>
              <a:t>ελευθέραν</a:t>
            </a:r>
            <a:r>
              <a:rPr lang="el-GR" dirty="0" smtClean="0"/>
              <a:t>, ν' </a:t>
            </a:r>
            <a:r>
              <a:rPr lang="el-GR" dirty="0" err="1" smtClean="0"/>
              <a:t>αναπνεύσωσιν</a:t>
            </a:r>
            <a:r>
              <a:rPr lang="el-GR" dirty="0" smtClean="0"/>
              <a:t> αέρα ελεύθερον, αυτοί </a:t>
            </a:r>
            <a:r>
              <a:rPr lang="el-GR" b="1" dirty="0" smtClean="0"/>
              <a:t>οι κληρονομήσαντες το </a:t>
            </a:r>
            <a:r>
              <a:rPr lang="el-GR" b="1" dirty="0" err="1" smtClean="0"/>
              <a:t>ανεκτίμητον</a:t>
            </a:r>
            <a:r>
              <a:rPr lang="el-GR" b="1" dirty="0" smtClean="0"/>
              <a:t> δικαίωμα του </a:t>
            </a:r>
            <a:r>
              <a:rPr lang="el-GR" b="1" dirty="0" err="1" smtClean="0"/>
              <a:t>συνέρχεσθαι</a:t>
            </a:r>
            <a:r>
              <a:rPr lang="el-GR" b="1" dirty="0" smtClean="0"/>
              <a:t> και </a:t>
            </a:r>
            <a:r>
              <a:rPr lang="el-GR" b="1" dirty="0" err="1" smtClean="0"/>
              <a:t>συνδιαλέγεσθαι</a:t>
            </a:r>
            <a:r>
              <a:rPr lang="el-GR" b="1" dirty="0" smtClean="0"/>
              <a:t> και </a:t>
            </a:r>
            <a:r>
              <a:rPr lang="el-GR" b="1" dirty="0" err="1" smtClean="0"/>
              <a:t>συζητείν</a:t>
            </a:r>
            <a:r>
              <a:rPr lang="el-GR" dirty="0" smtClean="0"/>
              <a:t>, </a:t>
            </a:r>
            <a:r>
              <a:rPr lang="el-GR" dirty="0" err="1" smtClean="0"/>
              <a:t>αδυνατούσι</a:t>
            </a:r>
            <a:r>
              <a:rPr lang="el-GR" dirty="0" smtClean="0"/>
              <a:t> να </a:t>
            </a:r>
            <a:r>
              <a:rPr lang="el-GR" dirty="0" err="1" smtClean="0"/>
              <a:t>φαντασθώσι</a:t>
            </a:r>
            <a:r>
              <a:rPr lang="el-GR" dirty="0" smtClean="0"/>
              <a:t> τον </a:t>
            </a:r>
            <a:r>
              <a:rPr lang="el-GR" b="1" dirty="0" err="1" smtClean="0"/>
              <a:t>έξαλλον</a:t>
            </a:r>
            <a:r>
              <a:rPr lang="el-GR" b="1" dirty="0" smtClean="0"/>
              <a:t> </a:t>
            </a:r>
            <a:r>
              <a:rPr lang="el-GR" b="1" dirty="0" err="1" smtClean="0"/>
              <a:t>ενθουσιασμόν</a:t>
            </a:r>
            <a:r>
              <a:rPr lang="el-GR" b="1" dirty="0" smtClean="0"/>
              <a:t> του έθνους</a:t>
            </a:r>
            <a:r>
              <a:rPr lang="el-GR" dirty="0" smtClean="0"/>
              <a:t>, </a:t>
            </a:r>
            <a:r>
              <a:rPr lang="el-GR" dirty="0" err="1" smtClean="0"/>
              <a:t>ότε</a:t>
            </a:r>
            <a:r>
              <a:rPr lang="el-GR" dirty="0" smtClean="0"/>
              <a:t> μετά </a:t>
            </a:r>
            <a:r>
              <a:rPr lang="el-GR" dirty="0" err="1" smtClean="0"/>
              <a:t>τυραννίαν</a:t>
            </a:r>
            <a:r>
              <a:rPr lang="el-GR" dirty="0" smtClean="0"/>
              <a:t> τετρακοσίων σχεδόν ετών </a:t>
            </a:r>
            <a:r>
              <a:rPr lang="el-GR" dirty="0" err="1" smtClean="0"/>
              <a:t>συνήρχετο</a:t>
            </a:r>
            <a:r>
              <a:rPr lang="el-GR" dirty="0" smtClean="0"/>
              <a:t> </a:t>
            </a:r>
            <a:r>
              <a:rPr lang="el-GR" dirty="0" err="1" smtClean="0"/>
              <a:t>δι</a:t>
            </a:r>
            <a:r>
              <a:rPr lang="el-GR" dirty="0" smtClean="0"/>
              <a:t>' αντιπροσώπων </a:t>
            </a:r>
            <a:r>
              <a:rPr lang="el-GR" b="1" dirty="0" smtClean="0"/>
              <a:t>ίνα </a:t>
            </a:r>
            <a:r>
              <a:rPr lang="el-GR" b="1" dirty="0" err="1" smtClean="0"/>
              <a:t>βουλευθή</a:t>
            </a:r>
            <a:r>
              <a:rPr lang="el-GR" b="1" dirty="0" smtClean="0"/>
              <a:t> </a:t>
            </a:r>
            <a:r>
              <a:rPr lang="el-GR" b="1" dirty="0" err="1" smtClean="0"/>
              <a:t>κυριαρχικώς</a:t>
            </a:r>
            <a:r>
              <a:rPr lang="el-GR" b="1" dirty="0" smtClean="0"/>
              <a:t> περί των οικείων συμφερόντων. </a:t>
            </a:r>
            <a:r>
              <a:rPr lang="el-GR" dirty="0" smtClean="0"/>
              <a:t>Οι δ' επιζήσαντες διηγούντο ότι δάκρυα </a:t>
            </a:r>
            <a:r>
              <a:rPr lang="el-GR" dirty="0" err="1" smtClean="0"/>
              <a:t>έρρεον</a:t>
            </a:r>
            <a:r>
              <a:rPr lang="el-GR" dirty="0" smtClean="0"/>
              <a:t> από των οφθαλμών πάντων, και ως εν τη ημέρα της Αναστάσεως </a:t>
            </a:r>
            <a:r>
              <a:rPr lang="el-GR" dirty="0" err="1" smtClean="0"/>
              <a:t>ανταπεδίδοντο</a:t>
            </a:r>
            <a:r>
              <a:rPr lang="el-GR" dirty="0" smtClean="0"/>
              <a:t> ασπασμοί.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Νικόλαος Δραγούμης: Ιστορικοί Αναμνήσεις, Αθήνα 1973, τ. 1, σ. 30-31.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98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Προκήρυξη του </a:t>
            </a:r>
            <a:r>
              <a:rPr lang="el-GR" dirty="0" err="1" smtClean="0"/>
              <a:t>Πετρόμπεη</a:t>
            </a:r>
            <a:r>
              <a:rPr lang="el-GR" dirty="0" smtClean="0"/>
              <a:t> Μαυρομιχάλη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Η Προκήρυξη του </a:t>
            </a:r>
            <a:r>
              <a:rPr lang="el-GR" sz="2000" dirty="0" err="1" smtClean="0"/>
              <a:t>Πετρόμπεη</a:t>
            </a:r>
            <a:r>
              <a:rPr lang="el-GR" sz="2000" dirty="0" smtClean="0"/>
              <a:t> Μαυρομιχάλη, «αρχιστρατήγου των Σπαρτιατικών στρατευμάτων» και της «Μεσσηνιακής Συγκλήτου», απευθυνόμενη «εις τας ευρωπαϊκός </a:t>
            </a:r>
            <a:r>
              <a:rPr lang="el-GR" sz="2000" dirty="0" err="1" smtClean="0"/>
              <a:t>αυλάς</a:t>
            </a:r>
            <a:r>
              <a:rPr lang="el-GR" sz="2000" dirty="0" smtClean="0"/>
              <a:t>», γραμμένη στις 23-3-1821, αποσκοπούσε στο να καταστήσει γνωστούς τους σκοπούς της επανάστασης.</a:t>
            </a:r>
          </a:p>
          <a:p>
            <a:r>
              <a:rPr lang="el-GR" sz="2000" dirty="0" smtClean="0"/>
              <a:t>(Αρχείο Υπουργείου Εξωτερικών της Μεγάλης Βρετανίας)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4392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4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Πρώτο Σύνταγμα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πρώτη σελίδα τον πρώτου συντάγματος</a:t>
            </a:r>
          </a:p>
          <a:p>
            <a:r>
              <a:rPr lang="el-GR" sz="2800" dirty="0" smtClean="0"/>
              <a:t>της Επανάστασης, τυπωμένου το 1822.</a:t>
            </a:r>
          </a:p>
          <a:p>
            <a:r>
              <a:rPr lang="el-GR" sz="2800" dirty="0" smtClean="0"/>
              <a:t>(Αθήνα, Εθνικό Ιστορικό Μουσείο)</a:t>
            </a:r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453650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2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Πηγές: 5 και 7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5. </a:t>
            </a:r>
            <a:r>
              <a:rPr lang="el-GR" dirty="0" smtClean="0"/>
              <a:t>Κατά τα μέσα Ιανουαρίου ο Μακεδόνας αγωνιστής Νικόλαος Κασομούλης, περνώντας από τα χωριά της Αχαΐας, έβλεπε στα πρόσωπα των χωρικών ζωγραφισμένο ακόμη τον τρόμο από τα δεινά που είχαν περάσει... Η τωρινή συμφορά τους τούς θύμιζε τα παθήματα των πατέρων τους από τους Τούρκους κατά την επανάσταση του 1770...</a:t>
            </a:r>
          </a:p>
          <a:p>
            <a:pPr marL="0" indent="0">
              <a:buNone/>
            </a:pPr>
            <a:r>
              <a:rPr lang="el-GR" dirty="0" smtClean="0"/>
              <a:t>Απόστολος Βακαλόπουλος: Η επανάσταση κατά το 1825. ΙΕΕ, IB, σ. 373.</a:t>
            </a:r>
          </a:p>
          <a:p>
            <a:pPr marL="0" indent="0">
              <a:buNone/>
            </a:pPr>
            <a:r>
              <a:rPr lang="el-GR" b="1" dirty="0" smtClean="0"/>
              <a:t>7. Η επιλογή των μελών του Πανελληνίου</a:t>
            </a:r>
          </a:p>
          <a:p>
            <a:pPr marL="0" indent="0">
              <a:buNone/>
            </a:pPr>
            <a:r>
              <a:rPr lang="el-GR" dirty="0" smtClean="0"/>
              <a:t>Ο Καποδίστριας... προχώρησε μεθοδικά στην </a:t>
            </a:r>
            <a:r>
              <a:rPr lang="el-GR" b="1" dirty="0" smtClean="0"/>
              <a:t>εκλογή των προσώπων για την πλήρωση των ανωτάτων κυβερνητικών θέσεων</a:t>
            </a:r>
            <a:r>
              <a:rPr lang="el-GR" dirty="0" smtClean="0"/>
              <a:t>. Επιδίωξε πρώτα να τις επανδρώσει με </a:t>
            </a:r>
            <a:r>
              <a:rPr lang="el-GR" b="1" dirty="0" smtClean="0"/>
              <a:t>πρόσωπα ικανά </a:t>
            </a:r>
            <a:r>
              <a:rPr lang="el-GR" dirty="0" smtClean="0"/>
              <a:t>να ανταποκριθούν με επιτυχία στα σοβαρά καθήκοντά τους, αλλά παράλληλα να </a:t>
            </a:r>
            <a:r>
              <a:rPr lang="el-GR" b="1" dirty="0" smtClean="0"/>
              <a:t>ικανοποιήσει κατά το δυνατόν και τις δίκαιες προσωπικές φιλοδοξίες:</a:t>
            </a:r>
            <a:r>
              <a:rPr lang="el-GR" dirty="0" smtClean="0"/>
              <a:t> τέλος προσπάθησε </a:t>
            </a:r>
            <a:r>
              <a:rPr lang="el-GR" b="1" dirty="0" smtClean="0"/>
              <a:t>να ικανοποιηθούν τα τρία κόμματα</a:t>
            </a:r>
            <a:r>
              <a:rPr lang="el-GR" dirty="0" smtClean="0"/>
              <a:t>, όπως και </a:t>
            </a:r>
            <a:r>
              <a:rPr lang="el-GR" b="1" dirty="0" smtClean="0"/>
              <a:t>οι διάφορες περιοχές της χώρας</a:t>
            </a:r>
            <a:r>
              <a:rPr lang="el-GR" dirty="0" smtClean="0"/>
              <a:t>, ώστε </a:t>
            </a:r>
            <a:r>
              <a:rPr lang="el-GR" b="1" dirty="0" smtClean="0"/>
              <a:t>να αποφευχθούν δυσαρέσκειες και παρεξηγήσεις</a:t>
            </a:r>
            <a:r>
              <a:rPr lang="el-GR" dirty="0" smtClean="0"/>
              <a:t> τόσο στο εσωτερικό όσο και στο εξωτερικό.</a:t>
            </a:r>
          </a:p>
          <a:p>
            <a:pPr marL="0" indent="0">
              <a:buNone/>
            </a:pPr>
            <a:r>
              <a:rPr lang="el-GR" dirty="0" smtClean="0"/>
              <a:t>Αλέξανδρος Δεσποτόπουλος: ΙΕΕ, IB, σ. 484.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07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Αποδεικτικό Πελοποννησιακής Γερουσίας 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Αποδεικτικό Πελοποννησιακής Γερουσίας για την χορήγηση ποσότητας σιταριού στους κατοίκους της επαρχίας Αγίου Πέτρου.</a:t>
            </a:r>
          </a:p>
          <a:p>
            <a:r>
              <a:rPr lang="el-GR" sz="2400" dirty="0" err="1" smtClean="0"/>
              <a:t>Στεμνίτσα</a:t>
            </a:r>
            <a:r>
              <a:rPr lang="el-GR" sz="2400" dirty="0" smtClean="0"/>
              <a:t>, 2 Ιουνίου 1821.</a:t>
            </a:r>
          </a:p>
          <a:p>
            <a:r>
              <a:rPr lang="el-GR" sz="2400" dirty="0" smtClean="0"/>
              <a:t>ΓΑΚ, Συλλογή Γιάννη Βλαχογιάννη.</a:t>
            </a:r>
          </a:p>
          <a:p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15" y="273050"/>
            <a:ext cx="4172619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65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6. Από το σύνταγμα της Γ' Εθνοσυνέλευσης (</a:t>
            </a:r>
            <a:r>
              <a:rPr lang="el-GR" dirty="0" err="1" smtClean="0"/>
              <a:t>Τροιζήνας</a:t>
            </a:r>
            <a:r>
              <a:rPr lang="el-GR" dirty="0" smtClean="0"/>
              <a:t>):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5. Η κυριαρχία ενυπάρχει εις το </a:t>
            </a:r>
            <a:r>
              <a:rPr lang="el-GR" sz="2000" b="1" dirty="0" smtClean="0"/>
              <a:t>Έθνος: πάσα εξουσία πηγάζει εξ αυτού</a:t>
            </a:r>
            <a:r>
              <a:rPr lang="el-GR" sz="2000" dirty="0" smtClean="0"/>
              <a:t>, και υπάρχει υπέρ αυτού.</a:t>
            </a:r>
          </a:p>
          <a:p>
            <a:pPr marL="0" indent="0">
              <a:buNone/>
            </a:pPr>
            <a:r>
              <a:rPr lang="el-GR" sz="2000" dirty="0" smtClean="0"/>
              <a:t>7. Όλοι οι Έλληνες είναι </a:t>
            </a:r>
            <a:r>
              <a:rPr lang="el-GR" sz="2000" b="1" dirty="0" smtClean="0"/>
              <a:t>ίσοι ενώπιον των νόμων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36. Η κυριαρχία του Έθνους διαιρείται εις </a:t>
            </a:r>
            <a:r>
              <a:rPr lang="el-GR" sz="2000" b="1" dirty="0" smtClean="0"/>
              <a:t>τρεις εξουσίας: </a:t>
            </a:r>
            <a:r>
              <a:rPr lang="el-GR" sz="2000" b="1" dirty="0" err="1" smtClean="0"/>
              <a:t>Νομοθετικήν</a:t>
            </a:r>
            <a:r>
              <a:rPr lang="el-GR" sz="2000" b="1" dirty="0" smtClean="0"/>
              <a:t>, </a:t>
            </a:r>
            <a:r>
              <a:rPr lang="el-GR" sz="2000" b="1" dirty="0" err="1" smtClean="0"/>
              <a:t>Νομοτελεστικήν</a:t>
            </a:r>
            <a:r>
              <a:rPr lang="el-GR" sz="2000" b="1" dirty="0" smtClean="0"/>
              <a:t> και </a:t>
            </a:r>
            <a:r>
              <a:rPr lang="el-GR" sz="2000" b="1" dirty="0" err="1" smtClean="0"/>
              <a:t>Δικαστικήν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37. Η νομοθετική κατασκευάζει τους νόμους.</a:t>
            </a:r>
          </a:p>
          <a:p>
            <a:pPr marL="0" indent="0">
              <a:buNone/>
            </a:pPr>
            <a:r>
              <a:rPr lang="el-GR" sz="2000" dirty="0" smtClean="0"/>
              <a:t>38. Η Νομοτελεστική επικυρώνει αυτούς κατά το 73 άρθρον και τους εκτελεί.</a:t>
            </a:r>
          </a:p>
          <a:p>
            <a:pPr marL="0" indent="0">
              <a:buNone/>
            </a:pPr>
            <a:r>
              <a:rPr lang="el-GR" sz="2000" dirty="0" smtClean="0"/>
              <a:t>39. Η Δικαστική τους προσαρμόζει.</a:t>
            </a:r>
          </a:p>
          <a:p>
            <a:pPr marL="0" indent="0">
              <a:buNone/>
            </a:pPr>
            <a:r>
              <a:rPr lang="el-GR" sz="2000" dirty="0" smtClean="0"/>
              <a:t>40. Η Νομοθετική εξουσία ανήκει ιδιαιτέρως εις το σώμα των Αντιπροσώπων του λαού, το οποίον ονομάζεται Βουλή.</a:t>
            </a:r>
          </a:p>
          <a:p>
            <a:pPr marL="0" indent="0">
              <a:buNone/>
            </a:pPr>
            <a:r>
              <a:rPr lang="el-GR" sz="2000" dirty="0" smtClean="0"/>
              <a:t>41. Η </a:t>
            </a:r>
            <a:r>
              <a:rPr lang="el-GR" sz="2000" b="1" dirty="0" smtClean="0"/>
              <a:t>νομοτελεστική</a:t>
            </a:r>
            <a:r>
              <a:rPr lang="el-GR" sz="2000" dirty="0" smtClean="0"/>
              <a:t> ανήκει εις ένα μόνον, </a:t>
            </a:r>
            <a:r>
              <a:rPr lang="el-GR" sz="2000" dirty="0" err="1" smtClean="0"/>
              <a:t>ονομαζόμενον</a:t>
            </a:r>
            <a:r>
              <a:rPr lang="el-GR" sz="2000" dirty="0" smtClean="0"/>
              <a:t> </a:t>
            </a:r>
            <a:r>
              <a:rPr lang="el-GR" sz="2000" b="1" dirty="0" err="1" smtClean="0"/>
              <a:t>Κυβερνήτην</a:t>
            </a:r>
            <a:r>
              <a:rPr lang="el-GR" sz="2000" dirty="0" smtClean="0"/>
              <a:t>, έχοντα διαφόρους υπ' αυτόν Γραμματείς της Επικρατείας.</a:t>
            </a:r>
          </a:p>
          <a:p>
            <a:pPr marL="0" indent="0">
              <a:buNone/>
            </a:pPr>
            <a:r>
              <a:rPr lang="el-GR" sz="2000" dirty="0" smtClean="0"/>
              <a:t>42. Η Δικαστική εις τα διάφορα δικαστήρια.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631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Οι παραπάνω λόγοι οδηγούσαν τους υπηκόους να καταφεύγουν σε </a:t>
            </a:r>
            <a:r>
              <a:rPr lang="el-GR" sz="2400" b="1" dirty="0" smtClean="0"/>
              <a:t>μη κρατικούς φορείς</a:t>
            </a:r>
            <a:r>
              <a:rPr lang="el-GR" sz="2400" dirty="0" smtClean="0"/>
              <a:t>, οι οποίοι θα τους παρείχαν τη στοιχειώδη ασφάλεια. Ο πρώτος φορέας ήταν η </a:t>
            </a:r>
            <a:r>
              <a:rPr lang="el-GR" sz="2400" b="1" dirty="0" smtClean="0"/>
              <a:t>ευρύτερη οικογένεια</a:t>
            </a:r>
            <a:r>
              <a:rPr lang="el-GR" sz="2400" dirty="0" smtClean="0"/>
              <a:t>. Κάθε οικογένεια συνδεόταν οριζόντια με άλλες οικογένειες και κάθετα με </a:t>
            </a:r>
            <a:r>
              <a:rPr lang="el-GR" sz="2400" b="1" dirty="0" smtClean="0"/>
              <a:t>πάτρωνες-προστάτες</a:t>
            </a:r>
            <a:r>
              <a:rPr lang="el-GR" sz="2400" dirty="0" smtClean="0"/>
              <a:t> και τις οικογένειές τους, που είχαν υψηλότερη κοινωνική θέση. </a:t>
            </a:r>
          </a:p>
          <a:p>
            <a:r>
              <a:rPr lang="el-GR" sz="2400" dirty="0" smtClean="0"/>
              <a:t>Στην </a:t>
            </a:r>
            <a:r>
              <a:rPr lang="el-GR" sz="2400" b="1" dirty="0" smtClean="0"/>
              <a:t>Πελοπόννησο</a:t>
            </a:r>
            <a:r>
              <a:rPr lang="el-GR" sz="2400" dirty="0" smtClean="0"/>
              <a:t>, για παράδειγμα, κατά την περίοδο 1715-1821 αναπτύχθηκαν </a:t>
            </a:r>
            <a:r>
              <a:rPr lang="el-GR" sz="2400" b="1" dirty="0" smtClean="0"/>
              <a:t>δύο μεγάλα δίκτυα πατρωνίας</a:t>
            </a:r>
            <a:r>
              <a:rPr lang="el-GR" sz="2400" dirty="0" smtClean="0"/>
              <a:t>, στην κορυφή των οποίων βρίσκονταν </a:t>
            </a:r>
            <a:r>
              <a:rPr lang="el-GR" sz="2400" b="1" dirty="0" smtClean="0"/>
              <a:t>οικογένειες προκρίτων</a:t>
            </a:r>
            <a:r>
              <a:rPr lang="el-GR" sz="2400" dirty="0" smtClean="0"/>
              <a:t>. Ανάμεσα σ' αυτές επικρατούσε έντονος ανταγωνισμός για την άσκηση επιρροής σε όλα τα επίπεδα της δημόσιας ζωής και για την κατάληψη των δημοσίων θέσεων. </a:t>
            </a:r>
          </a:p>
          <a:p>
            <a:r>
              <a:rPr lang="el-GR" sz="2400" dirty="0" smtClean="0"/>
              <a:t>Στη </a:t>
            </a:r>
            <a:r>
              <a:rPr lang="el-GR" sz="2400" b="1" dirty="0" smtClean="0"/>
              <a:t>Στερεά Ελλάδα </a:t>
            </a:r>
            <a:r>
              <a:rPr lang="el-GR" sz="2400" dirty="0" smtClean="0"/>
              <a:t>φορείς της πατρωνίας ήταν </a:t>
            </a:r>
            <a:r>
              <a:rPr lang="el-GR" sz="2400" b="1" dirty="0" err="1" smtClean="0"/>
              <a:t>μεγαλοαρματολοί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Στα </a:t>
            </a:r>
            <a:r>
              <a:rPr lang="el-GR" sz="2400" b="1" dirty="0" smtClean="0"/>
              <a:t>νησιά</a:t>
            </a:r>
            <a:r>
              <a:rPr lang="el-GR" sz="2400" dirty="0" smtClean="0"/>
              <a:t>, εξάλλου, στην ηγεσία των δικτύων πατρωνίας βρίσκονταν οι </a:t>
            </a:r>
            <a:r>
              <a:rPr lang="el-GR" sz="2400" b="1" dirty="0" smtClean="0"/>
              <a:t>οικογένειες των μεγάλων πλοιοκτητών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1447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#3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Τα κατοπινά κόμματα </a:t>
            </a:r>
            <a:r>
              <a:rPr lang="el-GR" b="1" dirty="0" smtClean="0"/>
              <a:t>δεν αποτελούν απλή μετεξέλιξη των δικτύων πατρωνίας</a:t>
            </a:r>
            <a:r>
              <a:rPr lang="el-GR" dirty="0" smtClean="0"/>
              <a:t>. Επί τουρκοκρατίας το πολιτικό πλαίσιο ήταν δεδομένο και αναμφισβήτητο: η οθωμανική κυριαρχία. Τα ζητήματα στα οποία μπορούσαν να εκφραστούν διαφωνίες και διαφορετικές απόψεις ήταν είτε η </a:t>
            </a:r>
            <a:r>
              <a:rPr lang="el-GR" b="1" dirty="0" smtClean="0"/>
              <a:t>διεκδίκηση δημοσίων αξιωμάτων </a:t>
            </a:r>
            <a:r>
              <a:rPr lang="el-GR" dirty="0" smtClean="0"/>
              <a:t>είτε η </a:t>
            </a:r>
            <a:r>
              <a:rPr lang="el-GR" b="1" dirty="0" smtClean="0"/>
              <a:t>αντιμετώπιση μικροπροβλημάτων της καθημερινής ζωής</a:t>
            </a:r>
            <a:r>
              <a:rPr lang="el-GR" dirty="0" smtClean="0"/>
              <a:t>, περισσότερο «τεχνικής» υφής, όπως π.χ. ζητήματα δημοσίων έργων. </a:t>
            </a:r>
          </a:p>
          <a:p>
            <a:pPr marL="0" indent="0">
              <a:buNone/>
            </a:pPr>
            <a:r>
              <a:rPr lang="el-GR" dirty="0" smtClean="0"/>
              <a:t>Οι φορείς της πατρωνίας </a:t>
            </a:r>
            <a:r>
              <a:rPr lang="el-GR" b="1" dirty="0" smtClean="0"/>
              <a:t>δεν είχαν λόγο σε ζητήματα που άπτονταν της νομοθεσίας ή της εξωτερικής πολιτικής</a:t>
            </a:r>
            <a:r>
              <a:rPr lang="el-GR" dirty="0" smtClean="0"/>
              <a:t>, και επομένως τα δίκτυα πατρωνίας </a:t>
            </a:r>
            <a:r>
              <a:rPr lang="el-GR" b="1" dirty="0" smtClean="0"/>
              <a:t>δεν διαμόρφωναν διαφορετικές πολιτικές απόψεις</a:t>
            </a:r>
            <a:r>
              <a:rPr lang="el-GR" dirty="0" smtClean="0"/>
              <a:t>. Γενικότερα, τα δίκτυα πατρωνίας δεν λειτουργούσαν κάτω από τους ίδιους όρους και δεν ανταποκρίνονταν στις ίδιες ανάγκες με τα κατοπινά κόμματα.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88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Πελατειακά δίκτυα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1. Η σχέση πελατείας είναι μία </a:t>
            </a:r>
            <a:r>
              <a:rPr lang="el-GR" b="1" dirty="0" smtClean="0"/>
              <a:t>σχέση εκούσιας διπολικής ανταλλαγής</a:t>
            </a:r>
            <a:r>
              <a:rPr lang="el-GR" dirty="0" smtClean="0"/>
              <a:t> ανάμεσα σε κοινωνικούς </a:t>
            </a:r>
            <a:r>
              <a:rPr lang="el-GR" b="1" dirty="0" smtClean="0"/>
              <a:t>φορείς άνισης </a:t>
            </a:r>
            <a:r>
              <a:rPr lang="el-GR" dirty="0" smtClean="0"/>
              <a:t>κοινωνικής και οικονομικής </a:t>
            </a:r>
            <a:r>
              <a:rPr lang="el-GR" b="1" dirty="0" smtClean="0"/>
              <a:t>ισχύος</a:t>
            </a:r>
            <a:r>
              <a:rPr lang="el-GR" dirty="0" smtClean="0"/>
              <a:t>, που στηρίζεται στην </a:t>
            </a:r>
            <a:r>
              <a:rPr lang="el-GR" b="1" dirty="0" smtClean="0"/>
              <a:t>αμοιβαία ανάληψη υποχρεώσεων</a:t>
            </a:r>
            <a:r>
              <a:rPr lang="el-GR" dirty="0" smtClean="0"/>
              <a:t> παροχής ορισμένων διαφορετικών υπηρεσιών, </a:t>
            </a:r>
            <a:r>
              <a:rPr lang="el-GR" b="1" dirty="0" smtClean="0"/>
              <a:t>χωρίς </a:t>
            </a:r>
            <a:r>
              <a:rPr lang="el-GR" dirty="0" smtClean="0"/>
              <a:t>το πλέγμα αυτό των υποχρεώσεων </a:t>
            </a:r>
            <a:r>
              <a:rPr lang="el-GR" b="1" dirty="0" smtClean="0"/>
              <a:t>να εντάσσεται σ' ένα δεδομένο έννομο</a:t>
            </a:r>
            <a:r>
              <a:rPr lang="el-GR" dirty="0" smtClean="0"/>
              <a:t> ή οπωσδήποτε θεσμοποιημένο σύστημα αξιολογικών κανόνων συμπεριφοράς και αντιστοίχων κυρώσεων.</a:t>
            </a:r>
          </a:p>
          <a:p>
            <a:pPr marL="0" indent="0">
              <a:buNone/>
            </a:pPr>
            <a:r>
              <a:rPr lang="el-GR" sz="2800" i="1" dirty="0" smtClean="0"/>
              <a:t>Γεώργιος </a:t>
            </a:r>
            <a:r>
              <a:rPr lang="el-GR" sz="2800" i="1" dirty="0" err="1" smtClean="0"/>
              <a:t>Κοντογιώργης</a:t>
            </a:r>
            <a:r>
              <a:rPr lang="el-GR" sz="2800" i="1" dirty="0" smtClean="0"/>
              <a:t> (</a:t>
            </a:r>
            <a:r>
              <a:rPr lang="el-GR" sz="2800" i="1" dirty="0" err="1" smtClean="0"/>
              <a:t>επιμ</a:t>
            </a:r>
            <a:r>
              <a:rPr lang="el-GR" sz="2800" i="1" dirty="0" smtClean="0"/>
              <a:t>.): Κοινωνικές και πολιτικές δυνάμεις στην Ελλάδα . Αθήνα 1977, σ.76</a:t>
            </a:r>
            <a:endParaRPr lang="el-GR" sz="2800" i="1" dirty="0"/>
          </a:p>
        </p:txBody>
      </p:sp>
    </p:spTree>
    <p:extLst>
      <p:ext uri="{BB962C8B-B14F-4D97-AF65-F5344CB8AC3E}">
        <p14:creationId xmlns:p14="http://schemas.microsoft.com/office/powerpoint/2010/main" val="240838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κόμματα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b="1" dirty="0" smtClean="0"/>
              <a:t>Κόμμα</a:t>
            </a:r>
            <a:r>
              <a:rPr lang="el-GR" dirty="0" smtClean="0"/>
              <a:t>: </a:t>
            </a:r>
            <a:r>
              <a:rPr lang="el-GR" b="1" dirty="0" smtClean="0"/>
              <a:t>ένωση πολιτών</a:t>
            </a:r>
            <a:r>
              <a:rPr lang="el-GR" dirty="0" smtClean="0"/>
              <a:t>, οι οποίοι έχουν συσσωματωθεί λόγω κοινών πολιτικών απόψεων, συμφερόντων και στόχων, </a:t>
            </a:r>
            <a:r>
              <a:rPr lang="el-GR" b="1" dirty="0" smtClean="0"/>
              <a:t>ώστε να κατακτήσουν</a:t>
            </a:r>
            <a:r>
              <a:rPr lang="el-GR" dirty="0" smtClean="0"/>
              <a:t> μέσω της κατοχής πολιτικών ηγετικών θέσεων τόση </a:t>
            </a:r>
            <a:r>
              <a:rPr lang="el-GR" b="1" dirty="0" smtClean="0"/>
              <a:t>εξουσία</a:t>
            </a:r>
            <a:r>
              <a:rPr lang="el-GR" dirty="0" smtClean="0"/>
              <a:t> μέσα σε ένα κράτος..., ώστε να μπορούν να </a:t>
            </a:r>
            <a:r>
              <a:rPr lang="el-GR" b="1" dirty="0" smtClean="0"/>
              <a:t>πραγματοποιήσουν τους πολιτικούς τους σκοπούς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i="1" dirty="0" err="1" smtClean="0"/>
              <a:t>Reinhart</a:t>
            </a:r>
            <a:r>
              <a:rPr lang="el-GR" i="1" dirty="0" smtClean="0"/>
              <a:t> </a:t>
            </a:r>
            <a:r>
              <a:rPr lang="el-GR" i="1" dirty="0" err="1" smtClean="0"/>
              <a:t>Beck</a:t>
            </a:r>
            <a:r>
              <a:rPr lang="el-GR" i="1" dirty="0" smtClean="0"/>
              <a:t>: </a:t>
            </a:r>
            <a:r>
              <a:rPr lang="el-GR" i="1" dirty="0" err="1" smtClean="0"/>
              <a:t>Sachworter</a:t>
            </a:r>
            <a:r>
              <a:rPr lang="el-GR" i="1" dirty="0" smtClean="0"/>
              <a:t>- </a:t>
            </a:r>
            <a:r>
              <a:rPr lang="el-GR" i="1" dirty="0" err="1" smtClean="0"/>
              <a:t>buch</a:t>
            </a:r>
            <a:r>
              <a:rPr lang="el-GR" i="1" dirty="0" smtClean="0"/>
              <a:t> </a:t>
            </a:r>
            <a:r>
              <a:rPr lang="el-GR" i="1" dirty="0" err="1" smtClean="0"/>
              <a:t>der</a:t>
            </a:r>
            <a:r>
              <a:rPr lang="el-GR" i="1" dirty="0" smtClean="0"/>
              <a:t> </a:t>
            </a:r>
            <a:r>
              <a:rPr lang="el-GR" i="1" dirty="0" err="1" smtClean="0"/>
              <a:t>Politik</a:t>
            </a:r>
            <a:r>
              <a:rPr lang="el-GR" i="1" dirty="0" smtClean="0"/>
              <a:t>. Στουτγάρδη 1986.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40887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πολιτικές απόψεις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3. </a:t>
            </a:r>
            <a:r>
              <a:rPr lang="el-GR" b="1" dirty="0" smtClean="0"/>
              <a:t>Η πολιτική αποτελούσε</a:t>
            </a:r>
            <a:r>
              <a:rPr lang="el-GR" dirty="0" smtClean="0"/>
              <a:t>, κοντά στα άλλα, και σημαντική </a:t>
            </a:r>
            <a:r>
              <a:rPr lang="el-GR" b="1" dirty="0" smtClean="0"/>
              <a:t>οικονομική δραστηριότητα</a:t>
            </a:r>
            <a:r>
              <a:rPr lang="el-GR" dirty="0" smtClean="0"/>
              <a:t>: ήταν δηλαδή </a:t>
            </a:r>
            <a:r>
              <a:rPr lang="el-GR" b="1" dirty="0" smtClean="0"/>
              <a:t>τρόπος βιοπορισμού</a:t>
            </a:r>
            <a:r>
              <a:rPr lang="el-GR" dirty="0" smtClean="0"/>
              <a:t> που τον επιδίωκαν και τον εξασφάλιζαν από ποικίλες, κάποτε και ανορθόδοξες πηγές. Η πεποίθηση ότι η κατάκτηση μιας θέσεως έδινε τη δυνατότητα στον κάτοχο της να προάγει, περισσότερο και από το γενικό καλό, τα </a:t>
            </a:r>
            <a:r>
              <a:rPr lang="el-GR" b="1" dirty="0" smtClean="0"/>
              <a:t>προσωπικά του συμφέροντα </a:t>
            </a:r>
            <a:r>
              <a:rPr lang="el-GR" dirty="0" smtClean="0"/>
              <a:t>μεταφέρθηκε και διατηρήθηκε στον κρατικό μηχανισμό, όταν </a:t>
            </a:r>
            <a:r>
              <a:rPr lang="el-GR" b="1" dirty="0" smtClean="0"/>
              <a:t>με την επιτυχία της Επαναστάσεως το ίδιο το κράτος έγινε αντικείμενο ανταγωνισμού μεταξύ των Ελλήνων</a:t>
            </a:r>
            <a:r>
              <a:rPr lang="el-GR" dirty="0" smtClean="0"/>
              <a:t>. Η νομιμοφροσύνη απέναντι στην οικογένεια, που ως ομάδα κοινωνική είχε αποκτήσει προτεραιότητα απέναντι στο έθνος, το προσωπικό συμφέρον, επίσης, έκαναν το άτομο να αποβλέπει συχνά στην </a:t>
            </a:r>
            <a:r>
              <a:rPr lang="el-GR" b="1" dirty="0" smtClean="0"/>
              <a:t>εκμετάλλευση της κρατικής μηχανής προς όφελος των συγγενών και των φίλων του</a:t>
            </a:r>
            <a:r>
              <a:rPr lang="el-GR" dirty="0" smtClean="0"/>
              <a:t>, σε βάρος των αντιπάλων του.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i="1" dirty="0" smtClean="0"/>
              <a:t>Ιωάννης Πετρόπουλος - Αικατερίνη </a:t>
            </a:r>
            <a:r>
              <a:rPr lang="el-GR" i="1" dirty="0" err="1" smtClean="0"/>
              <a:t>Κουμαριανου</a:t>
            </a:r>
            <a:r>
              <a:rPr lang="el-GR" i="1" dirty="0" smtClean="0"/>
              <a:t>: ΙΕΕ, ΙΓ, σ. 27.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40329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l-GR" sz="3200" dirty="0" smtClean="0"/>
              <a:t>2. Η διαμόρφωση νέων δεδομένων κατά την Επανάσταση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Όσο οι Έλληνες ήταν υπόδουλοι, σε γενικές γραμμές τηρούσαν κοινή στάση απέναντι στον κατακτητή. Όταν άρχισε η εκδίωξη των Τούρκων, άρχισαν οι συγκρούσεις μεταξύ των μέχρι τότε </a:t>
            </a:r>
            <a:r>
              <a:rPr lang="el-GR" sz="2000" dirty="0" err="1" smtClean="0"/>
              <a:t>ομονοούντων</a:t>
            </a:r>
            <a:r>
              <a:rPr lang="el-GR" sz="2000" dirty="0" smtClean="0"/>
              <a:t>. Το βασικότερο ζήτημα αφορούσε </a:t>
            </a:r>
            <a:r>
              <a:rPr lang="el-GR" sz="2000" b="1" dirty="0" smtClean="0"/>
              <a:t>το ποιος και πώς θα διαχειριζόταν την εξουσία</a:t>
            </a:r>
            <a:r>
              <a:rPr lang="el-GR" sz="2000" dirty="0" smtClean="0"/>
              <a:t>. Μια σειρά γεγονότων, που σχετίζονται με τη διαμόρφωση διαφορετικών απόψεων για το ζήτημα αυτό, οδήγησαν σ' ένα </a:t>
            </a:r>
            <a:r>
              <a:rPr lang="el-GR" sz="2000" b="1" dirty="0" err="1" smtClean="0"/>
              <a:t>προστάδιο</a:t>
            </a:r>
            <a:r>
              <a:rPr lang="el-GR" sz="2000" b="1" dirty="0" smtClean="0"/>
              <a:t> διαμόρφωσης των πρώτων πολιτικών κομμάτων</a:t>
            </a:r>
            <a:r>
              <a:rPr lang="el-GR" sz="2000" dirty="0" smtClean="0"/>
              <a:t>. Τα γεγονότα αυτά συνδέονται με την κάθοδο του </a:t>
            </a:r>
            <a:r>
              <a:rPr lang="el-GR" sz="2000" b="1" dirty="0" smtClean="0"/>
              <a:t>Δημητρίου Υψηλάντη </a:t>
            </a:r>
            <a:r>
              <a:rPr lang="el-GR" sz="2000" dirty="0" smtClean="0"/>
              <a:t>στην επαναστατημένη Πελοπόννησο, ως </a:t>
            </a:r>
            <a:r>
              <a:rPr lang="el-GR" sz="2000" b="1" dirty="0" smtClean="0"/>
              <a:t>πληρεξουσίου του αδελφού του Αλεξάνδρου</a:t>
            </a:r>
            <a:r>
              <a:rPr lang="el-GR" sz="2000" dirty="0" smtClean="0"/>
              <a:t>, Γενικού Επιτρόπου της Φιλικής Εταιρείας, με σκοπό την ανάληψη της ηγεσίας της Επανάστασης. Όταν ο </a:t>
            </a:r>
            <a:r>
              <a:rPr lang="el-GR" sz="2000" dirty="0" err="1" smtClean="0"/>
              <a:t>Δημ</a:t>
            </a:r>
            <a:r>
              <a:rPr lang="el-GR" sz="2000" dirty="0" smtClean="0"/>
              <a:t>. Υψηλάντης έφτασε στην Ύδρα, </a:t>
            </a:r>
            <a:r>
              <a:rPr lang="el-GR" sz="2000" b="1" dirty="0" smtClean="0"/>
              <a:t>οι </a:t>
            </a:r>
            <a:r>
              <a:rPr lang="el-GR" sz="2000" b="1" dirty="0" err="1" smtClean="0"/>
              <a:t>Πελοποννήσιοι</a:t>
            </a:r>
            <a:r>
              <a:rPr lang="el-GR" sz="2000" b="1" dirty="0" smtClean="0"/>
              <a:t> είχαν ήδη ορίσει από μόνοι τους κυβερνητικά όργανα τοπικής εμβέλειας</a:t>
            </a:r>
            <a:r>
              <a:rPr lang="el-GR" sz="2000" dirty="0" smtClean="0"/>
              <a:t>. Ο Υψηλάντης θέλησε </a:t>
            </a:r>
            <a:r>
              <a:rPr lang="el-GR" sz="2000" b="1" dirty="0" smtClean="0"/>
              <a:t>να επιβάλει ένα δικό του «Γενικό Οργανισμό της Πελοποννήσου», που θα του επέτρεπε να συγκεντρώσει τη στρατιωτική και πολιτική εξουσία στα χέρια του</a:t>
            </a:r>
            <a:r>
              <a:rPr lang="el-GR" sz="2000" dirty="0" smtClean="0"/>
              <a:t>. Οι πρόκριτοι δεν το αποδέχθηκαν και με δυσκολία αποσοβήθηκε η σύρραξη. </a:t>
            </a:r>
            <a:r>
              <a:rPr lang="el-GR" sz="2000" b="1" dirty="0" smtClean="0"/>
              <a:t>Η αντίθεση μεταξύ των δύο πλευρών </a:t>
            </a:r>
            <a:r>
              <a:rPr lang="el-GR" sz="2000" dirty="0" smtClean="0"/>
              <a:t>δεν είχε ως αντικείμενο μόνο το ποιος θα κατείχε πραγματικά την εξουσία, αλλά </a:t>
            </a:r>
            <a:r>
              <a:rPr lang="el-GR" sz="2000" b="1" dirty="0" smtClean="0"/>
              <a:t>αφορούσε και τη δομή τού υπό ίδρυση κρατικού οργανισμού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1204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Αλέξανδρος Υψηλάντης, 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λιθογραφία, </a:t>
            </a:r>
          </a:p>
          <a:p>
            <a:r>
              <a:rPr lang="el-GR" sz="2800" dirty="0" smtClean="0"/>
              <a:t>Εκ του </a:t>
            </a:r>
            <a:r>
              <a:rPr lang="el-GR" sz="2800" dirty="0" err="1" smtClean="0"/>
              <a:t>πολυχρωμολιθογραφείου</a:t>
            </a:r>
            <a:r>
              <a:rPr lang="el-GR" sz="2800" dirty="0" smtClean="0"/>
              <a:t> Ι. Δ. </a:t>
            </a:r>
            <a:r>
              <a:rPr lang="el-GR" sz="2800" dirty="0" err="1" smtClean="0"/>
              <a:t>Νεράντζη</a:t>
            </a:r>
            <a:r>
              <a:rPr lang="el-GR" sz="2800" dirty="0" smtClean="0"/>
              <a:t>, </a:t>
            </a:r>
          </a:p>
          <a:p>
            <a:r>
              <a:rPr lang="el-GR" sz="2800" dirty="0" smtClean="0"/>
              <a:t>Λειψία.</a:t>
            </a:r>
          </a:p>
          <a:p>
            <a:endParaRPr lang="el-G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69" y="273050"/>
            <a:ext cx="4371312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230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2091</Words>
  <Application>Microsoft Office PowerPoint</Application>
  <PresentationFormat>Προβολή στην οθόνη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Α. ΕΞΩΤΕΡΙΚΟΣ ΠΡΟΣΑΝΑΤΟΛΙΣΜΟΣ ΚΑΙ ΠΕΛΑΤΕΙΑΚΕΣ ΣΧΕΣΕΙΣ  (1821-1843)</vt:lpstr>
      <vt:lpstr>1. Πελατειακά δίκτυα επί τουρκοκρατίας</vt:lpstr>
      <vt:lpstr>#2</vt:lpstr>
      <vt:lpstr>#3</vt:lpstr>
      <vt:lpstr>Πελατειακά δίκτυα</vt:lpstr>
      <vt:lpstr>κόμματα</vt:lpstr>
      <vt:lpstr>πολιτικές απόψεις</vt:lpstr>
      <vt:lpstr>2. Η διαμόρφωση νέων δεδομένων κατά την Επανάσταση</vt:lpstr>
      <vt:lpstr>Αλέξανδρος Υψηλάντης, </vt:lpstr>
      <vt:lpstr>#2</vt:lpstr>
      <vt:lpstr>Κανέλλος Δεληγιάννης (1780 - 18 Σεπτεμβρίου 1862)</vt:lpstr>
      <vt:lpstr>Διορισμός από την Πελοποννησιακή Γερουσία του Κανέλλου Δελιγιαννόπουλου ως στρατηγού της Πελοποννήσου, 29 Μαρτίου 1822</vt:lpstr>
      <vt:lpstr>Αποδεικτικό Πελοποννησιακής Γερουσίας </vt:lpstr>
      <vt:lpstr>#3</vt:lpstr>
      <vt:lpstr>Νόμος της Επιδαύρου</vt:lpstr>
      <vt:lpstr>Νόμος της Επιδαύρου</vt:lpstr>
      <vt:lpstr>#4</vt:lpstr>
      <vt:lpstr>#5</vt:lpstr>
      <vt:lpstr>#6, #7</vt:lpstr>
      <vt:lpstr>Πηγές</vt:lpstr>
      <vt:lpstr>Προκήρυξη του Πετρόμπεη Μαυρομιχάλη</vt:lpstr>
      <vt:lpstr>Το Πρώτο Σύνταγμα</vt:lpstr>
      <vt:lpstr>Πηγές: 5 και 7</vt:lpstr>
      <vt:lpstr>Αποδεικτικό Πελοποννησιακής Γερουσίας </vt:lpstr>
      <vt:lpstr>6. Από το σύνταγμα της Γ' Εθνοσυνέλευσης (Τροιζήνας):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Α. ΕΞΩΤΕΡΙΚΟΣ ΠΡΟΣΑΝΑΤΟΛΙΣΜΟΣ ΚΑΙ ΠΕΛΑΤΕΙΑΚΕΣ ΣΧΕΣΕΙΣ  (1821-1843)</dc:title>
  <dc:creator>user</dc:creator>
  <cp:lastModifiedBy>user</cp:lastModifiedBy>
  <cp:revision>17</cp:revision>
  <dcterms:created xsi:type="dcterms:W3CDTF">2019-11-08T15:49:13Z</dcterms:created>
  <dcterms:modified xsi:type="dcterms:W3CDTF">2019-11-17T12:55:22Z</dcterms:modified>
</cp:coreProperties>
</file>