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596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999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092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710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451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536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77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946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33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840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5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0E33-87DF-4F8F-9EE8-EB829CFC9B18}" type="datetimeFigureOut">
              <a:rPr lang="el-GR" smtClean="0"/>
              <a:t>24/2/2020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F2D3-6C7C-4442-8990-E4CCD6E9A7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78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543800" cy="2520279"/>
          </a:xfrm>
        </p:spPr>
        <p:txBody>
          <a:bodyPr/>
          <a:lstStyle/>
          <a:p>
            <a:r>
              <a:rPr lang="el-GR" dirty="0" smtClean="0"/>
              <a:t>Γ. Η ΑΠΟΚΑΤΑΣΤΑΣΗ ΤΩΝ ΠΡΟΣΦΥΓΩΝ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Η Επιτροπή Αποκαταστάσεως Προσφύγων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Η αγροτική αποκατάσταση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Η αστική αποκατάσταση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83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Η αγροτική αποκατάσταση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Φορέας και στόχος: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στο μεγαλύτερο μέρος έργο της Ε.Α.Π.</a:t>
            </a:r>
          </a:p>
          <a:p>
            <a:r>
              <a:rPr lang="el-GR" dirty="0" smtClean="0"/>
              <a:t>δημιουργία μικρών γεωργικών ιδιοκτησιών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9606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Εγκατάσταση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εγκαταλελειμμένα χωριά</a:t>
            </a:r>
          </a:p>
          <a:p>
            <a:r>
              <a:rPr lang="el-GR" dirty="0" smtClean="0"/>
              <a:t>σε νέους οικισμούς προσαρτημένους σε χωριά</a:t>
            </a:r>
          </a:p>
          <a:p>
            <a:r>
              <a:rPr lang="el-GR" dirty="0" smtClean="0"/>
              <a:t>σε νέους αμιγώς προσφυγικούς συνοικισμούς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299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Κλήρος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ποίκιλε ανάλογα με:</a:t>
            </a:r>
          </a:p>
          <a:p>
            <a:pPr marL="0" indent="0">
              <a:buNone/>
            </a:pPr>
            <a:r>
              <a:rPr lang="el-GR" dirty="0" smtClean="0"/>
              <a:t>– το μέγεθος της οικογένειας</a:t>
            </a:r>
          </a:p>
          <a:p>
            <a:pPr marL="0" indent="0">
              <a:buNone/>
            </a:pPr>
            <a:r>
              <a:rPr lang="el-GR" dirty="0" smtClean="0"/>
              <a:t>– την ποιότητα του εδάφους</a:t>
            </a:r>
          </a:p>
          <a:p>
            <a:pPr marL="0" indent="0">
              <a:buNone/>
            </a:pPr>
            <a:r>
              <a:rPr lang="el-GR" dirty="0" smtClean="0"/>
              <a:t>– το είδος της καλλιέργειας</a:t>
            </a:r>
          </a:p>
          <a:p>
            <a:pPr marL="0" indent="0">
              <a:buNone/>
            </a:pPr>
            <a:r>
              <a:rPr lang="el-GR" dirty="0" smtClean="0"/>
              <a:t>– τη δυνατότητα άρδευσης</a:t>
            </a:r>
          </a:p>
          <a:p>
            <a:pPr marL="0" indent="0">
              <a:buNone/>
            </a:pPr>
            <a:r>
              <a:rPr lang="el-GR" dirty="0" smtClean="0"/>
              <a:t>συνήθως όχι ενιαία έκταση: τεμάχια αγρών σε διαφορετικές τοποθεσίες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διανομή:</a:t>
            </a:r>
          </a:p>
          <a:p>
            <a:pPr marL="0" indent="0">
              <a:buNone/>
            </a:pPr>
            <a:r>
              <a:rPr lang="el-GR" dirty="0" smtClean="0"/>
              <a:t>– στην αρχή  </a:t>
            </a:r>
            <a:r>
              <a:rPr lang="el-GR" b="1" dirty="0" smtClean="0"/>
              <a:t>προσωρινή</a:t>
            </a:r>
          </a:p>
          <a:p>
            <a:pPr marL="0" indent="0">
              <a:buNone/>
            </a:pPr>
            <a:r>
              <a:rPr lang="el-GR" dirty="0" smtClean="0"/>
              <a:t>– μετά την κτηματογράφηση από την Τοπογραφική Υπηρεσία του Υπουρ­γείου Γεωργίας  </a:t>
            </a:r>
            <a:r>
              <a:rPr lang="el-GR" b="1" dirty="0" smtClean="0"/>
              <a:t>οριστική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παραχώρησαν επίσης: στέγη, εργαλεία, σπόρους, λιπάσματα, ζώα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8952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l-GR" dirty="0" smtClean="0"/>
              <a:t>Στέγαση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σύστημα ανέγερσης οικιών:</a:t>
            </a:r>
          </a:p>
          <a:p>
            <a:pPr marL="0" indent="0">
              <a:buNone/>
            </a:pPr>
            <a:r>
              <a:rPr lang="el-GR" dirty="0" smtClean="0"/>
              <a:t>– </a:t>
            </a:r>
            <a:r>
              <a:rPr lang="el-GR" b="1" dirty="0" smtClean="0"/>
              <a:t>εργολαβία:</a:t>
            </a:r>
            <a:r>
              <a:rPr lang="el-GR" dirty="0" smtClean="0"/>
              <a:t> απευθείας από την Ε.Α.Π.</a:t>
            </a:r>
          </a:p>
          <a:p>
            <a:pPr marL="0" indent="0">
              <a:buNone/>
            </a:pPr>
            <a:r>
              <a:rPr lang="el-GR" dirty="0" smtClean="0"/>
              <a:t>– </a:t>
            </a:r>
            <a:r>
              <a:rPr lang="el-GR" b="1" dirty="0" smtClean="0"/>
              <a:t>αυτεπιστασία:</a:t>
            </a:r>
            <a:r>
              <a:rPr lang="el-GR" dirty="0" smtClean="0"/>
              <a:t> οι ίδιοι οι πρόσφυγες με χορήγηση των οικοδομικών υλι­κών</a:t>
            </a:r>
          </a:p>
          <a:p>
            <a:pPr marL="0" indent="0">
              <a:buNone/>
            </a:pPr>
            <a:r>
              <a:rPr lang="el-GR" dirty="0" smtClean="0"/>
              <a:t>κτίσματα με: δύο δωμάτια, μια αποθήκη, έναν στάβλο</a:t>
            </a:r>
          </a:p>
          <a:p>
            <a:pPr marL="0" indent="0">
              <a:buNone/>
            </a:pPr>
            <a:r>
              <a:rPr lang="el-GR" dirty="0" smtClean="0"/>
              <a:t>η αξία πληρωνόταν με δόσεις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 τίτλος των κληρούχων:</a:t>
            </a:r>
          </a:p>
          <a:p>
            <a:pPr marL="0" indent="0">
              <a:buNone/>
            </a:pPr>
            <a:r>
              <a:rPr lang="el-GR" dirty="0" smtClean="0"/>
              <a:t>– αρχικά απλής κατοχής</a:t>
            </a:r>
          </a:p>
          <a:p>
            <a:pPr marL="0" indent="0">
              <a:buNone/>
            </a:pPr>
            <a:r>
              <a:rPr lang="el-GR" dirty="0" smtClean="0"/>
              <a:t>– μετά την αποπληρωμή του χρέους πλήρους κυριότητας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μετά τη διάλυση της ΕΑ.Π. (1930) η Αγροτική Τράπεζα ανέλαβε την εί­σπραξη των χρεών των αγροτών προσφύγων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2454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3. Η αστική αποκατάσταση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Φορέας και στόχος:</a:t>
            </a:r>
          </a:p>
          <a:p>
            <a:r>
              <a:rPr lang="el-GR" dirty="0" smtClean="0"/>
              <a:t> περισσότερο το κράτος</a:t>
            </a:r>
          </a:p>
          <a:p>
            <a:r>
              <a:rPr lang="el-GR" dirty="0" smtClean="0"/>
              <a:t>λιγότερο η Ε.Α.Π., πρόσφερε οικονομική βοήθεια σε λίγες επιχειρήσεις:</a:t>
            </a:r>
          </a:p>
          <a:p>
            <a:pPr marL="0" indent="0">
              <a:buNone/>
            </a:pPr>
            <a:r>
              <a:rPr lang="el-GR" dirty="0" smtClean="0"/>
              <a:t>–        οικοτεχνίες</a:t>
            </a:r>
          </a:p>
          <a:p>
            <a:pPr marL="0" indent="0">
              <a:buNone/>
            </a:pPr>
            <a:r>
              <a:rPr lang="el-GR" dirty="0" smtClean="0"/>
              <a:t>–        βιοτεχνικές</a:t>
            </a:r>
          </a:p>
          <a:p>
            <a:pPr marL="0" indent="0">
              <a:buNone/>
            </a:pPr>
            <a:r>
              <a:rPr lang="el-GR" dirty="0" smtClean="0"/>
              <a:t>περιελάμβανε </a:t>
            </a:r>
            <a:r>
              <a:rPr lang="el-GR" b="1" dirty="0" smtClean="0"/>
              <a:t>μόνο στέγαση</a:t>
            </a:r>
            <a:r>
              <a:rPr lang="el-GR" dirty="0" smtClean="0"/>
              <a:t> όχι πρόνοια εξεύρεσης εργασίας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3990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Προβλήματα στέγασης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πολλά εμπόδια:</a:t>
            </a:r>
          </a:p>
          <a:p>
            <a:r>
              <a:rPr lang="el-GR" dirty="0" smtClean="0"/>
              <a:t>μεγάλος αριθμός προσφύγων</a:t>
            </a:r>
          </a:p>
          <a:p>
            <a:r>
              <a:rPr lang="el-GR" dirty="0" smtClean="0"/>
              <a:t>λίγα τα ανταλλάξιμα σπίτια στις πόλεις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καθυστέρηση οικιστικών προγραμμάτων λόγω:</a:t>
            </a:r>
          </a:p>
          <a:p>
            <a:pPr marL="0" indent="0">
              <a:buNone/>
            </a:pPr>
            <a:r>
              <a:rPr lang="el-GR" dirty="0" smtClean="0"/>
              <a:t>–   πολιτικών ανωμαλιών</a:t>
            </a:r>
          </a:p>
          <a:p>
            <a:pPr marL="0" indent="0">
              <a:buNone/>
            </a:pPr>
            <a:r>
              <a:rPr lang="el-GR" dirty="0" smtClean="0"/>
              <a:t>–  κακής οικονομικής κατάστασης</a:t>
            </a:r>
          </a:p>
          <a:p>
            <a:pPr marL="0" indent="0">
              <a:buNone/>
            </a:pPr>
            <a:r>
              <a:rPr lang="el-GR" dirty="0" smtClean="0"/>
              <a:t>– περιπλάνηση αστών προσφύγων από πόλη σε πόλη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518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l-GR" dirty="0" smtClean="0"/>
              <a:t>Εργασία προσφυγών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περιστασιακή:</a:t>
            </a:r>
          </a:p>
          <a:p>
            <a:pPr marL="0" indent="0">
              <a:buNone/>
            </a:pPr>
            <a:r>
              <a:rPr lang="el-GR" dirty="0" smtClean="0"/>
              <a:t>–        οικοδομές</a:t>
            </a:r>
          </a:p>
          <a:p>
            <a:pPr marL="0" indent="0">
              <a:buNone/>
            </a:pPr>
            <a:r>
              <a:rPr lang="el-GR" dirty="0" smtClean="0"/>
              <a:t>–        εργοστάσια</a:t>
            </a:r>
          </a:p>
          <a:p>
            <a:pPr marL="0" indent="0">
              <a:buNone/>
            </a:pPr>
            <a:r>
              <a:rPr lang="el-GR" dirty="0" smtClean="0"/>
              <a:t>–        βιοτεχνίες</a:t>
            </a:r>
          </a:p>
          <a:p>
            <a:pPr marL="0" indent="0">
              <a:buNone/>
            </a:pPr>
            <a:r>
              <a:rPr lang="el-GR" dirty="0" smtClean="0"/>
              <a:t>–        πλανόδιοι μικροπωλητές</a:t>
            </a:r>
          </a:p>
          <a:p>
            <a:pPr marL="0" indent="0">
              <a:buNone/>
            </a:pPr>
            <a:r>
              <a:rPr lang="el-GR" dirty="0" smtClean="0"/>
              <a:t>–        μικροκαταστηματάρχες</a:t>
            </a:r>
          </a:p>
          <a:p>
            <a:pPr marL="0" indent="0">
              <a:buNone/>
            </a:pPr>
            <a:r>
              <a:rPr lang="el-GR" dirty="0" smtClean="0"/>
              <a:t>–        ναυτεργάτες</a:t>
            </a:r>
          </a:p>
          <a:p>
            <a:pPr marL="0" indent="0">
              <a:buNone/>
            </a:pPr>
            <a:r>
              <a:rPr lang="el-GR" dirty="0" smtClean="0"/>
              <a:t>–        εργάτες σε δημόσια έργα στις πόλεις ή στην ύπαιθρο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701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Τρόποι αστικής εγκατάστασης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ξεκίνησε από την Αθήνα: 4 συνοικισμοί:</a:t>
            </a:r>
          </a:p>
          <a:p>
            <a:pPr marL="0" indent="0">
              <a:buNone/>
            </a:pPr>
            <a:r>
              <a:rPr lang="el-GR" dirty="0" smtClean="0"/>
              <a:t>–        Καισαριανή</a:t>
            </a:r>
          </a:p>
          <a:p>
            <a:pPr marL="0" indent="0">
              <a:buNone/>
            </a:pPr>
            <a:r>
              <a:rPr lang="el-GR" dirty="0" smtClean="0"/>
              <a:t>–        Βύρωνας</a:t>
            </a:r>
          </a:p>
          <a:p>
            <a:pPr marL="0" indent="0">
              <a:buNone/>
            </a:pPr>
            <a:r>
              <a:rPr lang="el-GR" dirty="0" smtClean="0"/>
              <a:t>–        Νέα Ιωνία</a:t>
            </a:r>
          </a:p>
          <a:p>
            <a:pPr marL="0" indent="0">
              <a:buNone/>
            </a:pPr>
            <a:r>
              <a:rPr lang="el-GR" dirty="0" smtClean="0"/>
              <a:t>–        Κοκκινιά</a:t>
            </a:r>
          </a:p>
          <a:p>
            <a:pPr marL="0" indent="0">
              <a:buNone/>
            </a:pPr>
            <a:r>
              <a:rPr lang="el-GR" dirty="0" smtClean="0"/>
              <a:t>υιοθετήθηκε η δημιουργία συνοικισμών με επέκταση των πόλεων που ήταν εγκατεστημένοι</a:t>
            </a:r>
          </a:p>
          <a:p>
            <a:pPr marL="0" indent="0">
              <a:buNone/>
            </a:pPr>
            <a:r>
              <a:rPr lang="el-GR" dirty="0" smtClean="0"/>
              <a:t>σύστημα ανέγερσης μικρών κατοικιών: μονοκατοικιών, διπλοκατοικιών, </a:t>
            </a:r>
            <a:r>
              <a:rPr lang="el-GR" dirty="0" err="1" smtClean="0"/>
              <a:t>τετρακατοικιών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– </a:t>
            </a:r>
            <a:r>
              <a:rPr lang="el-GR" dirty="0" err="1" smtClean="0"/>
              <a:t>μονοώροφες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– διώροφες</a:t>
            </a:r>
          </a:p>
          <a:p>
            <a:pPr marL="0" indent="0">
              <a:buNone/>
            </a:pPr>
            <a:r>
              <a:rPr lang="el-GR" dirty="0" smtClean="0"/>
              <a:t>με:</a:t>
            </a:r>
          </a:p>
          <a:p>
            <a:pPr marL="0" indent="0">
              <a:buNone/>
            </a:pPr>
            <a:r>
              <a:rPr lang="el-GR" dirty="0" smtClean="0"/>
              <a:t>–        ένα ή δύο δωμάτια</a:t>
            </a:r>
          </a:p>
          <a:p>
            <a:pPr marL="0" indent="0">
              <a:buNone/>
            </a:pPr>
            <a:r>
              <a:rPr lang="el-GR" dirty="0" smtClean="0"/>
              <a:t>–        κουζίνα</a:t>
            </a:r>
          </a:p>
          <a:p>
            <a:pPr marL="0" indent="0">
              <a:buNone/>
            </a:pPr>
            <a:r>
              <a:rPr lang="el-GR" dirty="0" smtClean="0"/>
              <a:t>–        βοηθητικούς χώρους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9287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στέγασης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ανάθεση ανέγερσης συνοικισμών:</a:t>
            </a:r>
          </a:p>
          <a:p>
            <a:pPr marL="0" indent="0">
              <a:buNone/>
            </a:pPr>
            <a:r>
              <a:rPr lang="el-GR" dirty="0" smtClean="0"/>
              <a:t>–        σε εργολάβους</a:t>
            </a:r>
          </a:p>
          <a:p>
            <a:pPr marL="0" indent="0">
              <a:buNone/>
            </a:pPr>
            <a:r>
              <a:rPr lang="el-GR" dirty="0" smtClean="0"/>
              <a:t>–        εφοδιασμός προσφύγων με τα απαραίτητα μέσα, για να το σκευάσουν οι ίδιοι</a:t>
            </a:r>
          </a:p>
          <a:p>
            <a:r>
              <a:rPr lang="el-GR" dirty="0" smtClean="0"/>
              <a:t>συχνά δεν υπήρχαν έργα υποδομής:</a:t>
            </a:r>
          </a:p>
          <a:p>
            <a:pPr marL="0" indent="0">
              <a:buNone/>
            </a:pPr>
            <a:r>
              <a:rPr lang="el-GR" dirty="0" smtClean="0"/>
              <a:t>–        έλλειψη χρόνου</a:t>
            </a:r>
          </a:p>
          <a:p>
            <a:pPr marL="0" indent="0">
              <a:buNone/>
            </a:pPr>
            <a:r>
              <a:rPr lang="el-GR" dirty="0" smtClean="0"/>
              <a:t>–        έλλειψη χρημάτων</a:t>
            </a:r>
          </a:p>
          <a:p>
            <a:r>
              <a:rPr lang="el-GR" dirty="0" smtClean="0"/>
              <a:t>επικρατούσε ομοιομορφία → ελαφρές διαφοροποιήσεις των κατοικιών:</a:t>
            </a:r>
          </a:p>
          <a:p>
            <a:pPr marL="0" indent="0">
              <a:buNone/>
            </a:pPr>
            <a:r>
              <a:rPr lang="el-GR" dirty="0" smtClean="0"/>
              <a:t>–        εμβαδόν</a:t>
            </a:r>
          </a:p>
          <a:p>
            <a:pPr marL="0" indent="0">
              <a:buNone/>
            </a:pPr>
            <a:r>
              <a:rPr lang="el-GR" dirty="0" smtClean="0"/>
              <a:t>–        ποιότητα κατασκευής</a:t>
            </a:r>
          </a:p>
          <a:p>
            <a:pPr marL="0" indent="0">
              <a:buNone/>
            </a:pPr>
            <a:r>
              <a:rPr lang="el-GR" dirty="0" smtClean="0"/>
              <a:t>–        λειτουργικότητα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4979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Τρόποι στέγασης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ίδρυση προσφυγικών συνεταιρισμών</a:t>
            </a:r>
          </a:p>
          <a:p>
            <a:pPr marL="0" indent="0">
              <a:buNone/>
            </a:pPr>
            <a:r>
              <a:rPr lang="el-GR" dirty="0" smtClean="0"/>
              <a:t>χορήγηση άτοκων δανείων σε πρόσφυγες για τη στέγασή τους</a:t>
            </a:r>
          </a:p>
          <a:p>
            <a:pPr marL="0" indent="0">
              <a:buNone/>
            </a:pPr>
            <a:r>
              <a:rPr lang="el-GR" b="1" dirty="0" smtClean="0"/>
              <a:t>εύποροι </a:t>
            </a:r>
            <a:r>
              <a:rPr lang="el-GR" dirty="0" smtClean="0"/>
              <a:t>πρόσφυγες:</a:t>
            </a:r>
          </a:p>
          <a:p>
            <a:r>
              <a:rPr lang="el-GR" dirty="0" smtClean="0"/>
              <a:t>αρχικά νοίκιασαν ή αγόρασαν αστικές κατοικίες, αναμείχθηκαν με γη­γενείς</a:t>
            </a:r>
          </a:p>
          <a:p>
            <a:r>
              <a:rPr lang="el-GR" dirty="0" smtClean="0"/>
              <a:t>αργότερα ανέλαβαν πρωτοβουλία για την ίδρυση οικισμών, ίδρυσαν οι­κοδομικό συνεταιρισμό, αγόρασαν μια έκταση σε προνομιούχο περιοχή, οικοδομούσαν αστικές κατοικίες καλής ποιότητας, π.χ. Νέα Σμύρνη, Καλλίπολη</a:t>
            </a:r>
          </a:p>
          <a:p>
            <a:pPr marL="0" indent="0">
              <a:buNone/>
            </a:pPr>
            <a:r>
              <a:rPr lang="el-GR" b="1" dirty="0" smtClean="0"/>
              <a:t>άποροι</a:t>
            </a:r>
            <a:r>
              <a:rPr lang="el-GR" dirty="0" smtClean="0"/>
              <a:t> πρόσφυγες που δεν είχαν ακόμη αποκατασταθεί:</a:t>
            </a:r>
          </a:p>
          <a:p>
            <a:r>
              <a:rPr lang="el-GR" dirty="0" smtClean="0"/>
              <a:t>Εγκαταστάθηκαν στις παρυφές παλιών οικισμών σε:</a:t>
            </a:r>
          </a:p>
          <a:p>
            <a:pPr marL="0" indent="0">
              <a:buNone/>
            </a:pPr>
            <a:r>
              <a:rPr lang="el-GR" dirty="0"/>
              <a:t>κ</a:t>
            </a:r>
            <a:r>
              <a:rPr lang="el-GR" dirty="0" smtClean="0"/>
              <a:t>αλύβες, χαμόσπιτα, πρόχειρες κατασκευές, γύρω από τους προσφυγικούς συνοικισμούς, σε </a:t>
            </a:r>
            <a:r>
              <a:rPr lang="el-GR" dirty="0" err="1" smtClean="0"/>
              <a:t>παραγκουπόλεις</a:t>
            </a:r>
            <a:endParaRPr lang="el-GR" dirty="0" smtClean="0"/>
          </a:p>
          <a:p>
            <a:r>
              <a:rPr lang="el-GR" dirty="0"/>
              <a:t>Ζ</a:t>
            </a:r>
            <a:r>
              <a:rPr lang="el-GR" dirty="0" smtClean="0"/>
              <a:t>ούσαν για πολλά χρόνια σε άθλιες συνθήκες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505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Ίδρυση και αποστολή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ιδρύθηκε:</a:t>
            </a:r>
          </a:p>
          <a:p>
            <a:pPr marL="0" indent="0">
              <a:buNone/>
            </a:pPr>
            <a:r>
              <a:rPr lang="el-GR" dirty="0" smtClean="0"/>
              <a:t>με πρωτοβουλία της </a:t>
            </a:r>
            <a:r>
              <a:rPr lang="el-GR" b="1" dirty="0" smtClean="0"/>
              <a:t>Κοινωνίας Των Εθνών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τον Σεπτέμβριο του 1923</a:t>
            </a:r>
          </a:p>
          <a:p>
            <a:pPr marL="0" indent="0">
              <a:buNone/>
            </a:pPr>
            <a:r>
              <a:rPr lang="el-GR" dirty="0" smtClean="0"/>
              <a:t>ήταν </a:t>
            </a:r>
            <a:r>
              <a:rPr lang="el-GR" b="1" dirty="0" smtClean="0"/>
              <a:t>αυτόνομος οργανισμός </a:t>
            </a:r>
            <a:r>
              <a:rPr lang="el-GR" dirty="0" smtClean="0"/>
              <a:t>με πλήρη νομική υπόσταση</a:t>
            </a:r>
          </a:p>
          <a:p>
            <a:pPr marL="0" indent="0">
              <a:buNone/>
            </a:pPr>
            <a:r>
              <a:rPr lang="el-GR" b="1" dirty="0" smtClean="0"/>
              <a:t>αποστολή:</a:t>
            </a:r>
            <a:r>
              <a:rPr lang="el-GR" dirty="0" smtClean="0"/>
              <a:t> να εξασφαλίσει στους πρόσφυγες:</a:t>
            </a:r>
          </a:p>
          <a:p>
            <a:pPr marL="0" indent="0">
              <a:buNone/>
            </a:pPr>
            <a:r>
              <a:rPr lang="el-GR" dirty="0" smtClean="0"/>
              <a:t>–        παραγωγική απασχόληση</a:t>
            </a:r>
          </a:p>
          <a:p>
            <a:pPr marL="0" indent="0">
              <a:buNone/>
            </a:pPr>
            <a:r>
              <a:rPr lang="el-GR" dirty="0" smtClean="0"/>
              <a:t>–        οριστική στέγαση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283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598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Τα διαθέσιμα μέσα της Ε.Α.Π.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η ελληνική κυβέρνηση διέθεσε στην ΕΑ.Π.: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– ιδιοκτησίες των Τούρκων ανταλλαξίμων</a:t>
            </a:r>
          </a:p>
          <a:p>
            <a:pPr marL="0" indent="0">
              <a:buNone/>
            </a:pPr>
            <a:r>
              <a:rPr lang="el-GR" dirty="0" smtClean="0"/>
              <a:t>– ιδιοκτησίες Βουλγάρων που είχαν φύγει από την Ελλάδα</a:t>
            </a:r>
          </a:p>
          <a:p>
            <a:pPr marL="0" indent="0">
              <a:buNone/>
            </a:pPr>
            <a:r>
              <a:rPr lang="el-GR" dirty="0" smtClean="0"/>
              <a:t>– κτήματα του Δημοσίου</a:t>
            </a:r>
          </a:p>
          <a:p>
            <a:pPr marL="0" indent="0">
              <a:buNone/>
            </a:pPr>
            <a:r>
              <a:rPr lang="el-GR" dirty="0" smtClean="0"/>
              <a:t>– κτήματα απαλλοτριωμένα με την αγροτική μεταρρύθμιση</a:t>
            </a:r>
          </a:p>
          <a:p>
            <a:pPr marL="0" indent="0">
              <a:buNone/>
            </a:pPr>
            <a:r>
              <a:rPr lang="el-GR" dirty="0" smtClean="0"/>
              <a:t>– μοναστηριακή γη</a:t>
            </a:r>
          </a:p>
          <a:p>
            <a:pPr marL="0" indent="0">
              <a:buNone/>
            </a:pPr>
            <a:r>
              <a:rPr lang="el-GR" dirty="0" smtClean="0"/>
              <a:t>– συνολικά 8.000.000 στρέμματα</a:t>
            </a:r>
          </a:p>
          <a:p>
            <a:pPr marL="0" indent="0">
              <a:buNone/>
            </a:pPr>
            <a:r>
              <a:rPr lang="el-GR" dirty="0" smtClean="0"/>
              <a:t>– το ποσό των 2 εξωτερικών δανείων (1924,1928)</a:t>
            </a:r>
          </a:p>
          <a:p>
            <a:pPr marL="0" indent="0">
              <a:buNone/>
            </a:pPr>
            <a:r>
              <a:rPr lang="el-GR" dirty="0" smtClean="0"/>
              <a:t>– οικόπεδα μέσα ή γύρω από τις πόλεις για ανέγερση αστικών κα­τοικιών</a:t>
            </a:r>
          </a:p>
          <a:p>
            <a:pPr marL="0" indent="0">
              <a:buNone/>
            </a:pPr>
            <a:r>
              <a:rPr lang="el-GR" dirty="0" smtClean="0"/>
              <a:t>– τεχνικό και διοικητικό προσωπικό</a:t>
            </a:r>
          </a:p>
          <a:p>
            <a:pPr marL="0" indent="0">
              <a:buNone/>
            </a:pPr>
            <a:r>
              <a:rPr lang="el-GR" dirty="0" smtClean="0"/>
              <a:t>–        Υπουργείο Γεωργίας</a:t>
            </a:r>
          </a:p>
          <a:p>
            <a:pPr marL="0" indent="0">
              <a:buNone/>
            </a:pPr>
            <a:r>
              <a:rPr lang="el-GR" dirty="0" smtClean="0"/>
              <a:t>–        Υπουργείο Πρόνοιας και Αντιλήψεως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441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Οι παράμετροι της αποκατάστασης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διάκριση αστών προσφύγων:  </a:t>
            </a:r>
            <a:r>
              <a:rPr lang="el-GR" dirty="0" smtClean="0"/>
              <a:t>ίδια ή συναφή απασχόληση προσφύγων με αυτή που είχαν στην πατρίδα τους  </a:t>
            </a:r>
          </a:p>
          <a:p>
            <a:pPr marL="0" indent="0">
              <a:buNone/>
            </a:pPr>
            <a:r>
              <a:rPr lang="el-GR" b="1" dirty="0" smtClean="0"/>
              <a:t>γεωργοί πρόσφυ­γες </a:t>
            </a:r>
            <a:r>
              <a:rPr lang="el-GR" dirty="0" smtClean="0"/>
              <a:t>σε μέρη που θα συνεχίσουν τις καλλιέργειες που γνώριζαν:</a:t>
            </a:r>
          </a:p>
          <a:p>
            <a:pPr marL="0" indent="0">
              <a:buNone/>
            </a:pPr>
            <a:r>
              <a:rPr lang="el-GR" dirty="0" smtClean="0"/>
              <a:t>– καλλιεργητές δημητριακών: Μακεδονία, </a:t>
            </a:r>
            <a:r>
              <a:rPr lang="el-GR" dirty="0" err="1" smtClean="0"/>
              <a:t>Δυτ</a:t>
            </a:r>
            <a:r>
              <a:rPr lang="el-GR" dirty="0" smtClean="0"/>
              <a:t>. Θράκη</a:t>
            </a:r>
          </a:p>
          <a:p>
            <a:pPr marL="0" indent="0">
              <a:buNone/>
            </a:pPr>
            <a:r>
              <a:rPr lang="el-GR" dirty="0" smtClean="0"/>
              <a:t>– καπνοπαραγωγοί: Ανατ. Μακεδονία, </a:t>
            </a:r>
            <a:r>
              <a:rPr lang="el-GR" dirty="0" err="1" smtClean="0"/>
              <a:t>Δυτ</a:t>
            </a:r>
            <a:r>
              <a:rPr lang="el-GR" dirty="0" smtClean="0"/>
              <a:t>. Θράκη</a:t>
            </a:r>
          </a:p>
          <a:p>
            <a:pPr marL="0" indent="0">
              <a:buNone/>
            </a:pPr>
            <a:r>
              <a:rPr lang="el-GR" dirty="0" smtClean="0"/>
              <a:t>– αμπελουργοί: Κρήτη</a:t>
            </a:r>
          </a:p>
          <a:p>
            <a:pPr marL="0" indent="0">
              <a:buNone/>
            </a:pPr>
            <a:r>
              <a:rPr lang="el-GR" dirty="0" smtClean="0"/>
              <a:t>– σηροτρόφοι: Σουφλί, Έδεσσα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τόπος προέλευσης</a:t>
            </a:r>
            <a:r>
              <a:rPr lang="el-GR" dirty="0" smtClean="0"/>
              <a:t>: να εγκατασταθούν μαζί πρόσφυγες από:</a:t>
            </a:r>
          </a:p>
          <a:p>
            <a:pPr marL="0" indent="0">
              <a:buNone/>
            </a:pPr>
            <a:r>
              <a:rPr lang="el-GR" dirty="0" smtClean="0"/>
              <a:t>–        τον ίδιο οικισμό</a:t>
            </a:r>
          </a:p>
          <a:p>
            <a:pPr marL="0" indent="0">
              <a:buNone/>
            </a:pPr>
            <a:r>
              <a:rPr lang="el-GR" dirty="0" smtClean="0"/>
              <a:t>–        την ίδια ευρύτερη περιοχή</a:t>
            </a:r>
          </a:p>
          <a:p>
            <a:pPr marL="0" indent="0">
              <a:buNone/>
            </a:pPr>
            <a:r>
              <a:rPr lang="el-GR" dirty="0" smtClean="0"/>
              <a:t>σε λίγες κοινότητες δυνατό: Νέα Σμύρνη, Νέα Φιλαδέλφεια, Νέα Μουδανιά, Νέα Αλικαρνασσός</a:t>
            </a:r>
          </a:p>
          <a:p>
            <a:pPr marL="0" indent="0">
              <a:buNone/>
            </a:pPr>
            <a:r>
              <a:rPr lang="el-GR" dirty="0" smtClean="0"/>
              <a:t>στις περισσότερες πρόσφυγες διαφορετικής προέλευσης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αντικειμενικές συνθήκες: διάκριση αποκατάστασης:</a:t>
            </a:r>
          </a:p>
          <a:p>
            <a:pPr marL="0" indent="0">
              <a:buNone/>
            </a:pPr>
            <a:r>
              <a:rPr lang="el-GR" b="1" dirty="0" smtClean="0"/>
              <a:t>αγροτική: </a:t>
            </a:r>
            <a:r>
              <a:rPr lang="el-GR" dirty="0" smtClean="0"/>
              <a:t>παροχή στέγης και κλήρου</a:t>
            </a:r>
          </a:p>
          <a:p>
            <a:pPr marL="0" indent="0">
              <a:buNone/>
            </a:pPr>
            <a:r>
              <a:rPr lang="el-GR" b="1" dirty="0" smtClean="0"/>
              <a:t>αστική:</a:t>
            </a:r>
            <a:r>
              <a:rPr lang="el-GR" dirty="0" smtClean="0"/>
              <a:t> παροχή στέγης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065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Λόγοι προώθησης γεωργίας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δόθηκε βάρος στη γεωργία, αν και οι περισσότεροι προσφυγές ασκούσαν αστικά επαγγέλματα:</a:t>
            </a:r>
          </a:p>
          <a:p>
            <a:pPr marL="0" indent="0">
              <a:buNone/>
            </a:pPr>
            <a:r>
              <a:rPr lang="el-GR" dirty="0" smtClean="0"/>
              <a:t>– υπήρχαν τα μουσουλμανικά κτήματα</a:t>
            </a:r>
          </a:p>
          <a:p>
            <a:pPr marL="0" indent="0">
              <a:buNone/>
            </a:pPr>
            <a:r>
              <a:rPr lang="el-GR" dirty="0" smtClean="0"/>
              <a:t>– η αγροτική αποκατάσταση:</a:t>
            </a:r>
          </a:p>
          <a:p>
            <a:pPr marL="0" indent="0">
              <a:buNone/>
            </a:pPr>
            <a:r>
              <a:rPr lang="el-GR" dirty="0" smtClean="0"/>
              <a:t>–        ήταν ταχύτερη</a:t>
            </a:r>
          </a:p>
          <a:p>
            <a:pPr marL="0" indent="0">
              <a:buNone/>
            </a:pPr>
            <a:r>
              <a:rPr lang="el-GR" dirty="0" smtClean="0"/>
              <a:t>–        απαιτούσε μικρότερες δαπάνες</a:t>
            </a:r>
          </a:p>
          <a:p>
            <a:pPr marL="0" indent="0">
              <a:buNone/>
            </a:pPr>
            <a:r>
              <a:rPr lang="el-GR" dirty="0" smtClean="0"/>
              <a:t>– η ελληνική οικονομία στηριζόταν στην αγροτική παραγωγή</a:t>
            </a:r>
          </a:p>
          <a:p>
            <a:pPr marL="0" indent="0">
              <a:buNone/>
            </a:pPr>
            <a:r>
              <a:rPr lang="el-GR" dirty="0" smtClean="0"/>
              <a:t>– </a:t>
            </a:r>
            <a:r>
              <a:rPr lang="el-GR" b="1" dirty="0" smtClean="0"/>
              <a:t>πολιτική σκοπιμότητα:</a:t>
            </a:r>
            <a:r>
              <a:rPr lang="el-GR" dirty="0" smtClean="0"/>
              <a:t> αποφυγή κοινωνικών αναταραχών με τη δημιουργία μικροϊδιοκτητών και όχι εργατικού προλεταριά­του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40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Λόγοι προτεραιότητας Μακεδονίας και </a:t>
            </a:r>
            <a:r>
              <a:rPr lang="el-GR" sz="3600" dirty="0" err="1" smtClean="0"/>
              <a:t>Δυτ</a:t>
            </a:r>
            <a:r>
              <a:rPr lang="el-GR" sz="3600" dirty="0" smtClean="0"/>
              <a:t>. Θράκης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χρησιμοποίηση κτημάτων:</a:t>
            </a:r>
          </a:p>
          <a:p>
            <a:pPr marL="0" indent="0">
              <a:buNone/>
            </a:pPr>
            <a:r>
              <a:rPr lang="el-GR" dirty="0" smtClean="0"/>
              <a:t>– Μουσουλμάνων μεταναστών</a:t>
            </a:r>
          </a:p>
          <a:p>
            <a:pPr marL="0" indent="0">
              <a:buNone/>
            </a:pPr>
            <a:r>
              <a:rPr lang="el-GR" dirty="0" smtClean="0"/>
              <a:t>– Βουλγάρων μεταναστών</a:t>
            </a:r>
          </a:p>
          <a:p>
            <a:pPr marL="0" indent="0">
              <a:buNone/>
            </a:pPr>
            <a:r>
              <a:rPr lang="el-GR" dirty="0" smtClean="0"/>
              <a:t>– οι πρόσφυγες σύντομα αυτάρκεις</a:t>
            </a:r>
          </a:p>
          <a:p>
            <a:pPr marL="0" indent="0">
              <a:buNone/>
            </a:pPr>
            <a:r>
              <a:rPr lang="el-GR" dirty="0" smtClean="0"/>
              <a:t>– αύξησης της αγροτικής παραγωγής</a:t>
            </a:r>
          </a:p>
          <a:p>
            <a:pPr marL="0" indent="0">
              <a:buNone/>
            </a:pPr>
            <a:r>
              <a:rPr lang="el-GR" dirty="0" smtClean="0"/>
              <a:t>κάλυψη δημογραφικού κενού από:</a:t>
            </a:r>
          </a:p>
          <a:p>
            <a:pPr marL="0" indent="0">
              <a:buNone/>
            </a:pPr>
            <a:r>
              <a:rPr lang="el-GR" dirty="0" smtClean="0"/>
              <a:t>– αποχώρηση Μουσουλμάνων</a:t>
            </a:r>
          </a:p>
          <a:p>
            <a:pPr marL="0" indent="0">
              <a:buNone/>
            </a:pPr>
            <a:r>
              <a:rPr lang="el-GR" dirty="0" smtClean="0"/>
              <a:t>– συνεχείς πολέμους (1912-1922)</a:t>
            </a:r>
          </a:p>
          <a:p>
            <a:pPr marL="0" indent="0">
              <a:buNone/>
            </a:pPr>
            <a:r>
              <a:rPr lang="el-GR" dirty="0" smtClean="0"/>
              <a:t>– εποικισμός παραμεθόριων περιοχών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296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Προβλήματα και ασυνέπειες στην αποκατάσταση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η εγκατάσταση δεν έγινε πάντα σύμφωνα:</a:t>
            </a:r>
          </a:p>
          <a:p>
            <a:pPr marL="0" indent="0">
              <a:buNone/>
            </a:pPr>
            <a:r>
              <a:rPr lang="el-GR" dirty="0" smtClean="0"/>
              <a:t>– με την αντίληψη της Ε.Α.Π.</a:t>
            </a:r>
          </a:p>
          <a:p>
            <a:pPr marL="0" indent="0">
              <a:buNone/>
            </a:pPr>
            <a:r>
              <a:rPr lang="el-GR" dirty="0" smtClean="0"/>
              <a:t>– με την κρατική αντίληψη και επιταγή</a:t>
            </a:r>
          </a:p>
          <a:p>
            <a:pPr marL="0" indent="0">
              <a:buNone/>
            </a:pPr>
            <a:r>
              <a:rPr lang="el-GR" b="1" dirty="0" smtClean="0"/>
              <a:t>μεγάλη κινητικότητα </a:t>
            </a:r>
            <a:r>
              <a:rPr lang="el-GR" dirty="0" smtClean="0"/>
              <a:t>προσφύγων ιδίως τα πρώτα χρόνια: αναζήτηση καλύτερων συνθηκών εγκατάστασης</a:t>
            </a:r>
          </a:p>
          <a:p>
            <a:pPr marL="0" indent="0">
              <a:buNone/>
            </a:pPr>
            <a:r>
              <a:rPr lang="el-GR" dirty="0" smtClean="0"/>
              <a:t>πρόσφυγες αποκαθίστανται ως αγρότες και δεν είναι γεωργοί: επωφελούνται από τα δάνεια και τις παροχές της Ε.Α.Π.</a:t>
            </a:r>
          </a:p>
          <a:p>
            <a:pPr marL="0" indent="0">
              <a:buNone/>
            </a:pPr>
            <a:r>
              <a:rPr lang="el-GR" dirty="0" smtClean="0"/>
              <a:t>πρόσφυγες μετακινούνται στα αστικά κέντρα ως αστοί: παίρνουν την αποζημίωση των αστών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204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Άλλοι φορείς αποκατάστασης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Ταμείο Περιθάλψεως Προσφύγων (1922-1925)</a:t>
            </a:r>
          </a:p>
          <a:p>
            <a:r>
              <a:rPr lang="el-GR" dirty="0" smtClean="0"/>
              <a:t>Υπουργείο Πρόνοιας και Αντιλήψεως (1925)</a:t>
            </a:r>
          </a:p>
          <a:p>
            <a:r>
              <a:rPr lang="el-GR" dirty="0" smtClean="0"/>
              <a:t>Υπουργείο Γεωργίας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088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Διάλυση της Ε.Α.Π.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λειτούργησε έως το 1930</a:t>
            </a:r>
          </a:p>
          <a:p>
            <a:pPr marL="0" indent="0">
              <a:buNone/>
            </a:pPr>
            <a:r>
              <a:rPr lang="el-GR" dirty="0" smtClean="0"/>
              <a:t>με ειδική σύμβαση μεταβίβασε στο Ελληνικό Δημόσιο:</a:t>
            </a:r>
          </a:p>
          <a:p>
            <a:pPr marL="0" indent="0">
              <a:buNone/>
            </a:pPr>
            <a:r>
              <a:rPr lang="el-GR" dirty="0" smtClean="0"/>
              <a:t>– την περιουσία της</a:t>
            </a:r>
          </a:p>
          <a:p>
            <a:pPr marL="0" indent="0">
              <a:buNone/>
            </a:pPr>
            <a:r>
              <a:rPr lang="el-GR" dirty="0" smtClean="0"/>
              <a:t>– τις υποχρεώσεις της προς τους πρόσφυγες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572985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939</Words>
  <Application>Microsoft Office PowerPoint</Application>
  <PresentationFormat>Προβολή στην οθόνη (4:3)</PresentationFormat>
  <Paragraphs>172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Γ. Η ΑΠΟΚΑΤΑΣΤΑΣΗ ΤΩΝ ΠΡΟΣΦΥΓΩΝ</vt:lpstr>
      <vt:lpstr>Ίδρυση και αποστολή</vt:lpstr>
      <vt:lpstr>Τα διαθέσιμα μέσα της Ε.Α.Π.</vt:lpstr>
      <vt:lpstr>Οι παράμετροι της αποκατάστασης</vt:lpstr>
      <vt:lpstr>Λόγοι προώθησης γεωργίας</vt:lpstr>
      <vt:lpstr>Λόγοι προτεραιότητας Μακεδονίας και Δυτ. Θράκης</vt:lpstr>
      <vt:lpstr>Προβλήματα και ασυνέπειες στην αποκατάσταση</vt:lpstr>
      <vt:lpstr>Άλλοι φορείς αποκατάστασης</vt:lpstr>
      <vt:lpstr>Διάλυση της Ε.Α.Π.</vt:lpstr>
      <vt:lpstr>2. Η αγροτική αποκατάσταση</vt:lpstr>
      <vt:lpstr>Εγκατάσταση</vt:lpstr>
      <vt:lpstr>Κλήρος</vt:lpstr>
      <vt:lpstr>Στέγαση</vt:lpstr>
      <vt:lpstr>3. Η αστική αποκατάσταση</vt:lpstr>
      <vt:lpstr>Προβλήματα στέγασης</vt:lpstr>
      <vt:lpstr>Εργασία προσφυγών</vt:lpstr>
      <vt:lpstr>Τρόποι αστικής εγκατάστασης</vt:lpstr>
      <vt:lpstr>Τρόποι στέγασης</vt:lpstr>
      <vt:lpstr>Τρόποι στέγασης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Γ. Η ΑΠΟΚΑΤΑΣΤΑΣΗ ΤΩΝ ΠΡΟΣΦΥΓΩΝ</dc:title>
  <dc:creator>user</dc:creator>
  <cp:lastModifiedBy>user</cp:lastModifiedBy>
  <cp:revision>11</cp:revision>
  <dcterms:created xsi:type="dcterms:W3CDTF">2020-02-24T13:39:57Z</dcterms:created>
  <dcterms:modified xsi:type="dcterms:W3CDTF">2020-02-24T14:17:40Z</dcterms:modified>
</cp:coreProperties>
</file>