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6" r:id="rId10"/>
    <p:sldId id="267" r:id="rId11"/>
    <p:sldId id="264" r:id="rId12"/>
    <p:sldId id="265" r:id="rId13"/>
    <p:sldId id="268" r:id="rId14"/>
    <p:sldId id="269" r:id="rId15"/>
    <p:sldId id="270" r:id="rId16"/>
    <p:sldId id="271" r:id="rId17"/>
    <p:sldId id="272" r:id="rId18"/>
    <p:sldId id="273"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90917C50-0E09-46CE-8863-1600267ADA19}" type="datetimeFigureOut">
              <a:rPr lang="el-GR" smtClean="0"/>
              <a:t>15/10/2019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1BE9CA9-36C9-45DE-ADFD-BBDDA85083B0}" type="slidenum">
              <a:rPr lang="el-GR" smtClean="0"/>
              <a:t>‹#›</a:t>
            </a:fld>
            <a:endParaRPr lang="el-GR"/>
          </a:p>
        </p:txBody>
      </p:sp>
    </p:spTree>
    <p:extLst>
      <p:ext uri="{BB962C8B-B14F-4D97-AF65-F5344CB8AC3E}">
        <p14:creationId xmlns:p14="http://schemas.microsoft.com/office/powerpoint/2010/main" val="2652239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0917C50-0E09-46CE-8863-1600267ADA19}" type="datetimeFigureOut">
              <a:rPr lang="el-GR" smtClean="0"/>
              <a:t>15/10/2019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1BE9CA9-36C9-45DE-ADFD-BBDDA85083B0}" type="slidenum">
              <a:rPr lang="el-GR" smtClean="0"/>
              <a:t>‹#›</a:t>
            </a:fld>
            <a:endParaRPr lang="el-GR"/>
          </a:p>
        </p:txBody>
      </p:sp>
    </p:spTree>
    <p:extLst>
      <p:ext uri="{BB962C8B-B14F-4D97-AF65-F5344CB8AC3E}">
        <p14:creationId xmlns:p14="http://schemas.microsoft.com/office/powerpoint/2010/main" val="262289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0917C50-0E09-46CE-8863-1600267ADA19}" type="datetimeFigureOut">
              <a:rPr lang="el-GR" smtClean="0"/>
              <a:t>15/10/2019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1BE9CA9-36C9-45DE-ADFD-BBDDA85083B0}" type="slidenum">
              <a:rPr lang="el-GR" smtClean="0"/>
              <a:t>‹#›</a:t>
            </a:fld>
            <a:endParaRPr lang="el-GR"/>
          </a:p>
        </p:txBody>
      </p:sp>
    </p:spTree>
    <p:extLst>
      <p:ext uri="{BB962C8B-B14F-4D97-AF65-F5344CB8AC3E}">
        <p14:creationId xmlns:p14="http://schemas.microsoft.com/office/powerpoint/2010/main" val="4220573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0917C50-0E09-46CE-8863-1600267ADA19}" type="datetimeFigureOut">
              <a:rPr lang="el-GR" smtClean="0"/>
              <a:t>15/10/2019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1BE9CA9-36C9-45DE-ADFD-BBDDA85083B0}" type="slidenum">
              <a:rPr lang="el-GR" smtClean="0"/>
              <a:t>‹#›</a:t>
            </a:fld>
            <a:endParaRPr lang="el-GR"/>
          </a:p>
        </p:txBody>
      </p:sp>
    </p:spTree>
    <p:extLst>
      <p:ext uri="{BB962C8B-B14F-4D97-AF65-F5344CB8AC3E}">
        <p14:creationId xmlns:p14="http://schemas.microsoft.com/office/powerpoint/2010/main" val="620093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90917C50-0E09-46CE-8863-1600267ADA19}" type="datetimeFigureOut">
              <a:rPr lang="el-GR" smtClean="0"/>
              <a:t>15/10/2019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1BE9CA9-36C9-45DE-ADFD-BBDDA85083B0}" type="slidenum">
              <a:rPr lang="el-GR" smtClean="0"/>
              <a:t>‹#›</a:t>
            </a:fld>
            <a:endParaRPr lang="el-GR"/>
          </a:p>
        </p:txBody>
      </p:sp>
    </p:spTree>
    <p:extLst>
      <p:ext uri="{BB962C8B-B14F-4D97-AF65-F5344CB8AC3E}">
        <p14:creationId xmlns:p14="http://schemas.microsoft.com/office/powerpoint/2010/main" val="2040181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90917C50-0E09-46CE-8863-1600267ADA19}" type="datetimeFigureOut">
              <a:rPr lang="el-GR" smtClean="0"/>
              <a:t>15/10/2019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C1BE9CA9-36C9-45DE-ADFD-BBDDA85083B0}" type="slidenum">
              <a:rPr lang="el-GR" smtClean="0"/>
              <a:t>‹#›</a:t>
            </a:fld>
            <a:endParaRPr lang="el-GR"/>
          </a:p>
        </p:txBody>
      </p:sp>
    </p:spTree>
    <p:extLst>
      <p:ext uri="{BB962C8B-B14F-4D97-AF65-F5344CB8AC3E}">
        <p14:creationId xmlns:p14="http://schemas.microsoft.com/office/powerpoint/2010/main" val="709816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90917C50-0E09-46CE-8863-1600267ADA19}" type="datetimeFigureOut">
              <a:rPr lang="el-GR" smtClean="0"/>
              <a:t>15/10/2019</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C1BE9CA9-36C9-45DE-ADFD-BBDDA85083B0}" type="slidenum">
              <a:rPr lang="el-GR" smtClean="0"/>
              <a:t>‹#›</a:t>
            </a:fld>
            <a:endParaRPr lang="el-GR"/>
          </a:p>
        </p:txBody>
      </p:sp>
    </p:spTree>
    <p:extLst>
      <p:ext uri="{BB962C8B-B14F-4D97-AF65-F5344CB8AC3E}">
        <p14:creationId xmlns:p14="http://schemas.microsoft.com/office/powerpoint/2010/main" val="4251743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90917C50-0E09-46CE-8863-1600267ADA19}" type="datetimeFigureOut">
              <a:rPr lang="el-GR" smtClean="0"/>
              <a:t>15/10/2019</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C1BE9CA9-36C9-45DE-ADFD-BBDDA85083B0}" type="slidenum">
              <a:rPr lang="el-GR" smtClean="0"/>
              <a:t>‹#›</a:t>
            </a:fld>
            <a:endParaRPr lang="el-GR"/>
          </a:p>
        </p:txBody>
      </p:sp>
    </p:spTree>
    <p:extLst>
      <p:ext uri="{BB962C8B-B14F-4D97-AF65-F5344CB8AC3E}">
        <p14:creationId xmlns:p14="http://schemas.microsoft.com/office/powerpoint/2010/main" val="34719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90917C50-0E09-46CE-8863-1600267ADA19}" type="datetimeFigureOut">
              <a:rPr lang="el-GR" smtClean="0"/>
              <a:t>15/10/2019</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C1BE9CA9-36C9-45DE-ADFD-BBDDA85083B0}" type="slidenum">
              <a:rPr lang="el-GR" smtClean="0"/>
              <a:t>‹#›</a:t>
            </a:fld>
            <a:endParaRPr lang="el-GR"/>
          </a:p>
        </p:txBody>
      </p:sp>
    </p:spTree>
    <p:extLst>
      <p:ext uri="{BB962C8B-B14F-4D97-AF65-F5344CB8AC3E}">
        <p14:creationId xmlns:p14="http://schemas.microsoft.com/office/powerpoint/2010/main" val="825402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90917C50-0E09-46CE-8863-1600267ADA19}" type="datetimeFigureOut">
              <a:rPr lang="el-GR" smtClean="0"/>
              <a:t>15/10/2019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C1BE9CA9-36C9-45DE-ADFD-BBDDA85083B0}" type="slidenum">
              <a:rPr lang="el-GR" smtClean="0"/>
              <a:t>‹#›</a:t>
            </a:fld>
            <a:endParaRPr lang="el-GR"/>
          </a:p>
        </p:txBody>
      </p:sp>
    </p:spTree>
    <p:extLst>
      <p:ext uri="{BB962C8B-B14F-4D97-AF65-F5344CB8AC3E}">
        <p14:creationId xmlns:p14="http://schemas.microsoft.com/office/powerpoint/2010/main" val="3544650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90917C50-0E09-46CE-8863-1600267ADA19}" type="datetimeFigureOut">
              <a:rPr lang="el-GR" smtClean="0"/>
              <a:t>15/10/2019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C1BE9CA9-36C9-45DE-ADFD-BBDDA85083B0}" type="slidenum">
              <a:rPr lang="el-GR" smtClean="0"/>
              <a:t>‹#›</a:t>
            </a:fld>
            <a:endParaRPr lang="el-GR"/>
          </a:p>
        </p:txBody>
      </p:sp>
    </p:spTree>
    <p:extLst>
      <p:ext uri="{BB962C8B-B14F-4D97-AF65-F5344CB8AC3E}">
        <p14:creationId xmlns:p14="http://schemas.microsoft.com/office/powerpoint/2010/main" val="2324544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917C50-0E09-46CE-8863-1600267ADA19}" type="datetimeFigureOut">
              <a:rPr lang="el-GR" smtClean="0"/>
              <a:t>15/10/2019</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BE9CA9-36C9-45DE-ADFD-BBDDA85083B0}" type="slidenum">
              <a:rPr lang="el-GR" smtClean="0"/>
              <a:t>‹#›</a:t>
            </a:fld>
            <a:endParaRPr lang="el-GR"/>
          </a:p>
        </p:txBody>
      </p:sp>
    </p:spTree>
    <p:extLst>
      <p:ext uri="{BB962C8B-B14F-4D97-AF65-F5344CB8AC3E}">
        <p14:creationId xmlns:p14="http://schemas.microsoft.com/office/powerpoint/2010/main" val="1345779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Autofit/>
          </a:bodyPr>
          <a:lstStyle/>
          <a:p>
            <a:r>
              <a:rPr lang="el-GR" sz="3600" dirty="0" smtClean="0"/>
              <a:t>Γ. ΟΙ ΟΙΚΟΝΟΜΙΚΕΣ ΕΞΕΛΙΞΕΙΣ ΚΑΤΑ ΤΟΝ 20ό ΑΙΩΝΑ</a:t>
            </a:r>
            <a:br>
              <a:rPr lang="el-GR" sz="3600" dirty="0" smtClean="0"/>
            </a:br>
            <a:r>
              <a:rPr lang="el-GR" sz="3600" dirty="0" smtClean="0"/>
              <a:t>1. Το αγροτικό ζήτημα</a:t>
            </a:r>
            <a:endParaRPr lang="el-GR" sz="3600" dirty="0"/>
          </a:p>
        </p:txBody>
      </p:sp>
      <p:sp>
        <p:nvSpPr>
          <p:cNvPr id="3" name="Υπότιτλος 2"/>
          <p:cNvSpPr>
            <a:spLocks noGrp="1"/>
          </p:cNvSpPr>
          <p:nvPr>
            <p:ph type="subTitle" idx="1"/>
          </p:nvPr>
        </p:nvSpPr>
        <p:spPr/>
        <p:txBody>
          <a:bodyPr/>
          <a:lstStyle/>
          <a:p>
            <a:r>
              <a:rPr lang="el-GR" dirty="0" smtClean="0">
                <a:solidFill>
                  <a:schemeClr val="tx1"/>
                </a:solidFill>
              </a:rPr>
              <a:t>Κατερίνα Τζάμου, φιλόλογος</a:t>
            </a:r>
          </a:p>
          <a:p>
            <a:r>
              <a:rPr lang="el-GR" dirty="0" smtClean="0">
                <a:solidFill>
                  <a:schemeClr val="tx1"/>
                </a:solidFill>
              </a:rPr>
              <a:t>Πρότυπο Λύκειο </a:t>
            </a:r>
            <a:r>
              <a:rPr lang="el-GR" dirty="0" err="1" smtClean="0">
                <a:solidFill>
                  <a:schemeClr val="tx1"/>
                </a:solidFill>
              </a:rPr>
              <a:t>Ιωνιδείου</a:t>
            </a:r>
            <a:r>
              <a:rPr lang="el-GR" dirty="0" smtClean="0">
                <a:solidFill>
                  <a:schemeClr val="tx1"/>
                </a:solidFill>
              </a:rPr>
              <a:t> Σχολής Πειραιά</a:t>
            </a:r>
            <a:endParaRPr lang="el-GR" dirty="0">
              <a:solidFill>
                <a:schemeClr val="tx1"/>
              </a:solidFill>
            </a:endParaRPr>
          </a:p>
        </p:txBody>
      </p:sp>
    </p:spTree>
    <p:extLst>
      <p:ext uri="{BB962C8B-B14F-4D97-AF65-F5344CB8AC3E}">
        <p14:creationId xmlns:p14="http://schemas.microsoft.com/office/powerpoint/2010/main" val="3256306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ΕΡΩΤΗΣΕΙΣ ΠΑΝΕΛΛΗΝΙΩΝ</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smtClean="0"/>
              <a:t>Πώς εξελίχθηκε το αγροτικό ζήτημα στην περιοχή της Θεσσαλίας κατά το διάστημα 1881-1913; Μον. 13</a:t>
            </a:r>
          </a:p>
          <a:p>
            <a:r>
              <a:rPr lang="el-GR" dirty="0" err="1" smtClean="0"/>
              <a:t>Ημερ</a:t>
            </a:r>
            <a:r>
              <a:rPr lang="el-GR" dirty="0" smtClean="0"/>
              <a:t>. </a:t>
            </a:r>
            <a:r>
              <a:rPr lang="el-GR" dirty="0" err="1" smtClean="0"/>
              <a:t>επαν</a:t>
            </a:r>
            <a:r>
              <a:rPr lang="el-GR" dirty="0" smtClean="0"/>
              <a:t> 2008</a:t>
            </a:r>
          </a:p>
          <a:p>
            <a:r>
              <a:rPr lang="el-GR" dirty="0" smtClean="0"/>
              <a:t>Η ολοκλήρωση της αγροτικής μεταρρύθμισης υπό την πίεση του προσφυγικού προβλήματος οδήγησε την αγροτική οικονομία της Ελλάδας σε καθεστώς </a:t>
            </a:r>
            <a:r>
              <a:rPr lang="el-GR" dirty="0" err="1" smtClean="0"/>
              <a:t>μικροϊδιοκτησίας</a:t>
            </a:r>
            <a:r>
              <a:rPr lang="el-GR" dirty="0" smtClean="0"/>
              <a:t>. Σωστό ή Λάθος (μον. 2) </a:t>
            </a:r>
            <a:r>
              <a:rPr lang="el-GR" dirty="0" err="1" smtClean="0"/>
              <a:t>Ημερ</a:t>
            </a:r>
            <a:r>
              <a:rPr lang="el-GR" dirty="0" smtClean="0"/>
              <a:t> </a:t>
            </a:r>
            <a:r>
              <a:rPr lang="el-GR" dirty="0" err="1" smtClean="0"/>
              <a:t>επαν</a:t>
            </a:r>
            <a:r>
              <a:rPr lang="el-GR" dirty="0" smtClean="0"/>
              <a:t> 2010</a:t>
            </a:r>
          </a:p>
          <a:p>
            <a:r>
              <a:rPr lang="el-GR" dirty="0" smtClean="0"/>
              <a:t>Το 1907 ψηφίστηκαν νόμοι οι οποίοι απαγόρευαν στην εκάστοτε ελληνική κυβέρνηση να απαλλοτριώνει μεγάλες ιδιοκτησίες. Σωστό ή Λάθος (μον. 2) </a:t>
            </a:r>
            <a:r>
              <a:rPr lang="el-GR" dirty="0" err="1" smtClean="0"/>
              <a:t>Ημερ</a:t>
            </a:r>
            <a:r>
              <a:rPr lang="el-GR" dirty="0" smtClean="0"/>
              <a:t> </a:t>
            </a:r>
            <a:r>
              <a:rPr lang="el-GR" dirty="0" err="1" smtClean="0"/>
              <a:t>επαν</a:t>
            </a:r>
            <a:r>
              <a:rPr lang="el-GR" dirty="0" smtClean="0"/>
              <a:t> 2011</a:t>
            </a:r>
          </a:p>
          <a:p>
            <a:r>
              <a:rPr lang="el-GR" dirty="0" smtClean="0"/>
              <a:t>Στον ελληνικό χώρο το πρόβλημα της έγγειας ιδιοκτησίας γνώρισε τις εντάσεις που παρατηρήθηκαν και σε άλλα ευρωπαϊκά κράτη. Σωστό ή Λάθος (μον. 2) Ημερήσια 2012</a:t>
            </a:r>
          </a:p>
          <a:p>
            <a:r>
              <a:rPr lang="el-GR" dirty="0" smtClean="0"/>
              <a:t>Αγροτική μεταρρύθμιση: ορισμός (μον. 5) Ημερήσια 2014</a:t>
            </a:r>
          </a:p>
          <a:p>
            <a:pPr marL="0" indent="0">
              <a:buNone/>
            </a:pPr>
            <a:endParaRPr lang="el-GR" dirty="0"/>
          </a:p>
        </p:txBody>
      </p:sp>
    </p:spTree>
    <p:extLst>
      <p:ext uri="{BB962C8B-B14F-4D97-AF65-F5344CB8AC3E}">
        <p14:creationId xmlns:p14="http://schemas.microsoft.com/office/powerpoint/2010/main" val="1903657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ΕΡΩΤΗΣΕΙΣ ΠΑΝΕΛΛΗΝΙΩΝ</a:t>
            </a:r>
            <a:endParaRPr lang="el-GR" dirty="0"/>
          </a:p>
        </p:txBody>
      </p:sp>
      <p:sp>
        <p:nvSpPr>
          <p:cNvPr id="3" name="Θέση περιεχομένου 2"/>
          <p:cNvSpPr>
            <a:spLocks noGrp="1"/>
          </p:cNvSpPr>
          <p:nvPr>
            <p:ph idx="1"/>
          </p:nvPr>
        </p:nvSpPr>
        <p:spPr/>
        <p:txBody>
          <a:bodyPr>
            <a:normAutofit fontScale="92500" lnSpcReduction="10000"/>
          </a:bodyPr>
          <a:lstStyle/>
          <a:p>
            <a:pPr marL="0" indent="0">
              <a:buNone/>
            </a:pPr>
            <a:r>
              <a:rPr lang="el-GR" dirty="0" smtClean="0"/>
              <a:t>Αξιοποιώντας τις ιστορικές σας γνώσεις και επισημαίνοντας ταυτόχρονα τα σχετικά χωρία του παρακάτω κειμένου:</a:t>
            </a:r>
          </a:p>
          <a:p>
            <a:pPr marL="0" indent="0">
              <a:buNone/>
            </a:pPr>
            <a:r>
              <a:rPr lang="el-GR" dirty="0" smtClean="0"/>
              <a:t>α. Να εξηγήσετε τους στόχους και τα αποτελέσματα της αγροτικής μεταρρύθμισης της κυβέρνησης Ελευθερίου Βενιζέλου το 1917. (μον. 13)</a:t>
            </a:r>
          </a:p>
          <a:p>
            <a:pPr marL="0" indent="0">
              <a:buNone/>
            </a:pPr>
            <a:r>
              <a:rPr lang="el-GR" dirty="0" smtClean="0"/>
              <a:t>β. Να αποτιμήσετε ειδικότερα τη σημασία της ίδρυσης συνεταιρισμών για την επιτυχία της αγροτικής μεταρρύθμισης του 1917. (μον. 12)</a:t>
            </a:r>
          </a:p>
          <a:p>
            <a:pPr marL="0" indent="0">
              <a:buNone/>
            </a:pPr>
            <a:endParaRPr lang="el-GR" dirty="0"/>
          </a:p>
        </p:txBody>
      </p:sp>
    </p:spTree>
    <p:extLst>
      <p:ext uri="{BB962C8B-B14F-4D97-AF65-F5344CB8AC3E}">
        <p14:creationId xmlns:p14="http://schemas.microsoft.com/office/powerpoint/2010/main" val="20410891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πηγή</a:t>
            </a:r>
            <a:endParaRPr lang="el-GR" dirty="0"/>
          </a:p>
        </p:txBody>
      </p:sp>
      <p:sp>
        <p:nvSpPr>
          <p:cNvPr id="3" name="Θέση περιεχομένου 2"/>
          <p:cNvSpPr>
            <a:spLocks noGrp="1"/>
          </p:cNvSpPr>
          <p:nvPr>
            <p:ph idx="1"/>
          </p:nvPr>
        </p:nvSpPr>
        <p:spPr>
          <a:xfrm>
            <a:off x="457200" y="1268760"/>
            <a:ext cx="8229600" cy="4857403"/>
          </a:xfrm>
        </p:spPr>
        <p:txBody>
          <a:bodyPr>
            <a:noAutofit/>
          </a:bodyPr>
          <a:lstStyle/>
          <a:p>
            <a:pPr marL="0" indent="0">
              <a:buNone/>
            </a:pPr>
            <a:r>
              <a:rPr lang="el-GR" sz="2000" dirty="0" smtClean="0"/>
              <a:t>«Η αγροτική μεταρρύθμιση του </a:t>
            </a:r>
            <a:r>
              <a:rPr lang="el-GR" sz="2000" b="1" dirty="0" smtClean="0"/>
              <a:t>Βενιζέλου </a:t>
            </a:r>
            <a:r>
              <a:rPr lang="el-GR" sz="2000" dirty="0" smtClean="0"/>
              <a:t>ήταν το πιο </a:t>
            </a:r>
            <a:r>
              <a:rPr lang="el-GR" sz="2000" b="1" dirty="0" smtClean="0"/>
              <a:t>ριζοσπαστικό μέτρο </a:t>
            </a:r>
            <a:r>
              <a:rPr lang="el-GR" sz="2000" dirty="0" smtClean="0"/>
              <a:t>που είχε εφαρμοστεί ως τότε στην Ελλάδα ... Άλλαξε ριζικά τις σχέσεις της ιδιοκτησίας της γης, </a:t>
            </a:r>
            <a:r>
              <a:rPr lang="el-GR" sz="2000" b="1" dirty="0" smtClean="0"/>
              <a:t>γενικεύοντας το σύστημα της μικρής οικογενειακής ιδιοκτησίας</a:t>
            </a:r>
            <a:r>
              <a:rPr lang="el-GR" sz="2000" dirty="0" smtClean="0"/>
              <a:t>. ... Η αγροτική μεταρρύθμιση και ο συνακόλουθος τεμαχισμός της γης συνοδεύτηκαν από </a:t>
            </a:r>
            <a:r>
              <a:rPr lang="el-GR" sz="2000" b="1" dirty="0" smtClean="0"/>
              <a:t>αύξηση επενδύσεων στην αγροτική παραγωγή</a:t>
            </a:r>
            <a:r>
              <a:rPr lang="el-GR" sz="2000" dirty="0" smtClean="0"/>
              <a:t>, με τη μορφή πιστώσεων, και από την ταχεία εξέλιξη </a:t>
            </a:r>
            <a:r>
              <a:rPr lang="el-GR" sz="2000" b="1" dirty="0" smtClean="0"/>
              <a:t>του συνεταιριστικού κινήματος</a:t>
            </a:r>
            <a:r>
              <a:rPr lang="el-GR" sz="2000" dirty="0" smtClean="0"/>
              <a:t>, που αποσκοπούσε αφενός στην </a:t>
            </a:r>
            <a:r>
              <a:rPr lang="el-GR" sz="2000" b="1" dirty="0" smtClean="0"/>
              <a:t>προστασία των μικρών παραγωγών</a:t>
            </a:r>
            <a:r>
              <a:rPr lang="el-GR" sz="2000" dirty="0" smtClean="0"/>
              <a:t> και αφετέρου στη </a:t>
            </a:r>
            <a:r>
              <a:rPr lang="el-GR" sz="2000" b="1" dirty="0" smtClean="0"/>
              <a:t>μεγαλύτερη ασφάλεια των επενδύσεων στην αγροτική οικονομία</a:t>
            </a:r>
            <a:r>
              <a:rPr lang="el-GR" sz="2000" dirty="0" smtClean="0"/>
              <a:t>. Το βασικό θεσμικό πλαίσιο για την οργάνωση των συνεταιρισμών δημιουργήθηκε το </a:t>
            </a:r>
            <a:r>
              <a:rPr lang="el-GR" sz="2000" b="1" dirty="0" smtClean="0"/>
              <a:t>1914</a:t>
            </a:r>
            <a:r>
              <a:rPr lang="el-GR" sz="2000" dirty="0" smtClean="0"/>
              <a:t>. Οι συνθήκες που δημιούργησε ο πόλεμος έδωσαν στο συνεταιριστικό κίνημα μεγάλη ώθηση. Τα προβλήματα που είχαν σχέση με τη διακίνηση προϊόντων, την παραδοσιακή εκμετάλλευση του μικρού παραγωγού από τους μεσάζοντες, την έλλειψη κεφαλαίων και τους τοκογλυφικούς όρους δανειοδοτήσεως που επικρατούσαν στην ελεύθερη αγορά, έκαναν ακόμη πιο αισθητή την </a:t>
            </a:r>
            <a:r>
              <a:rPr lang="el-GR" sz="2000" b="1" dirty="0" smtClean="0"/>
              <a:t>ανάγκη συλλογικής ασφάλειας</a:t>
            </a:r>
            <a:r>
              <a:rPr lang="el-GR" sz="2000" dirty="0" smtClean="0"/>
              <a:t> που πρόσφεραν οι συνεταιρισμοί...» </a:t>
            </a:r>
          </a:p>
          <a:p>
            <a:pPr marL="0" indent="0">
              <a:buNone/>
            </a:pPr>
            <a:r>
              <a:rPr lang="el-GR" sz="2000" dirty="0" smtClean="0"/>
              <a:t>Ιστορία του Ελληνικού Έθνους, τόμος ΙΕ΄ , σ. 76. </a:t>
            </a:r>
            <a:r>
              <a:rPr lang="el-GR" sz="2000" dirty="0" err="1" smtClean="0"/>
              <a:t>ημερ</a:t>
            </a:r>
            <a:r>
              <a:rPr lang="el-GR" sz="2000" dirty="0" smtClean="0"/>
              <a:t> 2002</a:t>
            </a:r>
            <a:endParaRPr lang="el-GR" sz="2000" dirty="0"/>
          </a:p>
        </p:txBody>
      </p:sp>
    </p:spTree>
    <p:extLst>
      <p:ext uri="{BB962C8B-B14F-4D97-AF65-F5344CB8AC3E}">
        <p14:creationId xmlns:p14="http://schemas.microsoft.com/office/powerpoint/2010/main" val="23501091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πηγές</a:t>
            </a:r>
            <a:endParaRPr lang="el-GR" dirty="0"/>
          </a:p>
        </p:txBody>
      </p:sp>
      <p:sp>
        <p:nvSpPr>
          <p:cNvPr id="3" name="Θέση περιεχομένου 2"/>
          <p:cNvSpPr>
            <a:spLocks noGrp="1"/>
          </p:cNvSpPr>
          <p:nvPr>
            <p:ph idx="1"/>
          </p:nvPr>
        </p:nvSpPr>
        <p:spPr/>
        <p:txBody>
          <a:bodyPr>
            <a:normAutofit fontScale="85000" lnSpcReduction="10000"/>
          </a:bodyPr>
          <a:lstStyle/>
          <a:p>
            <a:pPr marL="0" indent="0">
              <a:buNone/>
            </a:pPr>
            <a:r>
              <a:rPr lang="el-GR" dirty="0" smtClean="0"/>
              <a:t>Αντλώντας στοιχεία από το κείμενο που ακολουθεί και αξιοποιώντας τις ιστορικές σας γνώσεις, να αναφέρετε:</a:t>
            </a:r>
          </a:p>
          <a:p>
            <a:pPr marL="0" indent="0">
              <a:buNone/>
            </a:pPr>
            <a:r>
              <a:rPr lang="el-GR" dirty="0" smtClean="0"/>
              <a:t>α. Πότε και πώς δημιουργήθηκε στην Ελλάδα το ζήτημα της μεγάλης ιδιοκτησίας; (μον. 5). </a:t>
            </a:r>
          </a:p>
          <a:p>
            <a:pPr marL="0" indent="0">
              <a:buNone/>
            </a:pPr>
            <a:r>
              <a:rPr lang="el-GR" dirty="0" smtClean="0"/>
              <a:t>β. Με ποιους τρόπους επιχείρησαν οι κεφαλαιούχοι (τσιφλικάδες) να εκμεταλλευτούν οικονομικά τις επενδύσεις τους στη γη; μον. 13). </a:t>
            </a:r>
          </a:p>
          <a:p>
            <a:pPr marL="0" indent="0">
              <a:buNone/>
            </a:pPr>
            <a:r>
              <a:rPr lang="el-GR" dirty="0" smtClean="0"/>
              <a:t>γ. Ποια μέτρα πήραν οι ελληνικές κυβερνήσεις πριν από τους Βαλκανικούς Πολέμους (1912-1913), για να επιλύσουν το ζήτημα της μεγάλης ιδιοκτησίας, και ποιες αντιδράσεις προκάλεσε η εφαρμογή </a:t>
            </a:r>
            <a:r>
              <a:rPr lang="el-GR" dirty="0" err="1" smtClean="0"/>
              <a:t>τους;(μον</a:t>
            </a:r>
            <a:r>
              <a:rPr lang="el-GR" dirty="0" smtClean="0"/>
              <a:t>. 7)</a:t>
            </a:r>
          </a:p>
          <a:p>
            <a:pPr marL="0" indent="0">
              <a:buNone/>
            </a:pPr>
            <a:endParaRPr lang="el-GR" dirty="0"/>
          </a:p>
        </p:txBody>
      </p:sp>
    </p:spTree>
    <p:extLst>
      <p:ext uri="{BB962C8B-B14F-4D97-AF65-F5344CB8AC3E}">
        <p14:creationId xmlns:p14="http://schemas.microsoft.com/office/powerpoint/2010/main" val="2890995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9512" y="0"/>
            <a:ext cx="8229600" cy="1143000"/>
          </a:xfrm>
        </p:spPr>
        <p:txBody>
          <a:bodyPr/>
          <a:lstStyle/>
          <a:p>
            <a:r>
              <a:rPr lang="el-GR" dirty="0" smtClean="0"/>
              <a:t>κείμενο</a:t>
            </a:r>
            <a:endParaRPr lang="el-GR" dirty="0"/>
          </a:p>
        </p:txBody>
      </p:sp>
      <p:sp>
        <p:nvSpPr>
          <p:cNvPr id="3" name="Θέση περιεχομένου 2"/>
          <p:cNvSpPr>
            <a:spLocks noGrp="1"/>
          </p:cNvSpPr>
          <p:nvPr>
            <p:ph idx="1"/>
          </p:nvPr>
        </p:nvSpPr>
        <p:spPr>
          <a:xfrm>
            <a:off x="611560" y="908721"/>
            <a:ext cx="8229600" cy="5760640"/>
          </a:xfrm>
        </p:spPr>
        <p:txBody>
          <a:bodyPr>
            <a:noAutofit/>
          </a:bodyPr>
          <a:lstStyle/>
          <a:p>
            <a:pPr marL="0" indent="0">
              <a:buNone/>
            </a:pPr>
            <a:r>
              <a:rPr lang="el-GR" sz="2000" dirty="0" smtClean="0"/>
              <a:t>«Μα ο Πήτερ </a:t>
            </a:r>
            <a:r>
              <a:rPr lang="el-GR" sz="2000" dirty="0" err="1" smtClean="0"/>
              <a:t>Χατζηθωμάς</a:t>
            </a:r>
            <a:r>
              <a:rPr lang="el-GR" sz="2000" dirty="0" smtClean="0"/>
              <a:t>, ήταν νευριασμένος πιότερο απ’ όλους. Η περσινή σοδειά δεν πήγε διόλου καλά. Ζήτημα αν πήρε τρία στα εκατό από τα χρήματα που ’δωσε ν’ αγοράσει το </a:t>
            </a:r>
            <a:r>
              <a:rPr lang="el-GR" sz="2000" dirty="0" err="1" smtClean="0"/>
              <a:t>Κιριλάρ</a:t>
            </a:r>
            <a:r>
              <a:rPr lang="el-GR" sz="2000" dirty="0" smtClean="0"/>
              <a:t>. Αν και φέτος παν έτσι τα πράματα, για ποιο λόγο να </a:t>
            </a:r>
            <a:r>
              <a:rPr lang="el-GR" sz="2000" dirty="0" err="1" smtClean="0"/>
              <a:t>βολοδέρνη</a:t>
            </a:r>
            <a:r>
              <a:rPr lang="el-GR" sz="2000" dirty="0" smtClean="0"/>
              <a:t> σε τούτον τον καταραμένο κάμπο; Θα το πούλαγε το </a:t>
            </a:r>
            <a:r>
              <a:rPr lang="el-GR" sz="2000" dirty="0" err="1" smtClean="0"/>
              <a:t>βρωμοτσιφλίκι</a:t>
            </a:r>
            <a:r>
              <a:rPr lang="el-GR" sz="2000" dirty="0" smtClean="0"/>
              <a:t>. Θα τοποθετούσε κάπου καλύτερα τα κεφάλαιά του. Γιατί είχε ανάγκη από λεφτά, σαν άνθρωπος </a:t>
            </a:r>
            <a:r>
              <a:rPr lang="el-GR" sz="2000" dirty="0" err="1" smtClean="0"/>
              <a:t>αρχοντομαθημένος</a:t>
            </a:r>
            <a:r>
              <a:rPr lang="el-GR" sz="2000" dirty="0" smtClean="0"/>
              <a:t> που ήταν. Ένιωθε τα νιάτα να περνάν. Κι ήθελε να </a:t>
            </a:r>
            <a:r>
              <a:rPr lang="el-GR" sz="2000" dirty="0" err="1" smtClean="0"/>
              <a:t>γλεντήση</a:t>
            </a:r>
            <a:r>
              <a:rPr lang="el-GR" sz="2000" dirty="0" smtClean="0"/>
              <a:t> τα στερνά του χρόνια, σ’ όλα εκείνα τα χρόνια, σ’ όλα εκείνα τα μέρη όπου η ηδονή πλημμυρά μέρη όπου η ηδονή πλημμυρά– μα που είναι πανάκριβη. Στο Παρίσι, στη Νις, στο </a:t>
            </a:r>
            <a:r>
              <a:rPr lang="el-GR" sz="2000" dirty="0" err="1" smtClean="0"/>
              <a:t>Μπιαρίτς</a:t>
            </a:r>
            <a:r>
              <a:rPr lang="el-GR" sz="2000" dirty="0" smtClean="0"/>
              <a:t>, στη Βιέννη, στη Βενετία... Όταν η Θεσσαλία έγινε ελληνική, άκουσε θαυμαστές ιστορίες για τα τσιφλίκια και τα κέρδη τους. Στο Παρίσι συνάντησε έναν τσιφλικά – τον </a:t>
            </a:r>
            <a:r>
              <a:rPr lang="el-GR" sz="2000" dirty="0" err="1" smtClean="0"/>
              <a:t>Κανάβα</a:t>
            </a:r>
            <a:r>
              <a:rPr lang="el-GR" sz="2000" dirty="0" smtClean="0"/>
              <a:t>– που ’τρωγε παρά με ουρά. Αυτός τον κατάφερε ν’ </a:t>
            </a:r>
            <a:r>
              <a:rPr lang="el-GR" sz="2000" dirty="0" err="1" smtClean="0"/>
              <a:t>αγοράση</a:t>
            </a:r>
            <a:r>
              <a:rPr lang="el-GR" sz="2000" dirty="0" smtClean="0"/>
              <a:t> το τσιφλίκι, με τα παραμύθια και τα χοντρά του λόγια: «Δεν έχεις ούτε έγνοιες, ούτε έξοδα. Αγοράζεις τη γη. Οι κολίγοι την οργώνουν, τη σπέρνουν, τη θερίζουν. Κι όταν </a:t>
            </a:r>
            <a:r>
              <a:rPr lang="el-GR" sz="2000" dirty="0" err="1" smtClean="0"/>
              <a:t>μαζευτή</a:t>
            </a:r>
            <a:r>
              <a:rPr lang="el-GR" sz="2000" dirty="0" smtClean="0"/>
              <a:t> το </a:t>
            </a:r>
            <a:r>
              <a:rPr lang="el-GR" sz="2000" dirty="0" err="1" smtClean="0"/>
              <a:t>γένημα</a:t>
            </a:r>
            <a:r>
              <a:rPr lang="el-GR" sz="2000" dirty="0" smtClean="0"/>
              <a:t> στα κιουτσέκια2, τους παίρνεις το μισό. Μια καλή σοδειά μπορεί να σου </a:t>
            </a:r>
            <a:r>
              <a:rPr lang="el-GR" sz="2000" dirty="0" err="1" smtClean="0"/>
              <a:t>δώση</a:t>
            </a:r>
            <a:r>
              <a:rPr lang="el-GR" sz="2000" dirty="0" smtClean="0"/>
              <a:t> τριάντα τοις εκατό στα χρήματά σου».</a:t>
            </a:r>
          </a:p>
          <a:p>
            <a:pPr marL="0" indent="0">
              <a:buNone/>
            </a:pPr>
            <a:r>
              <a:rPr lang="el-GR" sz="1600" i="1" dirty="0" smtClean="0"/>
              <a:t>(Μ. </a:t>
            </a:r>
            <a:r>
              <a:rPr lang="el-GR" sz="1600" i="1" dirty="0" err="1" smtClean="0"/>
              <a:t>Καραγάτσης</a:t>
            </a:r>
            <a:r>
              <a:rPr lang="el-GR" sz="1600" i="1" dirty="0" smtClean="0"/>
              <a:t>, «Το Μπουρίνι», από «Το </a:t>
            </a:r>
            <a:r>
              <a:rPr lang="el-GR" sz="1600" i="1" dirty="0" err="1" smtClean="0"/>
              <a:t>ΜεγάλοΣυναξάρι</a:t>
            </a:r>
            <a:r>
              <a:rPr lang="el-GR" sz="1600" i="1" dirty="0" smtClean="0"/>
              <a:t>», Αθήνα, </a:t>
            </a:r>
            <a:r>
              <a:rPr lang="el-GR" sz="1600" i="1" dirty="0" err="1" smtClean="0"/>
              <a:t>εκδ</a:t>
            </a:r>
            <a:r>
              <a:rPr lang="el-GR" sz="1600" i="1" dirty="0" smtClean="0"/>
              <a:t>. «Εστία», 1980, σελίδα 22). Εσπερινά 2004 [1. </a:t>
            </a:r>
            <a:r>
              <a:rPr lang="el-GR" sz="1600" i="1" dirty="0" err="1" smtClean="0"/>
              <a:t>Κιριλάρ</a:t>
            </a:r>
            <a:r>
              <a:rPr lang="el-GR" sz="1600" i="1" dirty="0" smtClean="0"/>
              <a:t> : τοποθεσία της Θεσσαλίας / 2. </a:t>
            </a:r>
            <a:r>
              <a:rPr lang="el-GR" sz="1600" i="1" dirty="0" err="1" smtClean="0"/>
              <a:t>κιουτσέκια</a:t>
            </a:r>
            <a:r>
              <a:rPr lang="el-GR" sz="1600" i="1" dirty="0" smtClean="0"/>
              <a:t> : χώροι αποθήκευσης ]</a:t>
            </a:r>
            <a:endParaRPr lang="el-GR" sz="1600" i="1" dirty="0"/>
          </a:p>
        </p:txBody>
      </p:sp>
    </p:spTree>
    <p:extLst>
      <p:ext uri="{BB962C8B-B14F-4D97-AF65-F5344CB8AC3E}">
        <p14:creationId xmlns:p14="http://schemas.microsoft.com/office/powerpoint/2010/main" val="1459051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πηγές</a:t>
            </a:r>
            <a:endParaRPr lang="el-GR" dirty="0"/>
          </a:p>
        </p:txBody>
      </p:sp>
      <p:sp>
        <p:nvSpPr>
          <p:cNvPr id="3" name="Θέση περιεχομένου 2"/>
          <p:cNvSpPr>
            <a:spLocks noGrp="1"/>
          </p:cNvSpPr>
          <p:nvPr>
            <p:ph idx="1"/>
          </p:nvPr>
        </p:nvSpPr>
        <p:spPr/>
        <p:txBody>
          <a:bodyPr>
            <a:normAutofit lnSpcReduction="10000"/>
          </a:bodyPr>
          <a:lstStyle/>
          <a:p>
            <a:pPr marL="0" indent="0">
              <a:buNone/>
            </a:pPr>
            <a:r>
              <a:rPr lang="el-GR" dirty="0" smtClean="0"/>
              <a:t>Αντλώντας στοιχεία από τα παρακάτω κείμενα και αξιοποιώντας τις ιστορικές σας γνώσεις, να παρουσιάσετε τους παράγοντες που επέτρεψαν τη δημιουργία της μεγάλης ιδιοκτησίας μετά την ενσωμάτωση της Θεσσαλίας (1881), καθώς και τις επιπτώσεις του γεγονότος αυτού στην οικονομική και κοινωνική ζωή της Ελλάδας μέχρι το τέλος των βαλκανικών πολέμων. </a:t>
            </a:r>
          </a:p>
          <a:p>
            <a:pPr marL="0" indent="0">
              <a:buNone/>
            </a:pPr>
            <a:r>
              <a:rPr lang="el-GR" dirty="0" smtClean="0"/>
              <a:t>Μονάδες 25 </a:t>
            </a:r>
            <a:r>
              <a:rPr lang="el-GR" dirty="0" err="1" smtClean="0"/>
              <a:t>Ημερ</a:t>
            </a:r>
            <a:r>
              <a:rPr lang="el-GR" dirty="0" smtClean="0"/>
              <a:t> </a:t>
            </a:r>
            <a:r>
              <a:rPr lang="el-GR" dirty="0" err="1" smtClean="0"/>
              <a:t>επαν</a:t>
            </a:r>
            <a:r>
              <a:rPr lang="el-GR" dirty="0" smtClean="0"/>
              <a:t> 2005</a:t>
            </a:r>
            <a:endParaRPr lang="el-GR" dirty="0"/>
          </a:p>
        </p:txBody>
      </p:sp>
    </p:spTree>
    <p:extLst>
      <p:ext uri="{BB962C8B-B14F-4D97-AF65-F5344CB8AC3E}">
        <p14:creationId xmlns:p14="http://schemas.microsoft.com/office/powerpoint/2010/main" val="3408260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2000" dirty="0" err="1" smtClean="0"/>
              <a:t>Κειμενο</a:t>
            </a:r>
            <a:r>
              <a:rPr lang="el-GR" sz="2000" dirty="0" smtClean="0"/>
              <a:t>: </a:t>
            </a:r>
            <a:r>
              <a:rPr lang="el-GR" sz="2000" b="1" dirty="0" smtClean="0"/>
              <a:t>α.</a:t>
            </a:r>
            <a:r>
              <a:rPr lang="el-GR" sz="2000" dirty="0" smtClean="0"/>
              <a:t> Αγγελική Σφήκα-Θεοδοσίου, «Ο Τρικούπης και το θεσσαλικό ζήτημα», Αριστοτέλειο Πανεπιστήμιο Θεσσαλονίκης, Τμήμα Ιστορίας και Αρχαιολογίας, </a:t>
            </a:r>
            <a:r>
              <a:rPr lang="el-GR" sz="2000" dirty="0" err="1" smtClean="0"/>
              <a:t>περ</a:t>
            </a:r>
            <a:r>
              <a:rPr lang="el-GR" sz="2000" dirty="0" smtClean="0"/>
              <a:t>. «ΕΓΝΑΤΙΑ», τ. 5, σελ. 124, UNIVERSITY STUDIO PRESS, 1995-2000.</a:t>
            </a:r>
            <a:endParaRPr lang="el-GR" sz="2000" dirty="0"/>
          </a:p>
        </p:txBody>
      </p:sp>
      <p:sp>
        <p:nvSpPr>
          <p:cNvPr id="3" name="Θέση περιεχομένου 2"/>
          <p:cNvSpPr>
            <a:spLocks noGrp="1"/>
          </p:cNvSpPr>
          <p:nvPr>
            <p:ph idx="1"/>
          </p:nvPr>
        </p:nvSpPr>
        <p:spPr/>
        <p:txBody>
          <a:bodyPr>
            <a:normAutofit fontScale="25000" lnSpcReduction="20000"/>
          </a:bodyPr>
          <a:lstStyle/>
          <a:p>
            <a:pPr marL="0" indent="0">
              <a:buNone/>
            </a:pPr>
            <a:r>
              <a:rPr lang="el-GR" sz="8000" dirty="0" smtClean="0"/>
              <a:t>Στο αγροτικό ζήτημα της Θεσσαλίας, το οποίο σημείωσε ιδιαίτερη έξαρση κατά την κρίσιμη περίοδο της μετάβασης από την οθωμανική στην ελληνική κυριαρχία, η σύμβαση της προσάρτησης επέβαλλε το </a:t>
            </a:r>
            <a:r>
              <a:rPr lang="el-GR" sz="8000" b="1" dirty="0" smtClean="0"/>
              <a:t>σεβασμό των υπαρχόντων δικαιωμάτων όλων εκείνων, οι οποίοι κατείχαν νόμιμους οθωμανικούς τίτλους σε κάθε είδους γαίες ή ακίνητα</a:t>
            </a:r>
            <a:r>
              <a:rPr lang="el-GR" sz="8000" dirty="0" smtClean="0"/>
              <a:t>. </a:t>
            </a:r>
          </a:p>
          <a:p>
            <a:pPr marL="0" indent="0">
              <a:buNone/>
            </a:pPr>
            <a:r>
              <a:rPr lang="el-GR" sz="8000" dirty="0" smtClean="0"/>
              <a:t>Η διάταξη θεωρήθηκε ότι εξομοίωνε όλους τους σχετικούς με την κατοχή της γης οθωμανικούς τίτλους και τους αναγνώριζε ως αποδεικτικά στοιχεία </a:t>
            </a:r>
            <a:r>
              <a:rPr lang="el-GR" sz="8000" dirty="0" err="1" smtClean="0"/>
              <a:t>ιδιοκτησίας∙</a:t>
            </a:r>
            <a:r>
              <a:rPr lang="el-GR" sz="8000" dirty="0" smtClean="0"/>
              <a:t> εκλήφθηκε δε ως </a:t>
            </a:r>
            <a:r>
              <a:rPr lang="el-GR" sz="8000" b="1" dirty="0" smtClean="0"/>
              <a:t>προνομιακή μεταχείριση </a:t>
            </a:r>
            <a:r>
              <a:rPr lang="el-GR" sz="8000" dirty="0" smtClean="0"/>
              <a:t>των Οθωμανών κατόχων τίτλων γης και οδηγούσε στην ενίσχυση της θέσης των τελευταίων, εξαιτίας και της ισχύος της </a:t>
            </a:r>
            <a:r>
              <a:rPr lang="el-GR" sz="8000" b="1" dirty="0" smtClean="0"/>
              <a:t>απόλυτης ατομικής ιδιοκτησίας στην ελληνική νομοθεσία, σε αντίθεση με τους όποιους περιορισμούς επέβαλλε ο οθωμανικός νόμος. </a:t>
            </a:r>
          </a:p>
          <a:p>
            <a:pPr marL="0" indent="0">
              <a:buNone/>
            </a:pPr>
            <a:r>
              <a:rPr lang="el-GR" sz="8000" dirty="0" smtClean="0"/>
              <a:t>Αφορούσε όμως, κατ’ επέκταση, και τους </a:t>
            </a:r>
            <a:r>
              <a:rPr lang="el-GR" sz="8000" b="1" dirty="0" smtClean="0"/>
              <a:t>Έλληνες αγοραστές </a:t>
            </a:r>
            <a:r>
              <a:rPr lang="el-GR" sz="8000" dirty="0" smtClean="0"/>
              <a:t>―προπάντων κεφαλαιούχους της ομογένειας―, οι οποίοι ενόψει της προσάρτησης είχαν σπεύσει να αποκτήσουν κτήματα στη Θεσσαλία. Από την άλλη πλευρά, η </a:t>
            </a:r>
            <a:r>
              <a:rPr lang="el-GR" sz="8000" b="1" dirty="0" smtClean="0"/>
              <a:t>δίκαιη απαίτηση των καλλιεργητών για απόκτηση ιδιόκτητης γης μετά την απελευθέρωση</a:t>
            </a:r>
            <a:r>
              <a:rPr lang="el-GR" sz="8000" dirty="0" smtClean="0"/>
              <a:t>, όχι μόνο δεν πραγματοποιήθηκε αλλά αντίθετα συνοδεύτηκε και με επιδείνωση των καλλιεργητικών σχέσεων, εξαιτίας και της </a:t>
            </a:r>
            <a:r>
              <a:rPr lang="el-GR" sz="8000" b="1" dirty="0" smtClean="0"/>
              <a:t>μη οριοθέτησης των δικών τους δικαιωμάτων</a:t>
            </a:r>
            <a:r>
              <a:rPr lang="el-GR" sz="8000" dirty="0" smtClean="0"/>
              <a:t>. </a:t>
            </a:r>
          </a:p>
          <a:p>
            <a:pPr marL="0" indent="0">
              <a:buNone/>
            </a:pPr>
            <a:endParaRPr lang="el-GR" dirty="0"/>
          </a:p>
        </p:txBody>
      </p:sp>
    </p:spTree>
    <p:extLst>
      <p:ext uri="{BB962C8B-B14F-4D97-AF65-F5344CB8AC3E}">
        <p14:creationId xmlns:p14="http://schemas.microsoft.com/office/powerpoint/2010/main" val="30242325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2800" dirty="0"/>
              <a:t>β</a:t>
            </a:r>
            <a:r>
              <a:rPr lang="el-GR" sz="2800" dirty="0" smtClean="0"/>
              <a:t>. </a:t>
            </a:r>
            <a:r>
              <a:rPr lang="el-GR" sz="2800" dirty="0" err="1" smtClean="0"/>
              <a:t>Richard</a:t>
            </a:r>
            <a:r>
              <a:rPr lang="el-GR" sz="2800" dirty="0" smtClean="0"/>
              <a:t> </a:t>
            </a:r>
            <a:r>
              <a:rPr lang="el-GR" sz="2800" dirty="0" err="1" smtClean="0"/>
              <a:t>Clogg</a:t>
            </a:r>
            <a:r>
              <a:rPr lang="el-GR" sz="2800" dirty="0" smtClean="0"/>
              <a:t>, «Σύντομη Ιστορία της Νεότερης Ελλάδας», σελ. 137-138, εκδόσεις Καρδαμίτσα, Αθήνα 1999.</a:t>
            </a:r>
            <a:endParaRPr lang="el-GR" sz="2800" dirty="0"/>
          </a:p>
        </p:txBody>
      </p:sp>
      <p:sp>
        <p:nvSpPr>
          <p:cNvPr id="3" name="Θέση περιεχομένου 2"/>
          <p:cNvSpPr>
            <a:spLocks noGrp="1"/>
          </p:cNvSpPr>
          <p:nvPr>
            <p:ph idx="1"/>
          </p:nvPr>
        </p:nvSpPr>
        <p:spPr/>
        <p:txBody>
          <a:bodyPr>
            <a:normAutofit fontScale="85000" lnSpcReduction="10000"/>
          </a:bodyPr>
          <a:lstStyle/>
          <a:p>
            <a:pPr marL="0" indent="0">
              <a:buNone/>
            </a:pPr>
            <a:r>
              <a:rPr lang="el-GR" dirty="0" smtClean="0"/>
              <a:t>Η ανάγκη να διατηρηθεί η </a:t>
            </a:r>
            <a:r>
              <a:rPr lang="el-GR" b="1" dirty="0" smtClean="0"/>
              <a:t>δανειοληπτική ικανότητα της Ελλάδας στο εξωτερικό</a:t>
            </a:r>
            <a:r>
              <a:rPr lang="el-GR" dirty="0" smtClean="0"/>
              <a:t> εμπόδιζε αρκετές φορές τη διαδικασία της εσωτερικής μεταρρύθμισης. </a:t>
            </a:r>
          </a:p>
          <a:p>
            <a:pPr marL="0" indent="0">
              <a:buNone/>
            </a:pPr>
            <a:r>
              <a:rPr lang="el-GR" dirty="0" smtClean="0"/>
              <a:t>Ο </a:t>
            </a:r>
            <a:r>
              <a:rPr lang="el-GR" b="1" dirty="0" smtClean="0"/>
              <a:t>Τρικούπης</a:t>
            </a:r>
            <a:r>
              <a:rPr lang="el-GR" dirty="0" smtClean="0"/>
              <a:t> απέφυγε π.χ. να κάνει μεταρρυθμίσεις στη γεωργική γη της </a:t>
            </a:r>
            <a:r>
              <a:rPr lang="el-GR" dirty="0" err="1" smtClean="0"/>
              <a:t>νεοαποκτημένης</a:t>
            </a:r>
            <a:r>
              <a:rPr lang="el-GR" dirty="0" smtClean="0"/>
              <a:t> επαρχίας της Θεσσαλίας, της οποίας τη γεωργία χαρακτήριζαν τα μεγάλα τσιφλίκια, για να μην προσβάλει τις ευαισθησίες (…) των πλουσίων Ελλήνων του εξωτερικού, που έδειχναν όλο και μεγαλύτερη τάση να επενδύουν στη μητέρα πατρίδα. </a:t>
            </a:r>
            <a:endParaRPr lang="el-GR" dirty="0"/>
          </a:p>
        </p:txBody>
      </p:sp>
    </p:spTree>
    <p:extLst>
      <p:ext uri="{BB962C8B-B14F-4D97-AF65-F5344CB8AC3E}">
        <p14:creationId xmlns:p14="http://schemas.microsoft.com/office/powerpoint/2010/main" val="17135038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2000" dirty="0" smtClean="0"/>
              <a:t>Αντλώντας στοιχεία από το κείμενο που ακολουθεί και αξιοποιώντας τις ιστορικές σας γνώσεις, να αναφέρετε το στόχο και τα αποτελέσματα της αγροτικής μεταρρύθμισης της κυβέρνησης του Ελευθερίου Βενιζέλου το 1917.</a:t>
            </a:r>
            <a:endParaRPr lang="el-GR" sz="2000" dirty="0"/>
          </a:p>
        </p:txBody>
      </p:sp>
      <p:sp>
        <p:nvSpPr>
          <p:cNvPr id="3" name="Θέση περιεχομένου 2"/>
          <p:cNvSpPr>
            <a:spLocks noGrp="1"/>
          </p:cNvSpPr>
          <p:nvPr>
            <p:ph idx="1"/>
          </p:nvPr>
        </p:nvSpPr>
        <p:spPr/>
        <p:txBody>
          <a:bodyPr>
            <a:noAutofit/>
          </a:bodyPr>
          <a:lstStyle/>
          <a:p>
            <a:pPr marL="0" indent="0">
              <a:buNone/>
            </a:pPr>
            <a:r>
              <a:rPr lang="el-GR" sz="2000" dirty="0" smtClean="0"/>
              <a:t>Η αγροτική μεταρρύθμιση του </a:t>
            </a:r>
            <a:r>
              <a:rPr lang="el-GR" sz="2000" b="1" dirty="0" smtClean="0"/>
              <a:t>Βενιζέλου</a:t>
            </a:r>
            <a:r>
              <a:rPr lang="el-GR" sz="2000" dirty="0" smtClean="0"/>
              <a:t> ήταν το πιο ριζοσπαστικό μέτρο που είχε εφαρμοστεί ως τότε στην Ελλάδα ... </a:t>
            </a:r>
          </a:p>
          <a:p>
            <a:pPr marL="0" indent="0">
              <a:buNone/>
            </a:pPr>
            <a:r>
              <a:rPr lang="el-GR" sz="2000" dirty="0" smtClean="0"/>
              <a:t>Μολονότι όμως </a:t>
            </a:r>
            <a:r>
              <a:rPr lang="el-GR" sz="2000" b="1" dirty="0" smtClean="0"/>
              <a:t>άλλαξε ριζικά τις σχέσεις της ιδιοκτησίας της γης</a:t>
            </a:r>
            <a:r>
              <a:rPr lang="el-GR" sz="2000" dirty="0" smtClean="0"/>
              <a:t>, γενικεύοντας το σύστημα της </a:t>
            </a:r>
            <a:r>
              <a:rPr lang="el-GR" sz="2000" b="1" dirty="0" smtClean="0"/>
              <a:t>μικρής οικογενειακής ιδιοκτησίας </a:t>
            </a:r>
            <a:r>
              <a:rPr lang="el-GR" sz="2000" dirty="0" smtClean="0"/>
              <a:t>που επικρατούσε στην Πελοπόννησο, </a:t>
            </a:r>
            <a:r>
              <a:rPr lang="el-GR" sz="2000" b="1" dirty="0" smtClean="0"/>
              <a:t>δεν μετέβαλε ποιοτικά τον τρόπο παραγωγής</a:t>
            </a:r>
            <a:r>
              <a:rPr lang="el-GR" sz="2000" dirty="0" smtClean="0"/>
              <a:t>, παρόλο που άλλαξε σε κάποιο βαθμό τις σχέσεις παραγωγής -τουλάχιστον στις περιοχές που εφαρμόστηκε-σύμφωνα με τις ανάγκες της αναπτυσσόμενης καπιταλιστικής δομής... </a:t>
            </a:r>
          </a:p>
          <a:p>
            <a:pPr marL="0" indent="0">
              <a:buNone/>
            </a:pPr>
            <a:r>
              <a:rPr lang="el-GR" sz="2000" dirty="0" smtClean="0"/>
              <a:t>Η </a:t>
            </a:r>
            <a:r>
              <a:rPr lang="el-GR" sz="2000" b="1" dirty="0" smtClean="0"/>
              <a:t>αγροτική μεταρρύθμιση </a:t>
            </a:r>
            <a:r>
              <a:rPr lang="el-GR" sz="2000" dirty="0" smtClean="0"/>
              <a:t>και ο συνακόλουθος </a:t>
            </a:r>
            <a:r>
              <a:rPr lang="el-GR" sz="2000" b="1" dirty="0" smtClean="0"/>
              <a:t>τεμαχισμός της γης </a:t>
            </a:r>
            <a:r>
              <a:rPr lang="el-GR" sz="2000" dirty="0" smtClean="0"/>
              <a:t>συνοδεύτηκαν από </a:t>
            </a:r>
            <a:r>
              <a:rPr lang="el-GR" sz="2000" b="1" dirty="0" smtClean="0"/>
              <a:t>αύξηση επενδύσεων στην αγροτική παραγωγή</a:t>
            </a:r>
            <a:r>
              <a:rPr lang="el-GR" sz="2000" dirty="0" smtClean="0"/>
              <a:t>, με τη μορφή </a:t>
            </a:r>
            <a:r>
              <a:rPr lang="el-GR" sz="2000" b="1" dirty="0" smtClean="0"/>
              <a:t>πιστώσεων</a:t>
            </a:r>
            <a:r>
              <a:rPr lang="el-GR" sz="2000" dirty="0" smtClean="0"/>
              <a:t>, και από την </a:t>
            </a:r>
            <a:r>
              <a:rPr lang="el-GR" sz="2000" b="1" dirty="0" smtClean="0"/>
              <a:t>ταχεία εξέλιξη του συνεταιριστικού κινήματος</a:t>
            </a:r>
            <a:r>
              <a:rPr lang="el-GR" sz="2000" dirty="0" smtClean="0"/>
              <a:t>, που αποσκοπούσε αφενός στην προστασία των μικρών παραγωγών και αφετέρου στη μεγαλύτερη </a:t>
            </a:r>
            <a:r>
              <a:rPr lang="el-GR" sz="2000" b="1" dirty="0" smtClean="0"/>
              <a:t>ασφάλεια των επενδύσεων στην αγροτική οικονομία</a:t>
            </a:r>
            <a:r>
              <a:rPr lang="el-GR" sz="2000" dirty="0" smtClean="0"/>
              <a:t>. Το </a:t>
            </a:r>
            <a:r>
              <a:rPr lang="el-GR" sz="2000" b="1" dirty="0" smtClean="0"/>
              <a:t>βασικό θεσμικό πλαίσιο </a:t>
            </a:r>
            <a:r>
              <a:rPr lang="el-GR" sz="2000" dirty="0" smtClean="0"/>
              <a:t>για την οργάνωση των συνεταιρισμών δημιουργήθηκε το </a:t>
            </a:r>
            <a:r>
              <a:rPr lang="el-GR" sz="2000" b="1" dirty="0" smtClean="0"/>
              <a:t>1914.... </a:t>
            </a:r>
          </a:p>
          <a:p>
            <a:pPr marL="0" indent="0">
              <a:buNone/>
            </a:pPr>
            <a:r>
              <a:rPr lang="el-GR" sz="2000" i="1" dirty="0" smtClean="0"/>
              <a:t>Ιστορία του Ελληνικού Έθνους, </a:t>
            </a:r>
            <a:r>
              <a:rPr lang="el-GR" sz="2000" i="1" dirty="0" err="1" smtClean="0"/>
              <a:t>τόμ</a:t>
            </a:r>
            <a:r>
              <a:rPr lang="el-GR" sz="2000" i="1" dirty="0" smtClean="0"/>
              <a:t>. ΙΕ΄, σ. 76. Μον. 25 </a:t>
            </a:r>
            <a:r>
              <a:rPr lang="el-GR" sz="2000" i="1" dirty="0" err="1" smtClean="0"/>
              <a:t>Εσπερ</a:t>
            </a:r>
            <a:r>
              <a:rPr lang="el-GR" sz="2000" i="1" dirty="0" smtClean="0"/>
              <a:t>-</a:t>
            </a:r>
            <a:r>
              <a:rPr lang="el-GR" sz="2000" i="1" dirty="0" err="1" smtClean="0"/>
              <a:t>επαν</a:t>
            </a:r>
            <a:r>
              <a:rPr lang="el-GR" sz="2000" i="1" dirty="0" smtClean="0"/>
              <a:t> 2006</a:t>
            </a:r>
            <a:endParaRPr lang="el-GR" sz="2000" i="1" dirty="0"/>
          </a:p>
        </p:txBody>
      </p:sp>
    </p:spTree>
    <p:extLst>
      <p:ext uri="{BB962C8B-B14F-4D97-AF65-F5344CB8AC3E}">
        <p14:creationId xmlns:p14="http://schemas.microsoft.com/office/powerpoint/2010/main" val="3932538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#1</a:t>
            </a:r>
            <a:endParaRPr lang="el-GR" dirty="0"/>
          </a:p>
        </p:txBody>
      </p:sp>
      <p:sp>
        <p:nvSpPr>
          <p:cNvPr id="3" name="Θέση περιεχομένου 2"/>
          <p:cNvSpPr>
            <a:spLocks noGrp="1"/>
          </p:cNvSpPr>
          <p:nvPr>
            <p:ph idx="1"/>
          </p:nvPr>
        </p:nvSpPr>
        <p:spPr/>
        <p:txBody>
          <a:bodyPr>
            <a:normAutofit fontScale="62500" lnSpcReduction="20000"/>
          </a:bodyPr>
          <a:lstStyle/>
          <a:p>
            <a:pPr marL="0" indent="0">
              <a:buNone/>
            </a:pPr>
            <a:r>
              <a:rPr lang="el-GR" dirty="0" smtClean="0"/>
              <a:t>Οι ραγδαίες εξελίξεις που γνώρισε ο σύγχρονος κόσμος στον οικονομικό τομέα άσκησαν σοβαρές πιέσεις στον </a:t>
            </a:r>
            <a:r>
              <a:rPr lang="el-GR" b="1" dirty="0" smtClean="0"/>
              <a:t>αγροτικό χώρο</a:t>
            </a:r>
            <a:r>
              <a:rPr lang="el-GR" dirty="0" smtClean="0"/>
              <a:t>. </a:t>
            </a:r>
          </a:p>
          <a:p>
            <a:pPr marL="0" indent="0">
              <a:buNone/>
            </a:pPr>
            <a:r>
              <a:rPr lang="el-GR" dirty="0" smtClean="0"/>
              <a:t>Ο τελευταίος κυριαρχούσε παραγωγικά αλλά και κοινωνικά στην ιστορία των ανθρώπινων πολιτισμών ως το 19ο αιώνα. </a:t>
            </a:r>
          </a:p>
          <a:p>
            <a:pPr marL="0" indent="0">
              <a:buNone/>
            </a:pPr>
            <a:r>
              <a:rPr lang="el-GR" dirty="0" smtClean="0"/>
              <a:t>Με τη βιομηχανική επανάσταση, η κυριαρχία αυτή άρχισε προοδευτικά να υποχωρεί σε ορισμένες περιοχές του κόσμου, οι οποίες συνοπτικά ονομάστηκαν </a:t>
            </a:r>
            <a:r>
              <a:rPr lang="el-GR" b="1" dirty="0" smtClean="0"/>
              <a:t>«δυτικός κόσμος». </a:t>
            </a:r>
          </a:p>
          <a:p>
            <a:pPr marL="0" indent="0">
              <a:buNone/>
            </a:pPr>
            <a:r>
              <a:rPr lang="el-GR" dirty="0" smtClean="0"/>
              <a:t>Η Ευρώπη βρισκόταν ήδη ανάμεσα σ' αυτές, ενώ η Ελλάδα βάδιζε με ρυθμούς αργούς, «μεσογειακούς», προς την ίδια κατεύθυνση. </a:t>
            </a:r>
          </a:p>
          <a:p>
            <a:pPr marL="0" indent="0">
              <a:buNone/>
            </a:pPr>
            <a:r>
              <a:rPr lang="el-GR" dirty="0" smtClean="0"/>
              <a:t>Καθώς η κατοχή γης έπαυε προοδευτικά να είναι πηγή εξουσίας και κοινωνικού -ταξικού- κύρους, άνοιξαν οι δρόμοι για την </a:t>
            </a:r>
            <a:r>
              <a:rPr lang="el-GR" b="1" dirty="0" smtClean="0"/>
              <a:t>αγροτική μεταρρύθμιση. </a:t>
            </a:r>
          </a:p>
          <a:p>
            <a:pPr marL="0" indent="0">
              <a:buNone/>
            </a:pPr>
            <a:r>
              <a:rPr lang="el-GR" dirty="0" smtClean="0"/>
              <a:t>Την </a:t>
            </a:r>
            <a:r>
              <a:rPr lang="el-GR" b="1" dirty="0" smtClean="0"/>
              <a:t>κατάργηση δηλαδή των μεγάλων ιδιοκτησιών </a:t>
            </a:r>
            <a:r>
              <a:rPr lang="el-GR" dirty="0" smtClean="0"/>
              <a:t>και την κατάτμηση των αξιοποιήσιμων εδαφών σε μικρές παραγωγικές μονάδες, οικογενειακού χαρακτήρα, που ανταποκρίνονταν καλύτερα στις νέες παραγωγικές και κοινωνικές συνθήκες.</a:t>
            </a:r>
            <a:endParaRPr lang="el-GR" dirty="0"/>
          </a:p>
        </p:txBody>
      </p:sp>
    </p:spTree>
    <p:extLst>
      <p:ext uri="{BB962C8B-B14F-4D97-AF65-F5344CB8AC3E}">
        <p14:creationId xmlns:p14="http://schemas.microsoft.com/office/powerpoint/2010/main" val="2062029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#2</a:t>
            </a:r>
            <a:endParaRPr lang="el-GR" dirty="0"/>
          </a:p>
        </p:txBody>
      </p:sp>
      <p:sp>
        <p:nvSpPr>
          <p:cNvPr id="3" name="Θέση περιεχομένου 2"/>
          <p:cNvSpPr>
            <a:spLocks noGrp="1"/>
          </p:cNvSpPr>
          <p:nvPr>
            <p:ph idx="1"/>
          </p:nvPr>
        </p:nvSpPr>
        <p:spPr/>
        <p:txBody>
          <a:bodyPr>
            <a:normAutofit/>
          </a:bodyPr>
          <a:lstStyle/>
          <a:p>
            <a:pPr marL="0" indent="0">
              <a:buNone/>
            </a:pPr>
            <a:r>
              <a:rPr lang="el-GR" sz="2400" dirty="0" smtClean="0"/>
              <a:t>Στον ελληνικό χώρο, το πρόβλημα της έγγειας ιδιοκτησίας δεν γνώρισε τις εντάσεις που παρατηρήθηκαν σε άλλα ευρωπαϊκά ή βαλκανικά κράτη. </a:t>
            </a:r>
          </a:p>
          <a:p>
            <a:pPr marL="0" indent="0">
              <a:buNone/>
            </a:pPr>
            <a:r>
              <a:rPr lang="el-GR" sz="2400" dirty="0" smtClean="0"/>
              <a:t>Η προοδευτική διανομή των εθνικών γαιών που προέκυψαν από τον επαναστατικό αγώνα του 1821-1828 δημιούργησε πλήθος αγροτών με μικρές ή μεσαίες ιδιοκτησίες. </a:t>
            </a:r>
          </a:p>
          <a:p>
            <a:pPr marL="0" indent="0">
              <a:buNone/>
            </a:pPr>
            <a:r>
              <a:rPr lang="el-GR" sz="2400" dirty="0" smtClean="0"/>
              <a:t>Τα λίγα εναπομείναντα </a:t>
            </a:r>
            <a:r>
              <a:rPr lang="el-GR" sz="2400" b="1" dirty="0" smtClean="0"/>
              <a:t>«τσιφλίκια» </a:t>
            </a:r>
            <a:r>
              <a:rPr lang="el-GR" sz="2400" dirty="0" smtClean="0"/>
              <a:t>στην Αττική και την Εύβοια δεν προκαλούσαν ιδιαίτερο πρόβλημα. </a:t>
            </a:r>
          </a:p>
          <a:p>
            <a:pPr marL="0" indent="0">
              <a:buNone/>
            </a:pPr>
            <a:r>
              <a:rPr lang="el-GR" sz="2400" dirty="0" smtClean="0"/>
              <a:t>Αργότερα όμως, η διεύρυνση του ελληνικού κράτους με τα Επτάνησα (1864), την Άρτα και τη Θεσσαλία (1881) έφερε στο προσκήνιο το </a:t>
            </a:r>
            <a:r>
              <a:rPr lang="el-GR" sz="2400" b="1" dirty="0" smtClean="0"/>
              <a:t>ζήτημα της μεγάλης ιδιοκτησίας</a:t>
            </a:r>
            <a:r>
              <a:rPr lang="el-GR" sz="2400" dirty="0" smtClean="0"/>
              <a:t>.</a:t>
            </a:r>
            <a:endParaRPr lang="el-GR" sz="2400" dirty="0"/>
          </a:p>
        </p:txBody>
      </p:sp>
    </p:spTree>
    <p:extLst>
      <p:ext uri="{BB962C8B-B14F-4D97-AF65-F5344CB8AC3E}">
        <p14:creationId xmlns:p14="http://schemas.microsoft.com/office/powerpoint/2010/main" val="255031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#3</a:t>
            </a:r>
            <a:endParaRPr lang="el-GR" dirty="0"/>
          </a:p>
        </p:txBody>
      </p:sp>
      <p:sp>
        <p:nvSpPr>
          <p:cNvPr id="3" name="Θέση περιεχομένου 2"/>
          <p:cNvSpPr>
            <a:spLocks noGrp="1"/>
          </p:cNvSpPr>
          <p:nvPr>
            <p:ph idx="1"/>
          </p:nvPr>
        </p:nvSpPr>
        <p:spPr/>
        <p:txBody>
          <a:bodyPr>
            <a:normAutofit fontScale="92500" lnSpcReduction="20000"/>
          </a:bodyPr>
          <a:lstStyle/>
          <a:p>
            <a:pPr marL="0" indent="0">
              <a:buNone/>
            </a:pPr>
            <a:r>
              <a:rPr lang="el-GR" dirty="0" smtClean="0"/>
              <a:t>Τα «τσιφλίκια» της Θεσσαλίας αγοράστηκαν από πλούσιους Έλληνες του εξωτερικού οι οποίοι, πέρα από το γεγονός ότι διατήρησαν τον αναχρονιστικό </a:t>
            </a:r>
            <a:r>
              <a:rPr lang="el-GR" b="1" dirty="0" smtClean="0"/>
              <a:t>θεσμό των κολίγων</a:t>
            </a:r>
            <a:r>
              <a:rPr lang="el-GR" dirty="0" smtClean="0"/>
              <a:t>, άσκησαν πολιτικές και κοινωνικές πιέσεις για να </a:t>
            </a:r>
            <a:r>
              <a:rPr lang="el-GR" b="1" dirty="0" smtClean="0"/>
              <a:t>κερδοσκοπήσουν </a:t>
            </a:r>
            <a:r>
              <a:rPr lang="el-GR" dirty="0" smtClean="0"/>
              <a:t>από την παραγωγή του σιταριού. </a:t>
            </a:r>
          </a:p>
          <a:p>
            <a:pPr marL="0" indent="0">
              <a:buNone/>
            </a:pPr>
            <a:r>
              <a:rPr lang="el-GR" dirty="0" smtClean="0"/>
              <a:t>Επιδίωξαν δηλαδή την </a:t>
            </a:r>
            <a:r>
              <a:rPr lang="el-GR" b="1" dirty="0" smtClean="0"/>
              <a:t>επιβολή υψηλών δασμών στο εισαγόμενο από τη Ρωσία σιτάρι</a:t>
            </a:r>
            <a:r>
              <a:rPr lang="el-GR" dirty="0" smtClean="0"/>
              <a:t>, ώστε να μπορούν να καθορίζουν όσο το δυνατόν υψηλότερες τιμές για το εγχώριο, προκαλώντας μάλιστα μερικές φορές και </a:t>
            </a:r>
            <a:r>
              <a:rPr lang="el-GR" b="1" dirty="0" smtClean="0"/>
              <a:t>τεχνητές ελλείψεις</a:t>
            </a:r>
            <a:r>
              <a:rPr lang="el-GR" dirty="0" smtClean="0"/>
              <a:t>.</a:t>
            </a:r>
            <a:endParaRPr lang="el-GR" dirty="0"/>
          </a:p>
        </p:txBody>
      </p:sp>
    </p:spTree>
    <p:extLst>
      <p:ext uri="{BB962C8B-B14F-4D97-AF65-F5344CB8AC3E}">
        <p14:creationId xmlns:p14="http://schemas.microsoft.com/office/powerpoint/2010/main" val="3199937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#4</a:t>
            </a:r>
            <a:endParaRPr lang="el-GR" dirty="0"/>
          </a:p>
        </p:txBody>
      </p:sp>
      <p:sp>
        <p:nvSpPr>
          <p:cNvPr id="3" name="Θέση περιεχομένου 2"/>
          <p:cNvSpPr>
            <a:spLocks noGrp="1"/>
          </p:cNvSpPr>
          <p:nvPr>
            <p:ph idx="1"/>
          </p:nvPr>
        </p:nvSpPr>
        <p:spPr/>
        <p:txBody>
          <a:bodyPr>
            <a:normAutofit fontScale="77500" lnSpcReduction="20000"/>
          </a:bodyPr>
          <a:lstStyle/>
          <a:p>
            <a:pPr marL="0" indent="0">
              <a:buNone/>
            </a:pPr>
            <a:r>
              <a:rPr lang="el-GR" dirty="0" smtClean="0"/>
              <a:t>Οι πρακτικές αυτές δημιούργησαν εντάσεις και οδήγησαν στην </a:t>
            </a:r>
            <a:r>
              <a:rPr lang="el-GR" b="1" dirty="0" smtClean="0"/>
              <a:t>ψήφιση νόμων το 1907</a:t>
            </a:r>
            <a:r>
              <a:rPr lang="el-GR" dirty="0" smtClean="0"/>
              <a:t>, οι οποίοι επέτρεπαν στην εκάστοτε ελληνική κυβέρνηση να απαλλοτριώνει μεγάλες ιδιοκτησίες, ώστε να μπορεί να τις διανέμει σε ακτήμονες. </a:t>
            </a:r>
          </a:p>
          <a:p>
            <a:pPr marL="0" indent="0">
              <a:buNone/>
            </a:pPr>
            <a:r>
              <a:rPr lang="el-GR" dirty="0" smtClean="0"/>
              <a:t>Η εφαρμογή τους αποδείχθηκε δύσκολη υπόθεση και οι τριβές που προκλήθηκαν προκάλεσαν </a:t>
            </a:r>
            <a:r>
              <a:rPr lang="el-GR" b="1" dirty="0" smtClean="0"/>
              <a:t>συγκρούσεις</a:t>
            </a:r>
            <a:r>
              <a:rPr lang="el-GR" dirty="0" smtClean="0"/>
              <a:t>, η πιο σημαντική από τις οποίες έγινε στο </a:t>
            </a:r>
            <a:r>
              <a:rPr lang="el-GR" b="1" dirty="0" smtClean="0"/>
              <a:t>χωριό Κιλελέρ (1910)</a:t>
            </a:r>
            <a:r>
              <a:rPr lang="el-GR" dirty="0" smtClean="0"/>
              <a:t>. </a:t>
            </a:r>
          </a:p>
          <a:p>
            <a:pPr marL="0" indent="0">
              <a:buNone/>
            </a:pPr>
            <a:r>
              <a:rPr lang="el-GR" dirty="0" smtClean="0"/>
              <a:t>Οι εξελίξεις προχώρησαν αργά μέχρι το τέλος των </a:t>
            </a:r>
            <a:r>
              <a:rPr lang="el-GR" b="1" dirty="0" smtClean="0"/>
              <a:t>Βαλκανικών πολέμων (1913), </a:t>
            </a:r>
            <a:r>
              <a:rPr lang="el-GR" dirty="0" smtClean="0"/>
              <a:t>οπότε το ζήτημα έγινε πιο περίπλοκο, καθώς μέσα στα νέα όρια της χώρας υπήρχαν πλέον και </a:t>
            </a:r>
            <a:r>
              <a:rPr lang="el-GR" b="1" dirty="0" smtClean="0"/>
              <a:t>μουσουλμάνοι ιδιοκτήτες μεγάλων εκτάσεων</a:t>
            </a:r>
            <a:r>
              <a:rPr lang="el-GR" dirty="0" smtClean="0"/>
              <a:t>.</a:t>
            </a:r>
            <a:endParaRPr lang="el-GR" dirty="0"/>
          </a:p>
        </p:txBody>
      </p:sp>
    </p:spTree>
    <p:extLst>
      <p:ext uri="{BB962C8B-B14F-4D97-AF65-F5344CB8AC3E}">
        <p14:creationId xmlns:p14="http://schemas.microsoft.com/office/powerpoint/2010/main" val="385094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#5</a:t>
            </a:r>
            <a:endParaRPr lang="el-GR" dirty="0"/>
          </a:p>
        </p:txBody>
      </p:sp>
      <p:sp>
        <p:nvSpPr>
          <p:cNvPr id="3" name="Θέση περιεχομένου 2"/>
          <p:cNvSpPr>
            <a:spLocks noGrp="1"/>
          </p:cNvSpPr>
          <p:nvPr>
            <p:ph idx="1"/>
          </p:nvPr>
        </p:nvSpPr>
        <p:spPr>
          <a:xfrm>
            <a:off x="457200" y="1268760"/>
            <a:ext cx="8229600" cy="4857403"/>
          </a:xfrm>
        </p:spPr>
        <p:txBody>
          <a:bodyPr>
            <a:noAutofit/>
          </a:bodyPr>
          <a:lstStyle/>
          <a:p>
            <a:pPr marL="0" indent="0">
              <a:buNone/>
            </a:pPr>
            <a:r>
              <a:rPr lang="el-GR" sz="2400" dirty="0" smtClean="0"/>
              <a:t>Το αποφασιστικό βήμα προς την </a:t>
            </a:r>
            <a:r>
              <a:rPr lang="el-GR" sz="2400" b="1" dirty="0" smtClean="0"/>
              <a:t>ολοκλήρωση της αγροτικής μεταρρύθμισης</a:t>
            </a:r>
            <a:r>
              <a:rPr lang="el-GR" sz="2400" dirty="0" smtClean="0"/>
              <a:t> έγινε στα ταραγμένα χρόνια του Α' Παγκοσμίου πολέμου και του «εθνικού διχασμού». </a:t>
            </a:r>
          </a:p>
          <a:p>
            <a:pPr marL="0" indent="0">
              <a:buNone/>
            </a:pPr>
            <a:r>
              <a:rPr lang="el-GR" sz="2400" dirty="0" smtClean="0"/>
              <a:t>Το </a:t>
            </a:r>
            <a:r>
              <a:rPr lang="el-GR" sz="2400" b="1" dirty="0" smtClean="0"/>
              <a:t>1917 </a:t>
            </a:r>
            <a:r>
              <a:rPr lang="el-GR" sz="2400" dirty="0" smtClean="0"/>
              <a:t>η κυβέρνηση του Ελευθερίου Βενιζέλου στη Θεσσαλονίκη αποφάσισε την ολοκλήρωση της μεταρρύθμισης. </a:t>
            </a:r>
          </a:p>
          <a:p>
            <a:pPr marL="0" indent="0">
              <a:buNone/>
            </a:pPr>
            <a:r>
              <a:rPr lang="el-GR" sz="2400" dirty="0" smtClean="0"/>
              <a:t>Ο στόχος ήταν διπλός: αφενός η </a:t>
            </a:r>
            <a:r>
              <a:rPr lang="el-GR" sz="2400" b="1" dirty="0" smtClean="0"/>
              <a:t>στήριξη και ο πολλαπλασιασμός των ελληνικών ιδιοκτησιών γης στις νεοαποκτηθείσες περιοχές</a:t>
            </a:r>
            <a:r>
              <a:rPr lang="el-GR" sz="2400" dirty="0" smtClean="0"/>
              <a:t> και αφετέρου η </a:t>
            </a:r>
            <a:r>
              <a:rPr lang="el-GR" sz="2400" b="1" dirty="0" smtClean="0"/>
              <a:t>αποκατάσταση των προσφύγων</a:t>
            </a:r>
            <a:r>
              <a:rPr lang="el-GR" sz="2400" dirty="0" smtClean="0"/>
              <a:t> και η </a:t>
            </a:r>
            <a:r>
              <a:rPr lang="el-GR" sz="2400" b="1" dirty="0" smtClean="0"/>
              <a:t>πρόληψη κοινωνικών εντάσεων </a:t>
            </a:r>
            <a:r>
              <a:rPr lang="el-GR" sz="2400" dirty="0" smtClean="0"/>
              <a:t>στον αγροτικό χώρο. </a:t>
            </a:r>
          </a:p>
          <a:p>
            <a:pPr marL="0" indent="0">
              <a:buNone/>
            </a:pPr>
            <a:r>
              <a:rPr lang="el-GR" sz="2400" dirty="0" smtClean="0"/>
              <a:t>Με βάση αυτά τα νομοθετήματα η </a:t>
            </a:r>
            <a:r>
              <a:rPr lang="el-GR" sz="2400" b="1" dirty="0" smtClean="0"/>
              <a:t>απαλλοτρίωση των μεγάλων αγροτικών ιδιοκτησιών</a:t>
            </a:r>
            <a:r>
              <a:rPr lang="el-GR" sz="2400" dirty="0" smtClean="0"/>
              <a:t> έγινε δυνατή στα αμέσως μετά τον πόλεμο χρόνια, όταν η ανάγκη αποκατάστασης των προσφύγων βρέθηκε στο επίκεντρο του κρατικού ενδιαφέροντος.</a:t>
            </a:r>
            <a:endParaRPr lang="el-GR" sz="2400" dirty="0"/>
          </a:p>
        </p:txBody>
      </p:sp>
    </p:spTree>
    <p:extLst>
      <p:ext uri="{BB962C8B-B14F-4D97-AF65-F5344CB8AC3E}">
        <p14:creationId xmlns:p14="http://schemas.microsoft.com/office/powerpoint/2010/main" val="1737735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#5</a:t>
            </a:r>
            <a:endParaRPr lang="el-GR" dirty="0"/>
          </a:p>
        </p:txBody>
      </p:sp>
      <p:sp>
        <p:nvSpPr>
          <p:cNvPr id="3" name="Θέση περιεχομένου 2"/>
          <p:cNvSpPr>
            <a:spLocks noGrp="1"/>
          </p:cNvSpPr>
          <p:nvPr>
            <p:ph idx="1"/>
          </p:nvPr>
        </p:nvSpPr>
        <p:spPr/>
        <p:txBody>
          <a:bodyPr>
            <a:normAutofit fontScale="62500" lnSpcReduction="20000"/>
          </a:bodyPr>
          <a:lstStyle/>
          <a:p>
            <a:pPr marL="0" indent="0">
              <a:buNone/>
            </a:pPr>
            <a:r>
              <a:rPr lang="el-GR" dirty="0" smtClean="0"/>
              <a:t>Η </a:t>
            </a:r>
            <a:r>
              <a:rPr lang="el-GR" b="1" dirty="0" smtClean="0"/>
              <a:t>αναδιανομή</a:t>
            </a:r>
            <a:r>
              <a:rPr lang="el-GR" dirty="0" smtClean="0"/>
              <a:t> που έγινε έφτασε στο 85% των καλλιεργήσιμων εκτάσεων στη Μακεδονία και στο 68% στη Θεσσαλία. </a:t>
            </a:r>
          </a:p>
          <a:p>
            <a:pPr marL="0" indent="0">
              <a:buNone/>
            </a:pPr>
            <a:r>
              <a:rPr lang="el-GR" dirty="0" smtClean="0"/>
              <a:t>Στο σύνολο της καλλιεργήσιμης γης της χώρας το ποσοστό αυτό ανήλθε σε 40%. </a:t>
            </a:r>
          </a:p>
          <a:p>
            <a:pPr marL="0" indent="0">
              <a:buNone/>
            </a:pPr>
            <a:r>
              <a:rPr lang="el-GR" dirty="0" smtClean="0"/>
              <a:t>Μετά από λίγα χρόνια, κάτω από την </a:t>
            </a:r>
            <a:r>
              <a:rPr lang="el-GR" b="1" dirty="0" smtClean="0"/>
              <a:t>πίεση του προσφυγικού προβλήματος</a:t>
            </a:r>
            <a:r>
              <a:rPr lang="el-GR" dirty="0" smtClean="0"/>
              <a:t>, η αγροτική μεταρρύθμιση ολοκληρώθηκε και οδήγησε την αγροτική οικονομία της χώρας σε </a:t>
            </a:r>
            <a:r>
              <a:rPr lang="el-GR" b="1" dirty="0" smtClean="0"/>
              <a:t>καθεστώς </a:t>
            </a:r>
            <a:r>
              <a:rPr lang="el-GR" b="1" dirty="0" err="1" smtClean="0"/>
              <a:t>μικροϊδιοκτησίας</a:t>
            </a:r>
            <a:r>
              <a:rPr lang="el-GR" dirty="0" smtClean="0"/>
              <a:t>. </a:t>
            </a:r>
          </a:p>
          <a:p>
            <a:pPr marL="0" indent="0">
              <a:buNone/>
            </a:pPr>
            <a:r>
              <a:rPr lang="el-GR" dirty="0" smtClean="0"/>
              <a:t>Με τη σειρά της η νέα κατάσταση δημιούργησε νέα προβλήματα. Οι μικροκαλλιεργητές δυσκολεύονταν να εμπορευματοποιήσουν την παραγωγή τους και έπεφταν συχνά θύματα των εμπόρων. </a:t>
            </a:r>
          </a:p>
          <a:p>
            <a:pPr marL="0" indent="0">
              <a:buNone/>
            </a:pPr>
            <a:r>
              <a:rPr lang="el-GR" dirty="0" smtClean="0"/>
              <a:t>Για να αντιμετωπιστεί αυτή η κατάσταση προωθήθηκε η ίδρυση της </a:t>
            </a:r>
            <a:r>
              <a:rPr lang="el-GR" b="1" dirty="0" smtClean="0"/>
              <a:t>Αγροτικής Τράπεζας</a:t>
            </a:r>
            <a:r>
              <a:rPr lang="el-GR" dirty="0" smtClean="0"/>
              <a:t>, </a:t>
            </a:r>
            <a:r>
              <a:rPr lang="el-GR" b="1" dirty="0" smtClean="0"/>
              <a:t>κρατικών οργανισμών παρέμβασης και παραγωγικών συνεταιρισμών. </a:t>
            </a:r>
          </a:p>
          <a:p>
            <a:pPr marL="0" indent="0">
              <a:buNone/>
            </a:pPr>
            <a:r>
              <a:rPr lang="el-GR" dirty="0" smtClean="0"/>
              <a:t>Το αγροτικό ζήτημα απέκτησε έτσι νέο περιεχόμενο, </a:t>
            </a:r>
            <a:r>
              <a:rPr lang="el-GR" b="1" dirty="0" smtClean="0"/>
              <a:t>χωρίς να προκαλέσει τις εντάσεις </a:t>
            </a:r>
            <a:r>
              <a:rPr lang="el-GR" dirty="0" smtClean="0"/>
              <a:t>που γνώρισαν άλλα κράτη της Ευρώπης (Ισπανία, Βουλγαρία, Ρουμανία κ.λπ.).</a:t>
            </a:r>
            <a:endParaRPr lang="el-GR" dirty="0"/>
          </a:p>
        </p:txBody>
      </p:sp>
    </p:spTree>
    <p:extLst>
      <p:ext uri="{BB962C8B-B14F-4D97-AF65-F5344CB8AC3E}">
        <p14:creationId xmlns:p14="http://schemas.microsoft.com/office/powerpoint/2010/main" val="4174946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t>Πίνακας 7</a:t>
            </a:r>
            <a:r>
              <a:rPr lang="el-GR" dirty="0" smtClean="0"/>
              <a:t> Απαλλοτριώσεις </a:t>
            </a:r>
            <a:br>
              <a:rPr lang="el-GR" dirty="0" smtClean="0"/>
            </a:br>
            <a:r>
              <a:rPr lang="el-GR" dirty="0" smtClean="0"/>
              <a:t>μεγάλων αγροτικών ιδιοκτησιών</a:t>
            </a:r>
            <a:endParaRPr lang="el-GR" dirty="0"/>
          </a:p>
        </p:txBody>
      </p:sp>
      <p:sp>
        <p:nvSpPr>
          <p:cNvPr id="3" name="Θέση περιεχομένου 2"/>
          <p:cNvSpPr>
            <a:spLocks noGrp="1"/>
          </p:cNvSpPr>
          <p:nvPr>
            <p:ph idx="1"/>
          </p:nvPr>
        </p:nvSpPr>
        <p:spPr/>
        <p:txBody>
          <a:bodyPr>
            <a:normAutofit/>
          </a:bodyPr>
          <a:lstStyle/>
          <a:p>
            <a:pPr marL="0" indent="0">
              <a:buNone/>
            </a:pPr>
            <a:endParaRPr lang="el-GR" dirty="0" smtClean="0"/>
          </a:p>
          <a:p>
            <a:pPr marL="0" indent="0">
              <a:buNone/>
            </a:pPr>
            <a:r>
              <a:rPr lang="el-GR" b="1" dirty="0" smtClean="0"/>
              <a:t>ΠΕΡΙΟΔΟΣ 	ΑΡΙΘΜΟΣ ΑΠΑΛΛΟΤΡΙΩΣΕΩΝ</a:t>
            </a:r>
          </a:p>
          <a:p>
            <a:pPr marL="0" indent="0">
              <a:buNone/>
            </a:pPr>
            <a:r>
              <a:rPr lang="el-GR" dirty="0" smtClean="0"/>
              <a:t>1917-1920		64</a:t>
            </a:r>
          </a:p>
          <a:p>
            <a:pPr marL="0" indent="0">
              <a:buNone/>
            </a:pPr>
            <a:r>
              <a:rPr lang="el-GR" dirty="0" smtClean="0"/>
              <a:t>1921-1922		12</a:t>
            </a:r>
          </a:p>
          <a:p>
            <a:pPr marL="0" indent="0">
              <a:buNone/>
            </a:pPr>
            <a:r>
              <a:rPr lang="el-GR" dirty="0" smtClean="0"/>
              <a:t>1923-1925		1.203</a:t>
            </a:r>
          </a:p>
          <a:p>
            <a:pPr marL="0" indent="0">
              <a:buNone/>
            </a:pPr>
            <a:endParaRPr lang="el-GR" dirty="0"/>
          </a:p>
        </p:txBody>
      </p:sp>
    </p:spTree>
    <p:extLst>
      <p:ext uri="{BB962C8B-B14F-4D97-AF65-F5344CB8AC3E}">
        <p14:creationId xmlns:p14="http://schemas.microsoft.com/office/powerpoint/2010/main" val="1155004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ΕΡΩΤΗΣΕΙΣ ΠΑΝΕΛΛΗΝΙΩΝ</a:t>
            </a:r>
            <a:endParaRPr lang="el-GR" dirty="0"/>
          </a:p>
        </p:txBody>
      </p:sp>
      <p:sp>
        <p:nvSpPr>
          <p:cNvPr id="3" name="Θέση περιεχομένου 2"/>
          <p:cNvSpPr>
            <a:spLocks noGrp="1"/>
          </p:cNvSpPr>
          <p:nvPr>
            <p:ph idx="1"/>
          </p:nvPr>
        </p:nvSpPr>
        <p:spPr/>
        <p:txBody>
          <a:bodyPr>
            <a:noAutofit/>
          </a:bodyPr>
          <a:lstStyle/>
          <a:p>
            <a:pPr algn="just"/>
            <a:r>
              <a:rPr lang="el-GR" sz="2000" dirty="0" smtClean="0"/>
              <a:t>Το 1917 η κυβέρνηση του Ελευθερίου Βενιζέλου στη Θεσσαλονίκη αποφάσισε την ολοκλήρωση της αγροτικής μεταρρύθμισης. (Σωστό ή λάθος) (μον. 2) </a:t>
            </a:r>
            <a:r>
              <a:rPr lang="el-GR" sz="2000" dirty="0" err="1" smtClean="0"/>
              <a:t>Εσπερ</a:t>
            </a:r>
            <a:r>
              <a:rPr lang="el-GR" sz="2000" dirty="0" smtClean="0"/>
              <a:t>-</a:t>
            </a:r>
            <a:r>
              <a:rPr lang="el-GR" sz="2000" dirty="0" err="1" smtClean="0"/>
              <a:t>επαν</a:t>
            </a:r>
            <a:r>
              <a:rPr lang="el-GR" sz="2000" dirty="0" smtClean="0"/>
              <a:t>. 2003</a:t>
            </a:r>
          </a:p>
          <a:p>
            <a:pPr algn="just"/>
            <a:r>
              <a:rPr lang="el-GR" sz="2000" dirty="0" smtClean="0"/>
              <a:t>αγροτική μεταρρύθμιση: ορισμός (μον. 5) </a:t>
            </a:r>
            <a:r>
              <a:rPr lang="el-GR" sz="2000" dirty="0" err="1" smtClean="0"/>
              <a:t>Εσπερ</a:t>
            </a:r>
            <a:r>
              <a:rPr lang="el-GR" sz="2000" dirty="0" smtClean="0"/>
              <a:t>. 2005 </a:t>
            </a:r>
          </a:p>
          <a:p>
            <a:pPr algn="just"/>
            <a:r>
              <a:rPr lang="el-GR" sz="2000" dirty="0" smtClean="0"/>
              <a:t>Στον ελληνικό χώρο το πρόβλημα της έγγειας ιδιοκτησίας δεν γνώρισε τις εντάσεις που παρατηρήθηκαν σε άλλα ευρωπαϊκά ή βαλκανικά κράτη. ( Σωστό ή λάθος) (μον. 2) </a:t>
            </a:r>
            <a:r>
              <a:rPr lang="el-GR" sz="2000" dirty="0" err="1" smtClean="0"/>
              <a:t>Εσπερ</a:t>
            </a:r>
            <a:r>
              <a:rPr lang="el-GR" sz="2000" dirty="0" smtClean="0"/>
              <a:t> </a:t>
            </a:r>
            <a:r>
              <a:rPr lang="el-GR" sz="2000" dirty="0" err="1" smtClean="0"/>
              <a:t>επαν</a:t>
            </a:r>
            <a:r>
              <a:rPr lang="el-GR" sz="2000" dirty="0" smtClean="0"/>
              <a:t> 2005 </a:t>
            </a:r>
          </a:p>
          <a:p>
            <a:pPr algn="just"/>
            <a:r>
              <a:rPr lang="el-GR" sz="2000" dirty="0" smtClean="0"/>
              <a:t>Ορισμός: «δυτικός κόσμος» (μον. 4) </a:t>
            </a:r>
            <a:r>
              <a:rPr lang="el-GR" sz="2000" dirty="0" err="1" smtClean="0"/>
              <a:t>Εσπερ</a:t>
            </a:r>
            <a:r>
              <a:rPr lang="el-GR" sz="2000" dirty="0" smtClean="0"/>
              <a:t> </a:t>
            </a:r>
            <a:r>
              <a:rPr lang="el-GR" sz="2000" dirty="0" err="1" smtClean="0"/>
              <a:t>Επαν</a:t>
            </a:r>
            <a:r>
              <a:rPr lang="el-GR" sz="2000" dirty="0" smtClean="0"/>
              <a:t> 2005 </a:t>
            </a:r>
          </a:p>
          <a:p>
            <a:pPr marL="0" indent="0" algn="just">
              <a:buNone/>
            </a:pPr>
            <a:r>
              <a:rPr lang="el-GR" sz="2000" dirty="0" smtClean="0"/>
              <a:t>αγροτική μεταρρύθμιση: ορισμός (μον. 5) </a:t>
            </a:r>
            <a:r>
              <a:rPr lang="el-GR" sz="2000" dirty="0" err="1" smtClean="0"/>
              <a:t>Εσπερ</a:t>
            </a:r>
            <a:r>
              <a:rPr lang="el-GR" sz="2000" dirty="0" smtClean="0"/>
              <a:t>. 2005</a:t>
            </a:r>
          </a:p>
          <a:p>
            <a:pPr algn="just"/>
            <a:r>
              <a:rPr lang="el-GR" sz="2000" dirty="0" smtClean="0"/>
              <a:t>Στον ελληνικό χώρο το πρόβλημα της έγγειας ιδιοκτησίας δεν γνώρισε τις εντάσεις που παρατηρήθηκαν σε άλλα ευρωπαϊκά ή βαλκανικά κράτη. ( Σωστό ή λάθος) (μον. 2) </a:t>
            </a:r>
            <a:r>
              <a:rPr lang="el-GR" sz="2000" dirty="0" err="1" smtClean="0"/>
              <a:t>Εσπερ</a:t>
            </a:r>
            <a:r>
              <a:rPr lang="el-GR" sz="2000" dirty="0" smtClean="0"/>
              <a:t> </a:t>
            </a:r>
            <a:r>
              <a:rPr lang="el-GR" sz="2000" dirty="0" err="1" smtClean="0"/>
              <a:t>επαν</a:t>
            </a:r>
            <a:r>
              <a:rPr lang="el-GR" sz="2000" dirty="0" smtClean="0"/>
              <a:t> 2005</a:t>
            </a:r>
          </a:p>
          <a:p>
            <a:pPr algn="just"/>
            <a:r>
              <a:rPr lang="el-GR" sz="2000" dirty="0" smtClean="0"/>
              <a:t>Ορισμός: «δυτικός κόσμος» (μον. 4) </a:t>
            </a:r>
            <a:r>
              <a:rPr lang="el-GR" sz="2000" dirty="0" err="1" smtClean="0"/>
              <a:t>Εσπερ</a:t>
            </a:r>
            <a:r>
              <a:rPr lang="el-GR" sz="2000" dirty="0" smtClean="0"/>
              <a:t> </a:t>
            </a:r>
            <a:r>
              <a:rPr lang="el-GR" sz="2000" dirty="0" err="1" smtClean="0"/>
              <a:t>Επαν</a:t>
            </a:r>
            <a:r>
              <a:rPr lang="el-GR" sz="2000" dirty="0" smtClean="0"/>
              <a:t> 2005</a:t>
            </a:r>
          </a:p>
          <a:p>
            <a:pPr algn="just"/>
            <a:endParaRPr lang="el-GR" sz="2000" dirty="0"/>
          </a:p>
        </p:txBody>
      </p:sp>
    </p:spTree>
    <p:extLst>
      <p:ext uri="{BB962C8B-B14F-4D97-AF65-F5344CB8AC3E}">
        <p14:creationId xmlns:p14="http://schemas.microsoft.com/office/powerpoint/2010/main" val="1601223292"/>
      </p:ext>
    </p:extLst>
  </p:cSld>
  <p:clrMapOvr>
    <a:masterClrMapping/>
  </p:clrMapOvr>
</p:sld>
</file>

<file path=ppt/theme/theme1.xml><?xml version="1.0" encoding="utf-8"?>
<a:theme xmlns:a="http://schemas.openxmlformats.org/drawingml/2006/main" name="Θέμα του Offic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2144</Words>
  <Application>Microsoft Office PowerPoint</Application>
  <PresentationFormat>Προβολή στην οθόνη (4:3)</PresentationFormat>
  <Paragraphs>85</Paragraphs>
  <Slides>18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18</vt:i4>
      </vt:variant>
    </vt:vector>
  </HeadingPairs>
  <TitlesOfParts>
    <vt:vector size="19" baseType="lpstr">
      <vt:lpstr>Θέμα του Office</vt:lpstr>
      <vt:lpstr>Γ. ΟΙ ΟΙΚΟΝΟΜΙΚΕΣ ΕΞΕΛΙΞΕΙΣ ΚΑΤΑ ΤΟΝ 20ό ΑΙΩΝΑ 1. Το αγροτικό ζήτημα</vt:lpstr>
      <vt:lpstr>#1</vt:lpstr>
      <vt:lpstr>#2</vt:lpstr>
      <vt:lpstr>#3</vt:lpstr>
      <vt:lpstr>#4</vt:lpstr>
      <vt:lpstr>#5</vt:lpstr>
      <vt:lpstr>#5</vt:lpstr>
      <vt:lpstr>Πίνακας 7 Απαλλοτριώσεις  μεγάλων αγροτικών ιδιοκτησιών</vt:lpstr>
      <vt:lpstr>ΕΡΩΤΗΣΕΙΣ ΠΑΝΕΛΛΗΝΙΩΝ</vt:lpstr>
      <vt:lpstr>ΕΡΩΤΗΣΕΙΣ ΠΑΝΕΛΛΗΝΙΩΝ</vt:lpstr>
      <vt:lpstr>ΕΡΩΤΗΣΕΙΣ ΠΑΝΕΛΛΗΝΙΩΝ</vt:lpstr>
      <vt:lpstr>πηγή</vt:lpstr>
      <vt:lpstr>πηγές</vt:lpstr>
      <vt:lpstr>κείμενο</vt:lpstr>
      <vt:lpstr>πηγές</vt:lpstr>
      <vt:lpstr>Κειμενο: α. Αγγελική Σφήκα-Θεοδοσίου, «Ο Τρικούπης και το θεσσαλικό ζήτημα», Αριστοτέλειο Πανεπιστήμιο Θεσσαλονίκης, Τμήμα Ιστορίας και Αρχαιολογίας, περ. «ΕΓΝΑΤΙΑ», τ. 5, σελ. 124, UNIVERSITY STUDIO PRESS, 1995-2000.</vt:lpstr>
      <vt:lpstr>β. Richard Clogg, «Σύντομη Ιστορία της Νεότερης Ελλάδας», σελ. 137-138, εκδόσεις Καρδαμίτσα, Αθήνα 1999.</vt:lpstr>
      <vt:lpstr>Αντλώντας στοιχεία από το κείμενο που ακολουθεί και αξιοποιώντας τις ιστορικές σας γνώσεις, να αναφέρετε το στόχο και τα αποτελέσματα της αγροτικής μεταρρύθμισης της κυβέρνησης του Ελευθερίου Βενιζέλου το 1917.</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 ΟΙ ΟΙΚΟΝΟΜΙΚΕΣ ΕΞΕΛΙΞΕΙΣ ΚΑΤΑ ΤΟΝ 20ό ΑΙΩΝΑ</dc:title>
  <dc:creator>user</dc:creator>
  <cp:lastModifiedBy>user</cp:lastModifiedBy>
  <cp:revision>28</cp:revision>
  <dcterms:created xsi:type="dcterms:W3CDTF">2019-10-15T13:41:24Z</dcterms:created>
  <dcterms:modified xsi:type="dcterms:W3CDTF">2019-10-15T14:30:54Z</dcterms:modified>
</cp:coreProperties>
</file>