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AC681-A8A5-44E0-BB8E-45FF3DDD8E5A}" type="datetimeFigureOut">
              <a:rPr lang="el-GR" smtClean="0"/>
              <a:t>10/3/2020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A448-B986-431C-BE5A-3199872DC3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583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AC681-A8A5-44E0-BB8E-45FF3DDD8E5A}" type="datetimeFigureOut">
              <a:rPr lang="el-GR" smtClean="0"/>
              <a:t>10/3/2020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A448-B986-431C-BE5A-3199872DC3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9281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AC681-A8A5-44E0-BB8E-45FF3DDD8E5A}" type="datetimeFigureOut">
              <a:rPr lang="el-GR" smtClean="0"/>
              <a:t>10/3/2020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A448-B986-431C-BE5A-3199872DC3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22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AC681-A8A5-44E0-BB8E-45FF3DDD8E5A}" type="datetimeFigureOut">
              <a:rPr lang="el-GR" smtClean="0"/>
              <a:t>10/3/2020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A448-B986-431C-BE5A-3199872DC3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8311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AC681-A8A5-44E0-BB8E-45FF3DDD8E5A}" type="datetimeFigureOut">
              <a:rPr lang="el-GR" smtClean="0"/>
              <a:t>10/3/2020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A448-B986-431C-BE5A-3199872DC3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235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AC681-A8A5-44E0-BB8E-45FF3DDD8E5A}" type="datetimeFigureOut">
              <a:rPr lang="el-GR" smtClean="0"/>
              <a:t>10/3/2020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A448-B986-431C-BE5A-3199872DC3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284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AC681-A8A5-44E0-BB8E-45FF3DDD8E5A}" type="datetimeFigureOut">
              <a:rPr lang="el-GR" smtClean="0"/>
              <a:t>10/3/2020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A448-B986-431C-BE5A-3199872DC3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1058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AC681-A8A5-44E0-BB8E-45FF3DDD8E5A}" type="datetimeFigureOut">
              <a:rPr lang="el-GR" smtClean="0"/>
              <a:t>10/3/2020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A448-B986-431C-BE5A-3199872DC3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2319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AC681-A8A5-44E0-BB8E-45FF3DDD8E5A}" type="datetimeFigureOut">
              <a:rPr lang="el-GR" smtClean="0"/>
              <a:t>10/3/2020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A448-B986-431C-BE5A-3199872DC3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114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AC681-A8A5-44E0-BB8E-45FF3DDD8E5A}" type="datetimeFigureOut">
              <a:rPr lang="el-GR" smtClean="0"/>
              <a:t>10/3/2020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A448-B986-431C-BE5A-3199872DC3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243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AC681-A8A5-44E0-BB8E-45FF3DDD8E5A}" type="datetimeFigureOut">
              <a:rPr lang="el-GR" smtClean="0"/>
              <a:t>10/3/2020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A448-B986-431C-BE5A-3199872DC3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031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AC681-A8A5-44E0-BB8E-45FF3DDD8E5A}" type="datetimeFigureOut">
              <a:rPr lang="el-GR" smtClean="0"/>
              <a:t>10/3/2020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1A448-B986-431C-BE5A-3199872DC3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24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>
            <a:normAutofit/>
          </a:bodyPr>
          <a:lstStyle/>
          <a:p>
            <a:r>
              <a:rPr lang="el-GR" dirty="0" smtClean="0"/>
              <a:t>Δ. Η ΑΠΟΖΗΜΙΩΣΗ ΤΩΝ ΑΝΤΑΛΛΑΞΙΜΩΝ</a:t>
            </a:r>
            <a:br>
              <a:rPr lang="el-GR" dirty="0" smtClean="0"/>
            </a:br>
            <a:r>
              <a:rPr lang="el-GR" dirty="0" smtClean="0"/>
              <a:t>ΚΑΙ Η ΕΛΛΗΝΟΤΟΥΡΚΙΚΗ ΠΡΟΣΕΓΓΙΣΗΣΗ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l-GR" b="1" dirty="0" smtClean="0">
                <a:solidFill>
                  <a:schemeClr val="tx1"/>
                </a:solidFill>
              </a:rPr>
              <a:t>Η αποζημίωση των ανταλλαξίμων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l-GR" b="1" dirty="0" smtClean="0">
                <a:solidFill>
                  <a:schemeClr val="tx1"/>
                </a:solidFill>
              </a:rPr>
              <a:t>Η ελληνοτουρκική προσέγγιση</a:t>
            </a:r>
            <a:endParaRPr lang="el-G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34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el-GR" dirty="0" smtClean="0"/>
              <a:t>Όρος Σύμβασης Λοζάνης για τις περιουσίες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marL="0" indent="0">
              <a:buNone/>
            </a:pPr>
            <a:r>
              <a:rPr lang="el-GR" b="1" dirty="0" smtClean="0"/>
              <a:t>αποζημίωση </a:t>
            </a:r>
            <a:r>
              <a:rPr lang="el-GR" dirty="0" smtClean="0"/>
              <a:t>ανταλλάξιμων προσφύγων για τις περιουσίες που εγκατέλειψαν </a:t>
            </a:r>
            <a:r>
              <a:rPr lang="el-GR" b="1" dirty="0" smtClean="0"/>
              <a:t>από το κράτος υποδοχής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367919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Φορείς εκτίμησης περιουσιών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το έργο της εκτίμησης των περιουσιών ανέλαβε η </a:t>
            </a:r>
            <a:r>
              <a:rPr lang="el-GR" b="1" dirty="0" smtClean="0"/>
              <a:t>Μικτή Επιτροπή Ανταλλαγής</a:t>
            </a:r>
          </a:p>
          <a:p>
            <a:pPr marL="0" indent="0">
              <a:buNone/>
            </a:pPr>
            <a:r>
              <a:rPr lang="el-GR" dirty="0" smtClean="0"/>
              <a:t>1924: συστάθηκε στη </a:t>
            </a:r>
            <a:r>
              <a:rPr lang="el-GR" b="1" dirty="0" smtClean="0"/>
              <a:t>Μικτή Επιτροπή η Γενική Διεύθυνση Ανταλλαγής Πληθυσμών</a:t>
            </a:r>
          </a:p>
          <a:p>
            <a:pPr marL="0" indent="0">
              <a:buNone/>
            </a:pPr>
            <a:r>
              <a:rPr lang="el-GR" dirty="0" smtClean="0"/>
              <a:t>– βοήθεια στο έργο της ελληνικής αντιπροσωπείας</a:t>
            </a:r>
          </a:p>
          <a:p>
            <a:pPr marL="0" indent="0">
              <a:buNone/>
            </a:pPr>
            <a:r>
              <a:rPr lang="el-GR" dirty="0" smtClean="0"/>
              <a:t>– υπαγόταν στο </a:t>
            </a:r>
            <a:r>
              <a:rPr lang="el-GR" b="1" dirty="0" smtClean="0"/>
              <a:t>Υπουργείο Γεωργίας</a:t>
            </a:r>
          </a:p>
          <a:p>
            <a:pPr marL="0" indent="0">
              <a:buNone/>
            </a:pPr>
            <a:r>
              <a:rPr lang="el-GR" dirty="0" smtClean="0"/>
              <a:t>– για την αποτελεσματικότερη Λειτουργία της ιδρύθηκαν </a:t>
            </a:r>
            <a:r>
              <a:rPr lang="el-GR" b="1" dirty="0" smtClean="0"/>
              <a:t>κατά τόπους Γραφεία </a:t>
            </a:r>
            <a:r>
              <a:rPr lang="el-GR" dirty="0" smtClean="0"/>
              <a:t>Ανταλλαγής Πληθυσμών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28336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Η διαδικασία εκτίμησης των περιουσίων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l-GR" sz="4400" dirty="0" smtClean="0"/>
              <a:t>η εκτίμηση προχωρούσε αργά → δυσφορία προσφύγων → βρίσκονταν σε απόγνωση</a:t>
            </a:r>
          </a:p>
          <a:p>
            <a:r>
              <a:rPr lang="el-GR" sz="4400" dirty="0" smtClean="0"/>
              <a:t>υιοθετήθηκε η λύση της προκαταβολής μέχρι την τελική αποπληρωμή  </a:t>
            </a:r>
            <a:endParaRPr lang="en-US" sz="4400" dirty="0" smtClean="0"/>
          </a:p>
          <a:p>
            <a:r>
              <a:rPr lang="el-GR" sz="4400" dirty="0" smtClean="0"/>
              <a:t>προσωρινή εκτίμηση από το ελληνικό δημόσιο</a:t>
            </a:r>
          </a:p>
          <a:p>
            <a:r>
              <a:rPr lang="el-GR" sz="4400" dirty="0" smtClean="0"/>
              <a:t> πληρωμή προκαταβολής από την Εθνική Τράπεζα</a:t>
            </a:r>
          </a:p>
          <a:p>
            <a:r>
              <a:rPr lang="el-GR" sz="4400" dirty="0" smtClean="0"/>
              <a:t> τρόπος προσωρινής εκτίμησης:</a:t>
            </a:r>
          </a:p>
          <a:p>
            <a:pPr marL="0" indent="0">
              <a:buNone/>
            </a:pPr>
            <a:r>
              <a:rPr lang="el-GR" sz="4400" dirty="0" smtClean="0"/>
              <a:t>–        υποβολή δηλώσεων στα κατά τόπους Γραφεία Ανταλλαγής</a:t>
            </a:r>
          </a:p>
          <a:p>
            <a:pPr marL="0" indent="0">
              <a:buNone/>
            </a:pPr>
            <a:r>
              <a:rPr lang="el-GR" sz="4400" dirty="0" smtClean="0"/>
              <a:t>–        εξέταση αιτήσεων δικαιούχων από ειδικές επιτροπές προσφύγων, συμπατριωτών των ενδιαφερόμενων</a:t>
            </a:r>
          </a:p>
          <a:p>
            <a:pPr marL="0" indent="0">
              <a:buNone/>
            </a:pPr>
            <a:r>
              <a:rPr lang="el-GR" sz="4400" dirty="0" smtClean="0"/>
              <a:t>–        αναθεώρηση ανακριβών αιτήσεων από ένα Ανώτατο Συμβούλιο</a:t>
            </a:r>
          </a:p>
          <a:p>
            <a:pPr marL="0" indent="0">
              <a:buNone/>
            </a:pPr>
            <a:r>
              <a:rPr lang="el-GR" sz="4400" dirty="0" smtClean="0"/>
              <a:t>–        καθορισμός περιουσιών στοιχείων για τα οποία καταβαλλόταν αποζημίωση</a:t>
            </a:r>
          </a:p>
          <a:p>
            <a:pPr marL="0" indent="0">
              <a:buNone/>
            </a:pPr>
            <a:r>
              <a:rPr lang="el-GR" sz="4400" dirty="0" smtClean="0"/>
              <a:t>–        χορήγηση προκαταβολής σε αυτούς που δεν είχαν μέχρι τότε αποκατασταθεί</a:t>
            </a:r>
          </a:p>
        </p:txBody>
      </p:sp>
    </p:spTree>
    <p:extLst>
      <p:ext uri="{BB962C8B-B14F-4D97-AF65-F5344CB8AC3E}">
        <p14:creationId xmlns:p14="http://schemas.microsoft.com/office/powerpoint/2010/main" val="4755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διαδικασία εκτίμησης των περιουσίων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η </a:t>
            </a:r>
            <a:r>
              <a:rPr lang="el-GR" b="1" dirty="0" smtClean="0"/>
              <a:t>οριστική εκτίμηση </a:t>
            </a:r>
            <a:r>
              <a:rPr lang="el-GR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συστάθηκαν:</a:t>
            </a:r>
          </a:p>
          <a:p>
            <a:pPr marL="0" indent="0">
              <a:buNone/>
            </a:pPr>
            <a:r>
              <a:rPr lang="el-GR" dirty="0" smtClean="0"/>
              <a:t>– πρωτοβάθμιες επιτροπές</a:t>
            </a:r>
          </a:p>
          <a:p>
            <a:pPr marL="0" indent="0">
              <a:buNone/>
            </a:pPr>
            <a:r>
              <a:rPr lang="el-GR" dirty="0" smtClean="0"/>
              <a:t>– δευτεροβάθμιες επιτροπές  για προβλήματα που θα ανέκυπταν</a:t>
            </a:r>
          </a:p>
          <a:p>
            <a:pPr marL="0" indent="0">
              <a:buNone/>
            </a:pPr>
            <a:r>
              <a:rPr lang="el-GR" dirty="0" smtClean="0"/>
              <a:t>μακρινή η ολοκλήρωση του έργου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77805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2. Η ελληνοτουρκική προσέγγιση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 smtClean="0"/>
              <a:t>δοκιμάζονταν κατά διαστήματα από εντάσεις</a:t>
            </a:r>
          </a:p>
          <a:p>
            <a:pPr marL="0" indent="0">
              <a:buNone/>
            </a:pPr>
            <a:r>
              <a:rPr lang="el-GR" dirty="0" smtClean="0"/>
              <a:t>– Ιούνιος </a:t>
            </a:r>
            <a:r>
              <a:rPr lang="el-GR" b="1" dirty="0" smtClean="0"/>
              <a:t>1925</a:t>
            </a:r>
            <a:r>
              <a:rPr lang="el-GR" dirty="0" smtClean="0"/>
              <a:t>, </a:t>
            </a:r>
            <a:r>
              <a:rPr lang="el-GR" b="1" dirty="0" smtClean="0"/>
              <a:t>Σύμβαση Άγκυρας</a:t>
            </a:r>
          </a:p>
          <a:p>
            <a:pPr marL="0" indent="0">
              <a:buNone/>
            </a:pPr>
            <a:r>
              <a:rPr lang="el-GR" dirty="0" smtClean="0"/>
              <a:t>– Δεκέμβριος 1926, </a:t>
            </a:r>
            <a:r>
              <a:rPr lang="el-GR" b="1" dirty="0" smtClean="0"/>
              <a:t>Συμφωνία Αθηνών</a:t>
            </a:r>
          </a:p>
          <a:p>
            <a:r>
              <a:rPr lang="el-GR" dirty="0" smtClean="0"/>
              <a:t>ρύθμιζαν επίμαχα θέματα</a:t>
            </a:r>
          </a:p>
          <a:p>
            <a:r>
              <a:rPr lang="el-GR" dirty="0" smtClean="0"/>
              <a:t>δεν εφαρμόστηκαν ποτέ</a:t>
            </a:r>
          </a:p>
          <a:p>
            <a:pPr marL="0" indent="0">
              <a:buNone/>
            </a:pPr>
            <a:r>
              <a:rPr lang="el-GR" dirty="0" smtClean="0"/>
              <a:t>Αύγουστος 1928 → νίκη Φιλελευθέρων στις εκλογές:</a:t>
            </a:r>
          </a:p>
          <a:p>
            <a:pPr marL="0" indent="0">
              <a:buNone/>
            </a:pPr>
            <a:r>
              <a:rPr lang="el-GR" dirty="0" smtClean="0"/>
              <a:t>– διαπραγματεύσεις 2 χρόνων με τους Τούρκους</a:t>
            </a:r>
          </a:p>
          <a:p>
            <a:pPr marL="0" indent="0">
              <a:buNone/>
            </a:pPr>
            <a:r>
              <a:rPr lang="el-GR" dirty="0" smtClean="0"/>
              <a:t>– διευθέτηση οικονομικών διαφορών</a:t>
            </a:r>
          </a:p>
          <a:p>
            <a:pPr marL="0" indent="0">
              <a:buNone/>
            </a:pPr>
            <a:r>
              <a:rPr lang="el-GR" dirty="0" smtClean="0"/>
              <a:t>– αναγνώριση εδαφικού καθεστώτος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3488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l-GR" sz="3600" dirty="0" smtClean="0"/>
              <a:t>Οι ελληνοτουρκικές σχέσεις 1922-1930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dirty="0" smtClean="0"/>
              <a:t>εμπόδιο στην προσέγγιση η αρνητική στάση των προσφύγων</a:t>
            </a:r>
          </a:p>
          <a:p>
            <a:pPr marL="0" indent="0">
              <a:buNone/>
            </a:pPr>
            <a:r>
              <a:rPr lang="el-GR" b="1" dirty="0" smtClean="0"/>
              <a:t>10.6.1930</a:t>
            </a:r>
            <a:r>
              <a:rPr lang="el-GR" dirty="0" smtClean="0"/>
              <a:t> Σ</a:t>
            </a:r>
            <a:r>
              <a:rPr lang="el-GR" b="1" dirty="0" smtClean="0"/>
              <a:t>υμφωνία της Άγκυρας: οικονομικό σύμφωνο μεταξύ των 2 χω­ρών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ρύθμιζε το ζήτημα των:</a:t>
            </a:r>
          </a:p>
          <a:p>
            <a:pPr marL="0" indent="0">
              <a:buNone/>
            </a:pPr>
            <a:r>
              <a:rPr lang="el-GR" dirty="0" smtClean="0"/>
              <a:t>–        Ελλήνων Ορθοδόξων της Κων/</a:t>
            </a:r>
            <a:r>
              <a:rPr lang="el-GR" dirty="0" err="1" smtClean="0"/>
              <a:t>πολης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–        μουσουλμάνων της Θράκης</a:t>
            </a:r>
          </a:p>
          <a:p>
            <a:pPr marL="0" indent="0">
              <a:buNone/>
            </a:pPr>
            <a:r>
              <a:rPr lang="el-GR" dirty="0" smtClean="0"/>
              <a:t>–        φυγάδων</a:t>
            </a:r>
          </a:p>
          <a:p>
            <a:pPr marL="0" indent="0">
              <a:buNone/>
            </a:pPr>
            <a:r>
              <a:rPr lang="el-GR" dirty="0" smtClean="0"/>
              <a:t>όριζε ότι:</a:t>
            </a:r>
          </a:p>
          <a:p>
            <a:pPr marL="0" indent="0">
              <a:buNone/>
            </a:pPr>
            <a:r>
              <a:rPr lang="el-GR" dirty="0" smtClean="0"/>
              <a:t>–        οι ανταλλάξιμες μουσουλμανικές περιουσίες περιέρχονταν στο Ελ­ληνικό Δημόσιο</a:t>
            </a:r>
          </a:p>
          <a:p>
            <a:pPr marL="0" indent="0">
              <a:buNone/>
            </a:pPr>
            <a:r>
              <a:rPr lang="el-GR" dirty="0" smtClean="0"/>
              <a:t>–        οι ανταλλάξιμες ελληνικές περιουσίες της Τουρκίας περιέρχονταν στο Τουρκικό Δημόσιο</a:t>
            </a:r>
          </a:p>
          <a:p>
            <a:pPr marL="0" indent="0">
              <a:buNone/>
            </a:pPr>
            <a:r>
              <a:rPr lang="el-GR" dirty="0" smtClean="0"/>
              <a:t>– προέβλεπε αμοιβαία απόσβεση των οικονομικών υποχρεώσεων μεταξύ των δύο χωρών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29233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Autofit/>
          </a:bodyPr>
          <a:lstStyle/>
          <a:p>
            <a:r>
              <a:rPr lang="el-GR" sz="3600" dirty="0" smtClean="0"/>
              <a:t>30.10.1930 → ολοκλήρωση συμφωνίας: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– Σύμφωνο φιλίας, ουδετερότητας, διαιτησίας</a:t>
            </a:r>
          </a:p>
          <a:p>
            <a:pPr marL="0" indent="0">
              <a:buNone/>
            </a:pPr>
            <a:r>
              <a:rPr lang="el-GR" dirty="0" smtClean="0"/>
              <a:t>– Πρωτόκολλο περιορισμού ναυτικών εξοπλισμών</a:t>
            </a:r>
          </a:p>
          <a:p>
            <a:pPr marL="0" indent="0">
              <a:buNone/>
            </a:pPr>
            <a:r>
              <a:rPr lang="el-GR" dirty="0" smtClean="0"/>
              <a:t>– Σύμβαση εμπορίου, εγκατάστασης, ναυτιλίας δυνατότητα στους υπηκόους των 2 κρατών:</a:t>
            </a:r>
          </a:p>
          <a:p>
            <a:pPr marL="0" indent="0">
              <a:buNone/>
            </a:pPr>
            <a:r>
              <a:rPr lang="el-GR" dirty="0" smtClean="0"/>
              <a:t>–        να ταξιδεύουν</a:t>
            </a:r>
          </a:p>
          <a:p>
            <a:pPr marL="0" indent="0">
              <a:buNone/>
            </a:pPr>
            <a:r>
              <a:rPr lang="el-GR" dirty="0" smtClean="0"/>
              <a:t>–        να εγκαθίστανται με κάποιους περιορισμούς στο έδαφος του άλλου κράτους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22871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el-GR" sz="3600" dirty="0" smtClean="0"/>
              <a:t>Συνέπειες της ελληνοτουρκικής προσέγγισης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dirty="0" smtClean="0"/>
              <a:t>οι προσδοκίες από τη λύση κάποιων ζητημάτων διαψεύστηκαν</a:t>
            </a:r>
          </a:p>
          <a:p>
            <a:pPr marL="0" indent="0">
              <a:buNone/>
            </a:pPr>
            <a:r>
              <a:rPr lang="el-GR" b="1" dirty="0" smtClean="0"/>
              <a:t>θετικές πλευρές:</a:t>
            </a:r>
          </a:p>
          <a:p>
            <a:pPr marL="0" indent="0">
              <a:buNone/>
            </a:pPr>
            <a:r>
              <a:rPr lang="el-GR" dirty="0" smtClean="0"/>
              <a:t>– δε σημειώθηκαν τριβές μεταξύ των 2 κρατών για πολύ</a:t>
            </a:r>
          </a:p>
          <a:p>
            <a:pPr marL="0" indent="0">
              <a:buNone/>
            </a:pPr>
            <a:r>
              <a:rPr lang="el-GR" dirty="0" smtClean="0"/>
              <a:t>– δεν αμφισβητήθηκαν τα σύνορα (βασική επιδίωξη Βενιζέλου)</a:t>
            </a:r>
          </a:p>
          <a:p>
            <a:pPr marL="0" indent="0">
              <a:buNone/>
            </a:pPr>
            <a:r>
              <a:rPr lang="el-GR" b="1" dirty="0" smtClean="0"/>
              <a:t>αρνητικές πλευρές: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αντίδραση προσφύγων:</a:t>
            </a:r>
          </a:p>
          <a:p>
            <a:pPr marL="0" indent="0">
              <a:buNone/>
            </a:pPr>
            <a:r>
              <a:rPr lang="el-GR" dirty="0" smtClean="0"/>
              <a:t>– συμψηφισμός περιουσιών: η κατά πολύ μεγαλύτερη περιουσία των Ελ­λήνων Ορθοδόξων της Τουρκίας εξισώθηκε με αυτή των Μουσουλμάνων της Ελλάδος</a:t>
            </a:r>
          </a:p>
          <a:p>
            <a:pPr marL="0" indent="0">
              <a:buNone/>
            </a:pPr>
            <a:r>
              <a:rPr lang="el-GR" dirty="0" smtClean="0"/>
              <a:t>– παρακράτηση 25% της προκαταβολής της αποζημίωσης από την Εθνική Τράπεζα</a:t>
            </a:r>
          </a:p>
          <a:p>
            <a:pPr marL="0" indent="0">
              <a:buNone/>
            </a:pPr>
            <a:r>
              <a:rPr lang="el-GR" dirty="0" smtClean="0"/>
              <a:t>– άρνηση </a:t>
            </a:r>
            <a:r>
              <a:rPr lang="el-GR" smtClean="0"/>
              <a:t>διακανονισμού των προσφυγικών χρεών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απομάκρυνση μέρους των προσφύγων από τους Φιλελεύθερους</a:t>
            </a:r>
          </a:p>
          <a:p>
            <a:r>
              <a:rPr lang="el-GR" dirty="0" smtClean="0"/>
              <a:t>ήττα στις εκλογές 1932 και 1933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3216652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459</Words>
  <Application>Microsoft Office PowerPoint</Application>
  <PresentationFormat>Προβολή στην οθόνη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Δ. Η ΑΠΟΖΗΜΙΩΣΗ ΤΩΝ ΑΝΤΑΛΛΑΞΙΜΩΝ ΚΑΙ Η ΕΛΛΗΝΟΤΟΥΡΚΙΚΗ ΠΡΟΣΕΓΓΙΣΗΣΗ</vt:lpstr>
      <vt:lpstr>Όρος Σύμβασης Λοζάνης για τις περιουσίες</vt:lpstr>
      <vt:lpstr>Φορείς εκτίμησης περιουσιών</vt:lpstr>
      <vt:lpstr>Η διαδικασία εκτίμησης των περιουσίων</vt:lpstr>
      <vt:lpstr>Η διαδικασία εκτίμησης των περιουσίων</vt:lpstr>
      <vt:lpstr>2. Η ελληνοτουρκική προσέγγιση</vt:lpstr>
      <vt:lpstr>Οι ελληνοτουρκικές σχέσεις 1922-1930</vt:lpstr>
      <vt:lpstr>30.10.1930 → ολοκλήρωση συμφωνίας:</vt:lpstr>
      <vt:lpstr>Συνέπειες της ελληνοτουρκικής προσέγγισης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Δ. Η ΑΠΟΖΗΜΙΩΣΗ ΤΩΝ ΑΝΤΑΛΛΑΞΙΜΩΝ ΚΑΙ Η ΕΛΛΗΝΟΤΟΥΡΚΙΚΗ ΠΡΟΣΕΓΓΙΣΗΣΗ</dc:title>
  <dc:creator>user</dc:creator>
  <cp:lastModifiedBy>user</cp:lastModifiedBy>
  <cp:revision>7</cp:revision>
  <dcterms:created xsi:type="dcterms:W3CDTF">2020-03-10T14:45:23Z</dcterms:created>
  <dcterms:modified xsi:type="dcterms:W3CDTF">2020-03-10T15:03:36Z</dcterms:modified>
</cp:coreProperties>
</file>