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2" r:id="rId6"/>
    <p:sldId id="260"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7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B35C72F0-95C2-416E-89C9-2CF568C645CA}" type="datetimeFigureOut">
              <a:rPr lang="el-GR" smtClean="0"/>
              <a:t>2/1/2020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2B87CD8-62F4-4B59-8886-5B6C4A17E0C8}" type="slidenum">
              <a:rPr lang="el-GR" smtClean="0"/>
              <a:t>‹#›</a:t>
            </a:fld>
            <a:endParaRPr lang="el-GR"/>
          </a:p>
        </p:txBody>
      </p:sp>
    </p:spTree>
    <p:extLst>
      <p:ext uri="{BB962C8B-B14F-4D97-AF65-F5344CB8AC3E}">
        <p14:creationId xmlns:p14="http://schemas.microsoft.com/office/powerpoint/2010/main" val="4258344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B35C72F0-95C2-416E-89C9-2CF568C645CA}" type="datetimeFigureOut">
              <a:rPr lang="el-GR" smtClean="0"/>
              <a:t>2/1/2020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2B87CD8-62F4-4B59-8886-5B6C4A17E0C8}" type="slidenum">
              <a:rPr lang="el-GR" smtClean="0"/>
              <a:t>‹#›</a:t>
            </a:fld>
            <a:endParaRPr lang="el-GR"/>
          </a:p>
        </p:txBody>
      </p:sp>
    </p:spTree>
    <p:extLst>
      <p:ext uri="{BB962C8B-B14F-4D97-AF65-F5344CB8AC3E}">
        <p14:creationId xmlns:p14="http://schemas.microsoft.com/office/powerpoint/2010/main" val="2083893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B35C72F0-95C2-416E-89C9-2CF568C645CA}" type="datetimeFigureOut">
              <a:rPr lang="el-GR" smtClean="0"/>
              <a:t>2/1/2020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2B87CD8-62F4-4B59-8886-5B6C4A17E0C8}" type="slidenum">
              <a:rPr lang="el-GR" smtClean="0"/>
              <a:t>‹#›</a:t>
            </a:fld>
            <a:endParaRPr lang="el-GR"/>
          </a:p>
        </p:txBody>
      </p:sp>
    </p:spTree>
    <p:extLst>
      <p:ext uri="{BB962C8B-B14F-4D97-AF65-F5344CB8AC3E}">
        <p14:creationId xmlns:p14="http://schemas.microsoft.com/office/powerpoint/2010/main" val="463760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B35C72F0-95C2-416E-89C9-2CF568C645CA}" type="datetimeFigureOut">
              <a:rPr lang="el-GR" smtClean="0"/>
              <a:t>2/1/2020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2B87CD8-62F4-4B59-8886-5B6C4A17E0C8}" type="slidenum">
              <a:rPr lang="el-GR" smtClean="0"/>
              <a:t>‹#›</a:t>
            </a:fld>
            <a:endParaRPr lang="el-GR"/>
          </a:p>
        </p:txBody>
      </p:sp>
    </p:spTree>
    <p:extLst>
      <p:ext uri="{BB962C8B-B14F-4D97-AF65-F5344CB8AC3E}">
        <p14:creationId xmlns:p14="http://schemas.microsoft.com/office/powerpoint/2010/main" val="267087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B35C72F0-95C2-416E-89C9-2CF568C645CA}" type="datetimeFigureOut">
              <a:rPr lang="el-GR" smtClean="0"/>
              <a:t>2/1/2020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2B87CD8-62F4-4B59-8886-5B6C4A17E0C8}" type="slidenum">
              <a:rPr lang="el-GR" smtClean="0"/>
              <a:t>‹#›</a:t>
            </a:fld>
            <a:endParaRPr lang="el-GR"/>
          </a:p>
        </p:txBody>
      </p:sp>
    </p:spTree>
    <p:extLst>
      <p:ext uri="{BB962C8B-B14F-4D97-AF65-F5344CB8AC3E}">
        <p14:creationId xmlns:p14="http://schemas.microsoft.com/office/powerpoint/2010/main" val="1815022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B35C72F0-95C2-416E-89C9-2CF568C645CA}" type="datetimeFigureOut">
              <a:rPr lang="el-GR" smtClean="0"/>
              <a:t>2/1/2020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2B87CD8-62F4-4B59-8886-5B6C4A17E0C8}" type="slidenum">
              <a:rPr lang="el-GR" smtClean="0"/>
              <a:t>‹#›</a:t>
            </a:fld>
            <a:endParaRPr lang="el-GR"/>
          </a:p>
        </p:txBody>
      </p:sp>
    </p:spTree>
    <p:extLst>
      <p:ext uri="{BB962C8B-B14F-4D97-AF65-F5344CB8AC3E}">
        <p14:creationId xmlns:p14="http://schemas.microsoft.com/office/powerpoint/2010/main" val="3598414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B35C72F0-95C2-416E-89C9-2CF568C645CA}" type="datetimeFigureOut">
              <a:rPr lang="el-GR" smtClean="0"/>
              <a:t>2/1/2020</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D2B87CD8-62F4-4B59-8886-5B6C4A17E0C8}" type="slidenum">
              <a:rPr lang="el-GR" smtClean="0"/>
              <a:t>‹#›</a:t>
            </a:fld>
            <a:endParaRPr lang="el-GR"/>
          </a:p>
        </p:txBody>
      </p:sp>
    </p:spTree>
    <p:extLst>
      <p:ext uri="{BB962C8B-B14F-4D97-AF65-F5344CB8AC3E}">
        <p14:creationId xmlns:p14="http://schemas.microsoft.com/office/powerpoint/2010/main" val="1428268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B35C72F0-95C2-416E-89C9-2CF568C645CA}" type="datetimeFigureOut">
              <a:rPr lang="el-GR" smtClean="0"/>
              <a:t>2/1/2020</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D2B87CD8-62F4-4B59-8886-5B6C4A17E0C8}" type="slidenum">
              <a:rPr lang="el-GR" smtClean="0"/>
              <a:t>‹#›</a:t>
            </a:fld>
            <a:endParaRPr lang="el-GR"/>
          </a:p>
        </p:txBody>
      </p:sp>
    </p:spTree>
    <p:extLst>
      <p:ext uri="{BB962C8B-B14F-4D97-AF65-F5344CB8AC3E}">
        <p14:creationId xmlns:p14="http://schemas.microsoft.com/office/powerpoint/2010/main" val="1387269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B35C72F0-95C2-416E-89C9-2CF568C645CA}" type="datetimeFigureOut">
              <a:rPr lang="el-GR" smtClean="0"/>
              <a:t>2/1/2020</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D2B87CD8-62F4-4B59-8886-5B6C4A17E0C8}" type="slidenum">
              <a:rPr lang="el-GR" smtClean="0"/>
              <a:t>‹#›</a:t>
            </a:fld>
            <a:endParaRPr lang="el-GR"/>
          </a:p>
        </p:txBody>
      </p:sp>
    </p:spTree>
    <p:extLst>
      <p:ext uri="{BB962C8B-B14F-4D97-AF65-F5344CB8AC3E}">
        <p14:creationId xmlns:p14="http://schemas.microsoft.com/office/powerpoint/2010/main" val="4191949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B35C72F0-95C2-416E-89C9-2CF568C645CA}" type="datetimeFigureOut">
              <a:rPr lang="el-GR" smtClean="0"/>
              <a:t>2/1/2020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2B87CD8-62F4-4B59-8886-5B6C4A17E0C8}" type="slidenum">
              <a:rPr lang="el-GR" smtClean="0"/>
              <a:t>‹#›</a:t>
            </a:fld>
            <a:endParaRPr lang="el-GR"/>
          </a:p>
        </p:txBody>
      </p:sp>
    </p:spTree>
    <p:extLst>
      <p:ext uri="{BB962C8B-B14F-4D97-AF65-F5344CB8AC3E}">
        <p14:creationId xmlns:p14="http://schemas.microsoft.com/office/powerpoint/2010/main" val="1507593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B35C72F0-95C2-416E-89C9-2CF568C645CA}" type="datetimeFigureOut">
              <a:rPr lang="el-GR" smtClean="0"/>
              <a:t>2/1/2020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2B87CD8-62F4-4B59-8886-5B6C4A17E0C8}" type="slidenum">
              <a:rPr lang="el-GR" smtClean="0"/>
              <a:t>‹#›</a:t>
            </a:fld>
            <a:endParaRPr lang="el-GR"/>
          </a:p>
        </p:txBody>
      </p:sp>
    </p:spTree>
    <p:extLst>
      <p:ext uri="{BB962C8B-B14F-4D97-AF65-F5344CB8AC3E}">
        <p14:creationId xmlns:p14="http://schemas.microsoft.com/office/powerpoint/2010/main" val="1876649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5C72F0-95C2-416E-89C9-2CF568C645CA}" type="datetimeFigureOut">
              <a:rPr lang="el-GR" smtClean="0"/>
              <a:t>2/1/2020</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87CD8-62F4-4B59-8886-5B6C4A17E0C8}" type="slidenum">
              <a:rPr lang="el-GR" smtClean="0"/>
              <a:t>‹#›</a:t>
            </a:fld>
            <a:endParaRPr lang="el-GR"/>
          </a:p>
        </p:txBody>
      </p:sp>
    </p:spTree>
    <p:extLst>
      <p:ext uri="{BB962C8B-B14F-4D97-AF65-F5344CB8AC3E}">
        <p14:creationId xmlns:p14="http://schemas.microsoft.com/office/powerpoint/2010/main" val="2798033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Ε. ΕΚΣΥΓΧΡΟΝΙΣΜΟΣ ΚΑΙ ΕΠΕΜΒΑΣΕΙΣ (1923-1936)</a:t>
            </a:r>
            <a:endParaRPr lang="el-GR" dirty="0"/>
          </a:p>
        </p:txBody>
      </p:sp>
      <p:sp>
        <p:nvSpPr>
          <p:cNvPr id="3" name="Υπότιτλος 2"/>
          <p:cNvSpPr>
            <a:spLocks noGrp="1"/>
          </p:cNvSpPr>
          <p:nvPr>
            <p:ph type="subTitle" idx="1"/>
          </p:nvPr>
        </p:nvSpPr>
        <p:spPr/>
        <p:txBody>
          <a:bodyPr/>
          <a:lstStyle/>
          <a:p>
            <a:r>
              <a:rPr lang="el-GR" dirty="0" smtClean="0"/>
              <a:t>1. Οι συνέπειες της Μικρασιατικής καταστροφής</a:t>
            </a:r>
            <a:endParaRPr lang="el-GR" dirty="0"/>
          </a:p>
        </p:txBody>
      </p:sp>
    </p:spTree>
    <p:extLst>
      <p:ext uri="{BB962C8B-B14F-4D97-AF65-F5344CB8AC3E}">
        <p14:creationId xmlns:p14="http://schemas.microsoft.com/office/powerpoint/2010/main" val="2400218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err="1" smtClean="0"/>
              <a:t>Εθνικόν</a:t>
            </a:r>
            <a:r>
              <a:rPr lang="el-GR" dirty="0" smtClean="0"/>
              <a:t> </a:t>
            </a:r>
            <a:r>
              <a:rPr lang="el-GR" dirty="0" err="1" smtClean="0"/>
              <a:t>Δημοκρατικόν</a:t>
            </a:r>
            <a:r>
              <a:rPr lang="el-GR" dirty="0" smtClean="0"/>
              <a:t> Κόμμα, υπό τον Γ. Κονδύλη</a:t>
            </a:r>
            <a:endParaRPr lang="el-GR" dirty="0"/>
          </a:p>
        </p:txBody>
      </p:sp>
      <p:sp>
        <p:nvSpPr>
          <p:cNvPr id="3" name="Θέση περιεχομένου 2"/>
          <p:cNvSpPr>
            <a:spLocks noGrp="1"/>
          </p:cNvSpPr>
          <p:nvPr>
            <p:ph idx="1"/>
          </p:nvPr>
        </p:nvSpPr>
        <p:spPr/>
        <p:txBody>
          <a:bodyPr/>
          <a:lstStyle/>
          <a:p>
            <a:pPr marL="0" indent="0">
              <a:buNone/>
            </a:pPr>
            <a:r>
              <a:rPr lang="el-GR" dirty="0" smtClean="0"/>
              <a:t>Τηρούσε εχθρική στάση απέναντι στις παλιές ελίτ, υποστήριζε τα κατώτερα στρώματα, τους πρόσφυγες και τους εργάτες, στοιχεία που ένωνε με εθνικιστικά και </a:t>
            </a:r>
            <a:r>
              <a:rPr lang="el-GR" dirty="0" err="1" smtClean="0"/>
              <a:t>αντικομμουνιστικά</a:t>
            </a:r>
            <a:r>
              <a:rPr lang="el-GR" dirty="0" smtClean="0"/>
              <a:t> συνθήματα.</a:t>
            </a:r>
            <a:endParaRPr lang="el-GR" dirty="0"/>
          </a:p>
        </p:txBody>
      </p:sp>
    </p:spTree>
    <p:extLst>
      <p:ext uri="{BB962C8B-B14F-4D97-AF65-F5344CB8AC3E}">
        <p14:creationId xmlns:p14="http://schemas.microsoft.com/office/powerpoint/2010/main" val="1885646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Λαϊκό Κόμμα</a:t>
            </a:r>
            <a:endParaRPr lang="el-GR" dirty="0"/>
          </a:p>
        </p:txBody>
      </p:sp>
      <p:sp>
        <p:nvSpPr>
          <p:cNvPr id="3" name="Θέση περιεχομένου 2"/>
          <p:cNvSpPr>
            <a:spLocks noGrp="1"/>
          </p:cNvSpPr>
          <p:nvPr>
            <p:ph idx="1"/>
          </p:nvPr>
        </p:nvSpPr>
        <p:spPr/>
        <p:txBody>
          <a:bodyPr>
            <a:normAutofit fontScale="70000" lnSpcReduction="20000"/>
          </a:bodyPr>
          <a:lstStyle/>
          <a:p>
            <a:pPr marL="0" indent="0">
              <a:buNone/>
            </a:pPr>
            <a:r>
              <a:rPr lang="el-GR" dirty="0" smtClean="0"/>
              <a:t>Σ' αυτό εντάχθηκαν οι </a:t>
            </a:r>
            <a:r>
              <a:rPr lang="el-GR" b="1" dirty="0" smtClean="0"/>
              <a:t>οπαδοί των </a:t>
            </a:r>
            <a:r>
              <a:rPr lang="el-GR" b="1" dirty="0" err="1" smtClean="0"/>
              <a:t>αντιβενιζελικών</a:t>
            </a:r>
            <a:r>
              <a:rPr lang="el-GR" b="1" dirty="0" smtClean="0"/>
              <a:t> κομμάτων </a:t>
            </a:r>
            <a:r>
              <a:rPr lang="el-GR" dirty="0" smtClean="0"/>
              <a:t>μετά την εκτέλεση των αρχηγών τους. </a:t>
            </a:r>
          </a:p>
          <a:p>
            <a:pPr marL="0" indent="0">
              <a:buNone/>
            </a:pPr>
            <a:r>
              <a:rPr lang="el-GR" dirty="0" smtClean="0"/>
              <a:t>Πρέσβευε την άποψη ότι η βασιλεία ταίριαζε περισσότερο στις συνθήκες της Ελλάδας και στη νοοτροπία των Ελλήνων. </a:t>
            </a:r>
            <a:r>
              <a:rPr lang="el-GR" b="1" dirty="0" smtClean="0"/>
              <a:t>Βασικά αιτήματα: </a:t>
            </a:r>
            <a:r>
              <a:rPr lang="el-GR" dirty="0" smtClean="0"/>
              <a:t>η ανάκληση στην ενεργό υπηρεσία αξιωματικών που διώχθηκαν λόγω των πολιτικών τους φρονημάτων και η απαγόρευση ανάμειξης των αξιωματικών στην πολιτική. </a:t>
            </a:r>
          </a:p>
          <a:p>
            <a:pPr marL="0" indent="0">
              <a:buNone/>
            </a:pPr>
            <a:r>
              <a:rPr lang="el-GR" dirty="0" smtClean="0"/>
              <a:t>Στην εσωτερική πολιτική όχι μόνο ήταν αντίθετο στην πολιτική των Φιλελευθέρων, αλλά απαιτούσε τη λήψη μέτρων τα οποία θα απάλυναν τα αρνητικά επακόλουθα της οικονομικής ανάπτυξης για ορισμένες κοινωνικές ομάδες και θα εξασφάλιζαν την κοινωνική τάξη. Υποστήριξε τη διανομή γης σε πρόσφυγες και αγρότες. Ήταν κατά της θέσπισης γερουσίας.</a:t>
            </a:r>
            <a:endParaRPr lang="el-GR" dirty="0"/>
          </a:p>
        </p:txBody>
      </p:sp>
    </p:spTree>
    <p:extLst>
      <p:ext uri="{BB962C8B-B14F-4D97-AF65-F5344CB8AC3E}">
        <p14:creationId xmlns:p14="http://schemas.microsoft.com/office/powerpoint/2010/main" val="3712035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Κόμμα των Ελευθεροφρόνων</a:t>
            </a:r>
            <a:endParaRPr lang="el-GR" dirty="0"/>
          </a:p>
        </p:txBody>
      </p:sp>
      <p:sp>
        <p:nvSpPr>
          <p:cNvPr id="3" name="Θέση περιεχομένου 2"/>
          <p:cNvSpPr>
            <a:spLocks noGrp="1"/>
          </p:cNvSpPr>
          <p:nvPr>
            <p:ph idx="1"/>
          </p:nvPr>
        </p:nvSpPr>
        <p:spPr/>
        <p:txBody>
          <a:bodyPr/>
          <a:lstStyle/>
          <a:p>
            <a:pPr marL="0" indent="0">
              <a:buNone/>
            </a:pPr>
            <a:r>
              <a:rPr lang="el-GR" dirty="0" smtClean="0"/>
              <a:t>Ο αρχηγός του </a:t>
            </a:r>
            <a:r>
              <a:rPr lang="el-GR" b="1" dirty="0" smtClean="0"/>
              <a:t>Ιωάννης Μεταξάς </a:t>
            </a:r>
            <a:r>
              <a:rPr lang="el-GR" dirty="0" smtClean="0"/>
              <a:t>ήταν εχθρός του κοινοβουλευτισμού, όμως για λόγους τακτικής αναγνώριζε το δημοκρατικό πολίτευμα και προέβαλλε συνθήματα υπέρ της συμφιλίωσης των παρατάξεων. </a:t>
            </a:r>
          </a:p>
          <a:p>
            <a:pPr marL="0" indent="0">
              <a:buNone/>
            </a:pPr>
            <a:r>
              <a:rPr lang="el-GR" dirty="0" smtClean="0"/>
              <a:t>Απέρριπτε τη Γερουσία, ως αντιλαϊκό θεσμό. Παρουσιαζόταν ως κόμμα των αγροτών και των μικροαστών.</a:t>
            </a:r>
            <a:endParaRPr lang="el-GR" dirty="0"/>
          </a:p>
        </p:txBody>
      </p:sp>
    </p:spTree>
    <p:extLst>
      <p:ext uri="{BB962C8B-B14F-4D97-AF65-F5344CB8AC3E}">
        <p14:creationId xmlns:p14="http://schemas.microsoft.com/office/powerpoint/2010/main" val="3604770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Κομμουνιστικό Κόμμα Ελλάδος</a:t>
            </a:r>
            <a:endParaRPr lang="el-GR" dirty="0"/>
          </a:p>
        </p:txBody>
      </p:sp>
      <p:sp>
        <p:nvSpPr>
          <p:cNvPr id="3" name="Θέση περιεχομένου 2"/>
          <p:cNvSpPr>
            <a:spLocks noGrp="1"/>
          </p:cNvSpPr>
          <p:nvPr>
            <p:ph idx="1"/>
          </p:nvPr>
        </p:nvSpPr>
        <p:spPr/>
        <p:txBody>
          <a:bodyPr/>
          <a:lstStyle/>
          <a:p>
            <a:pPr marL="0" indent="0">
              <a:buNone/>
            </a:pPr>
            <a:r>
              <a:rPr lang="el-GR" dirty="0" smtClean="0"/>
              <a:t>Ήταν σε διαρκή αντιπαράθεση με το κράτος. Απέρριπτε τη βασιλεία καθώς και το δίλημμα βασιλεία-αβασίλευτη δημοκρατία. Ευαγγελιζόταν τη δικτατορία του προλεταριάτου. </a:t>
            </a:r>
          </a:p>
          <a:p>
            <a:pPr marL="0" indent="0">
              <a:buNone/>
            </a:pPr>
            <a:r>
              <a:rPr lang="el-GR" dirty="0" smtClean="0"/>
              <a:t>Στόχευε στους εργάτες, τους αγρότες και τους πρόσφυγες.</a:t>
            </a:r>
            <a:endParaRPr lang="el-GR" dirty="0"/>
          </a:p>
        </p:txBody>
      </p:sp>
    </p:spTree>
    <p:extLst>
      <p:ext uri="{BB962C8B-B14F-4D97-AF65-F5344CB8AC3E}">
        <p14:creationId xmlns:p14="http://schemas.microsoft.com/office/powerpoint/2010/main" val="213399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706090"/>
          </a:xfrm>
        </p:spPr>
        <p:txBody>
          <a:bodyPr>
            <a:normAutofit fontScale="90000"/>
          </a:bodyPr>
          <a:lstStyle/>
          <a:p>
            <a:r>
              <a:rPr lang="el-GR" dirty="0" smtClean="0"/>
              <a:t>24. Η καταδίκη των εξ.</a:t>
            </a:r>
            <a:endParaRPr lang="el-GR" dirty="0"/>
          </a:p>
        </p:txBody>
      </p:sp>
      <p:sp>
        <p:nvSpPr>
          <p:cNvPr id="3" name="Θέση περιεχομένου 2"/>
          <p:cNvSpPr>
            <a:spLocks noGrp="1"/>
          </p:cNvSpPr>
          <p:nvPr>
            <p:ph idx="1"/>
          </p:nvPr>
        </p:nvSpPr>
        <p:spPr>
          <a:xfrm>
            <a:off x="457200" y="1124744"/>
            <a:ext cx="8229600" cy="5400600"/>
          </a:xfrm>
        </p:spPr>
        <p:txBody>
          <a:bodyPr>
            <a:normAutofit fontScale="70000" lnSpcReduction="20000"/>
          </a:bodyPr>
          <a:lstStyle/>
          <a:p>
            <a:pPr marL="0" indent="0">
              <a:buNone/>
            </a:pPr>
            <a:r>
              <a:rPr lang="el-GR" dirty="0" smtClean="0"/>
              <a:t>«Για την απόφαση του Στρατοδικείου, ωστόσο, δεν υπήρχαν πολλές αμφιβολίες ούτε πριν από την έναρξη της δίκης ούτε κατά τη διάρκειά της. Παρά τις αναμφισβήτητες ευθύνες των κατηγορουμένων για τη Μικρασιατική καταστροφή, η παραπομπή τους με το συγκεκριμένο κατηγορητήριο και η καταδίκη τους, με βάση το κατηγορητήριο αυτό, υπήρξαν </a:t>
            </a:r>
            <a:r>
              <a:rPr lang="el-GR" b="1" dirty="0" smtClean="0"/>
              <a:t>πράξεις σκοπιμότητας: «εθνικής σκοπιμότητας</a:t>
            </a:r>
            <a:r>
              <a:rPr lang="el-GR" dirty="0" smtClean="0"/>
              <a:t>» όπως, πολύ εύστοχα, παραδέχτηκε αργότερα ο Πάγκαλος όσο και οι περισσότεροι πρωταγωνιστές, δευτεραγωνιστές ή μελετητές των γεγονότων της εποχής εκείνης. </a:t>
            </a:r>
            <a:r>
              <a:rPr lang="el-GR" b="1" dirty="0" smtClean="0"/>
              <a:t>Το κατηγορητήριο... παρέμεινε και ουσιαστικά αστήρικτο </a:t>
            </a:r>
            <a:r>
              <a:rPr lang="el-GR" dirty="0" smtClean="0"/>
              <a:t>μετά την ολοκλήρωση της ακροαματικής διαδικασίας, εφόσον από κανένα στοιχείο της διαδικασίας αυτής δεν προέκυψε η έννοια του δόλου των κατηγορουμένων. Χωρίς όμως το </a:t>
            </a:r>
            <a:r>
              <a:rPr lang="el-GR" dirty="0" err="1" smtClean="0"/>
              <a:t>δικαιωτικό</a:t>
            </a:r>
            <a:r>
              <a:rPr lang="el-GR" dirty="0" smtClean="0"/>
              <a:t> μύθο της «εσχάτης προδοσίας» των διαχειριστών της εξουσίας κατά τη διετία 1920-22 και την αποκλειστική τους ευθύνη για την καταστροφή δεν ήταν δυνατόν να δοθεί απάντηση στο ερώτημα «τις </a:t>
            </a:r>
            <a:r>
              <a:rPr lang="el-GR" dirty="0" err="1" smtClean="0"/>
              <a:t>πταίει</a:t>
            </a:r>
            <a:r>
              <a:rPr lang="el-GR" dirty="0" smtClean="0"/>
              <a:t>», στο οποίο κατέληγε το πόρισμα της ανακριτικής επιτροπής [...]»</a:t>
            </a:r>
          </a:p>
          <a:p>
            <a:pPr marL="0" indent="0">
              <a:buNone/>
            </a:pPr>
            <a:r>
              <a:rPr lang="el-GR" dirty="0" smtClean="0"/>
              <a:t>Ιωάννης </a:t>
            </a:r>
            <a:r>
              <a:rPr lang="el-GR" dirty="0" err="1" smtClean="0"/>
              <a:t>Γιαννουλόπουλος</a:t>
            </a:r>
            <a:r>
              <a:rPr lang="el-GR" dirty="0" smtClean="0"/>
              <a:t>: ΙΕΕ, ΙΕ ', σ. 257-258.</a:t>
            </a:r>
            <a:endParaRPr lang="el-GR" dirty="0"/>
          </a:p>
        </p:txBody>
      </p:sp>
    </p:spTree>
    <p:extLst>
      <p:ext uri="{BB962C8B-B14F-4D97-AF65-F5344CB8AC3E}">
        <p14:creationId xmlns:p14="http://schemas.microsoft.com/office/powerpoint/2010/main" val="2122145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706090"/>
          </a:xfrm>
        </p:spPr>
        <p:txBody>
          <a:bodyPr>
            <a:noAutofit/>
          </a:bodyPr>
          <a:lstStyle/>
          <a:p>
            <a:r>
              <a:rPr lang="el-GR" sz="2800" dirty="0" smtClean="0"/>
              <a:t>23. Στρατιωτικά κινήματα </a:t>
            </a:r>
            <a:r>
              <a:rPr lang="el-GR" sz="2800" dirty="0"/>
              <a:t>(</a:t>
            </a:r>
            <a:r>
              <a:rPr lang="el-GR" sz="2800" dirty="0" smtClean="0"/>
              <a:t>περίοδος 1922-1936):</a:t>
            </a:r>
            <a:endParaRPr lang="el-GR" sz="2800" dirty="0"/>
          </a:p>
        </p:txBody>
      </p:sp>
      <p:sp>
        <p:nvSpPr>
          <p:cNvPr id="3" name="Θέση περιεχομένου 2"/>
          <p:cNvSpPr>
            <a:spLocks noGrp="1"/>
          </p:cNvSpPr>
          <p:nvPr>
            <p:ph idx="1"/>
          </p:nvPr>
        </p:nvSpPr>
        <p:spPr>
          <a:xfrm>
            <a:off x="457200" y="908720"/>
            <a:ext cx="8229600" cy="5688632"/>
          </a:xfrm>
        </p:spPr>
        <p:txBody>
          <a:bodyPr>
            <a:noAutofit/>
          </a:bodyPr>
          <a:lstStyle/>
          <a:p>
            <a:pPr marL="0" indent="0">
              <a:buNone/>
            </a:pPr>
            <a:r>
              <a:rPr lang="el-GR" sz="2000" b="1" dirty="0" smtClean="0"/>
              <a:t>1</a:t>
            </a:r>
            <a:r>
              <a:rPr lang="el-GR" sz="2000" dirty="0" smtClean="0"/>
              <a:t>. </a:t>
            </a:r>
            <a:r>
              <a:rPr lang="el-GR" sz="2000" b="1" dirty="0" smtClean="0"/>
              <a:t>Σεπτέμβριος 1922</a:t>
            </a:r>
            <a:r>
              <a:rPr lang="el-GR" sz="2000" dirty="0" smtClean="0"/>
              <a:t>, από τον </a:t>
            </a:r>
            <a:r>
              <a:rPr lang="el-GR" sz="2000" dirty="0" err="1" smtClean="0"/>
              <a:t>βενιζελικό</a:t>
            </a:r>
            <a:r>
              <a:rPr lang="el-GR" sz="2000" dirty="0" smtClean="0"/>
              <a:t> </a:t>
            </a:r>
            <a:r>
              <a:rPr lang="el-GR" sz="2000" b="1" dirty="0" smtClean="0"/>
              <a:t>Ν. Πλαστήρα</a:t>
            </a:r>
            <a:r>
              <a:rPr lang="el-GR" sz="2000" dirty="0" smtClean="0"/>
              <a:t>. </a:t>
            </a:r>
            <a:r>
              <a:rPr lang="el-GR" sz="2000" u="sng" dirty="0" smtClean="0"/>
              <a:t>Αιτήματα</a:t>
            </a:r>
            <a:r>
              <a:rPr lang="el-GR" sz="2000" dirty="0" smtClean="0"/>
              <a:t>: Παραίτηση του Κωνσταντίνου, άμεση διάλυση της Εθνοσυνέλευσης, σχηματισμός υπερκομματικής κυβέρνησης που να την εμπιστεύεται η </a:t>
            </a:r>
            <a:r>
              <a:rPr lang="el-GR" sz="2000" dirty="0" err="1" smtClean="0"/>
              <a:t>Αντάντ</a:t>
            </a:r>
            <a:r>
              <a:rPr lang="el-GR" sz="2000" dirty="0" smtClean="0"/>
              <a:t> και ενίσχυση του θρακικού μετώπου. Στα πλαίσια του κινήματος έγινε η δίκη των έξι.</a:t>
            </a:r>
          </a:p>
          <a:p>
            <a:pPr marL="0" indent="0">
              <a:buNone/>
            </a:pPr>
            <a:r>
              <a:rPr lang="el-GR" sz="2000" b="1" dirty="0" smtClean="0"/>
              <a:t>2.</a:t>
            </a:r>
            <a:r>
              <a:rPr lang="el-GR" sz="2000" dirty="0" smtClean="0"/>
              <a:t> </a:t>
            </a:r>
            <a:r>
              <a:rPr lang="el-GR" sz="2000" b="1" dirty="0" smtClean="0"/>
              <a:t>Οκτώβριος 1923</a:t>
            </a:r>
            <a:r>
              <a:rPr lang="el-GR" sz="2000" dirty="0" smtClean="0"/>
              <a:t>, από μείγμα </a:t>
            </a:r>
            <a:r>
              <a:rPr lang="el-GR" sz="2000" dirty="0" err="1" smtClean="0"/>
              <a:t>αντιβενιζελικών</a:t>
            </a:r>
            <a:r>
              <a:rPr lang="el-GR" sz="2000" dirty="0" smtClean="0"/>
              <a:t>, </a:t>
            </a:r>
            <a:r>
              <a:rPr lang="el-GR" sz="2000" dirty="0" err="1" smtClean="0"/>
              <a:t>βενιζελικών</a:t>
            </a:r>
            <a:r>
              <a:rPr lang="el-GR" sz="2000" dirty="0" smtClean="0"/>
              <a:t> που ήταν σε δυσμένεια, βασιλοφρόνων που φοβούνταν την επιβολή της αβασίλευτης δημοκρατίας, υπό την ηγεσία των στρατηγών </a:t>
            </a:r>
            <a:r>
              <a:rPr lang="el-GR" sz="2000" dirty="0" err="1" smtClean="0"/>
              <a:t>Γαργαλίδη</a:t>
            </a:r>
            <a:r>
              <a:rPr lang="el-GR" sz="2000" dirty="0" smtClean="0"/>
              <a:t> και </a:t>
            </a:r>
            <a:r>
              <a:rPr lang="el-GR" sz="2000" dirty="0" err="1" smtClean="0"/>
              <a:t>Λεοναρδόπουλου</a:t>
            </a:r>
            <a:r>
              <a:rPr lang="el-GR" sz="2000" dirty="0" smtClean="0"/>
              <a:t>. </a:t>
            </a:r>
            <a:r>
              <a:rPr lang="el-GR" sz="2000" u="sng" dirty="0" smtClean="0"/>
              <a:t>Αιτήματα</a:t>
            </a:r>
            <a:r>
              <a:rPr lang="el-GR" sz="2000" dirty="0" smtClean="0"/>
              <a:t>: διάλυση του προηγούμενου κινήματος, διορισμός νέας κυβέρνησης για τη διενέργεια εκλογών. Κατεστάλη σχεδόν αμέσως. Οι κινηματίες του '22 προχώρησαν σε εκκαθάριση του στρατεύματος από 1284 </a:t>
            </a:r>
            <a:r>
              <a:rPr lang="el-GR" sz="2000" dirty="0" err="1" smtClean="0"/>
              <a:t>αντιβενιζελικούς</a:t>
            </a:r>
            <a:r>
              <a:rPr lang="el-GR" sz="2000" dirty="0" smtClean="0"/>
              <a:t> αξιωματικούς, τους οποίους κατηγόρησαν για συμμετοχή στο κίνημα του 1923. Πίεσαν και τελικά πέτυχαν να φύγει ο βασιλιάς Γεώργιος Β' από την Ελλάδα και συζητούσαν το θέμα της αβασίλευτης δημοκρατίας.</a:t>
            </a:r>
          </a:p>
          <a:p>
            <a:pPr marL="0" indent="0">
              <a:buNone/>
            </a:pPr>
            <a:r>
              <a:rPr lang="el-GR" sz="2000" b="1" dirty="0" smtClean="0"/>
              <a:t>3.</a:t>
            </a:r>
            <a:r>
              <a:rPr lang="el-GR" sz="2000" dirty="0" smtClean="0"/>
              <a:t> </a:t>
            </a:r>
            <a:r>
              <a:rPr lang="el-GR" sz="2000" b="1" dirty="0" smtClean="0"/>
              <a:t>Ιούνιος 1925</a:t>
            </a:r>
            <a:r>
              <a:rPr lang="el-GR" sz="2000" dirty="0" smtClean="0"/>
              <a:t>, από τον </a:t>
            </a:r>
            <a:r>
              <a:rPr lang="el-GR" sz="2000" b="1" dirty="0" smtClean="0"/>
              <a:t>Θ. Πάγκαλο</a:t>
            </a:r>
            <a:r>
              <a:rPr lang="el-GR" sz="2000" dirty="0" smtClean="0"/>
              <a:t>. </a:t>
            </a:r>
            <a:r>
              <a:rPr lang="el-GR" sz="2000" u="sng" dirty="0" smtClean="0"/>
              <a:t>Δικαιολογία:</a:t>
            </a:r>
            <a:r>
              <a:rPr lang="el-GR" sz="2000" dirty="0" smtClean="0"/>
              <a:t> να σώσει τη χώρα από τη κακοδιοίκηση. Παρέμεινε στην εξουσία έως τον Αύγουστο του 1926, στην αρχή ως πρωθυπουργός και μετά ως Πρόεδρος της Δημοκρατίας.</a:t>
            </a:r>
          </a:p>
        </p:txBody>
      </p:sp>
    </p:spTree>
    <p:extLst>
      <p:ext uri="{BB962C8B-B14F-4D97-AF65-F5344CB8AC3E}">
        <p14:creationId xmlns:p14="http://schemas.microsoft.com/office/powerpoint/2010/main" val="3502199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dirty="0" smtClean="0"/>
              <a:t>Στρατιωτικά κινήματα (περίοδος 1922-1936):</a:t>
            </a:r>
            <a:endParaRPr lang="el-GR" sz="3200" dirty="0"/>
          </a:p>
        </p:txBody>
      </p:sp>
      <p:sp>
        <p:nvSpPr>
          <p:cNvPr id="3" name="Θέση περιεχομένου 2"/>
          <p:cNvSpPr>
            <a:spLocks noGrp="1"/>
          </p:cNvSpPr>
          <p:nvPr>
            <p:ph idx="1"/>
          </p:nvPr>
        </p:nvSpPr>
        <p:spPr>
          <a:xfrm>
            <a:off x="457200" y="1268760"/>
            <a:ext cx="8229600" cy="5256584"/>
          </a:xfrm>
        </p:spPr>
        <p:txBody>
          <a:bodyPr>
            <a:normAutofit fontScale="70000" lnSpcReduction="20000"/>
          </a:bodyPr>
          <a:lstStyle/>
          <a:p>
            <a:pPr marL="0" indent="0">
              <a:buNone/>
            </a:pPr>
            <a:r>
              <a:rPr lang="el-GR" b="1" dirty="0" smtClean="0"/>
              <a:t>4.</a:t>
            </a:r>
            <a:r>
              <a:rPr lang="el-GR" dirty="0" smtClean="0"/>
              <a:t> </a:t>
            </a:r>
            <a:r>
              <a:rPr lang="el-GR" b="1" dirty="0" smtClean="0"/>
              <a:t>Αύγουστος 1926</a:t>
            </a:r>
            <a:r>
              <a:rPr lang="el-GR" dirty="0" smtClean="0"/>
              <a:t>, από τον </a:t>
            </a:r>
            <a:r>
              <a:rPr lang="el-GR" b="1" dirty="0" smtClean="0"/>
              <a:t>Γ. Κονδύλη</a:t>
            </a:r>
            <a:r>
              <a:rPr lang="el-GR" dirty="0" smtClean="0"/>
              <a:t>. Ανέτρεψε τον Πάγκαλο, υποσχέθηκε προκήρυξη εκλογών εντός 45 ημερών, στις οποίες δεν θα λάμβανε ο ίδιος μέρος. Το κίνημα ολοκληρώθηκε πριν από τις εκλογές της 7ης Νοεμβρίου 1926, παραδίδοντας την εξουσία στους πολιτικούς.</a:t>
            </a:r>
          </a:p>
          <a:p>
            <a:pPr marL="0" indent="0">
              <a:buNone/>
            </a:pPr>
            <a:r>
              <a:rPr lang="el-GR" b="1" dirty="0" smtClean="0"/>
              <a:t>5. Μάρτιος 1933</a:t>
            </a:r>
            <a:r>
              <a:rPr lang="el-GR" dirty="0" smtClean="0"/>
              <a:t>, από τον </a:t>
            </a:r>
            <a:r>
              <a:rPr lang="el-GR" b="1" dirty="0" smtClean="0"/>
              <a:t>Πλαστήρα</a:t>
            </a:r>
            <a:r>
              <a:rPr lang="el-GR" dirty="0" smtClean="0"/>
              <a:t>, με σκοπό να εμποδίσει το Λαϊκό Κόμμα να αναλάβει την εξουσία μετά την εκλογική νίκη. Δεν πρόλαβε να εγκαθιδρύσει δική του κυβέρνηση, αλλά κατεστάλη.</a:t>
            </a:r>
          </a:p>
          <a:p>
            <a:pPr marL="0" indent="0">
              <a:buNone/>
            </a:pPr>
            <a:r>
              <a:rPr lang="el-GR" b="1" dirty="0" smtClean="0"/>
              <a:t>6.</a:t>
            </a:r>
            <a:r>
              <a:rPr lang="el-GR" dirty="0" smtClean="0"/>
              <a:t> </a:t>
            </a:r>
            <a:r>
              <a:rPr lang="el-GR" b="1" dirty="0" smtClean="0"/>
              <a:t>Μάρτιος 1935</a:t>
            </a:r>
            <a:r>
              <a:rPr lang="el-GR" dirty="0" smtClean="0"/>
              <a:t>, από </a:t>
            </a:r>
            <a:r>
              <a:rPr lang="el-GR" dirty="0" err="1" smtClean="0"/>
              <a:t>βενιζελικούς</a:t>
            </a:r>
            <a:r>
              <a:rPr lang="el-GR" dirty="0" smtClean="0"/>
              <a:t> αξιωματικούς. </a:t>
            </a:r>
            <a:r>
              <a:rPr lang="el-GR" u="sng" dirty="0" smtClean="0"/>
              <a:t>Στόχος</a:t>
            </a:r>
            <a:r>
              <a:rPr lang="el-GR" dirty="0" smtClean="0"/>
              <a:t>: πρόληψη δικτατορίας από τον Κονδύλη, εγκαθίδρυση κυβέρνησης με πρόγραμμα: εκκαθάριση των ενόπλων δυνάμεων από τους </a:t>
            </a:r>
            <a:r>
              <a:rPr lang="el-GR" dirty="0" err="1" smtClean="0"/>
              <a:t>αντιβενιζελικούς</a:t>
            </a:r>
            <a:r>
              <a:rPr lang="el-GR" dirty="0" smtClean="0"/>
              <a:t>, μεταρρύθμιση του πολιτεύματος. Κατέρρευσε μετά από λίγες μέρες.</a:t>
            </a:r>
          </a:p>
          <a:p>
            <a:pPr marL="0" indent="0">
              <a:buNone/>
            </a:pPr>
            <a:r>
              <a:rPr lang="el-GR" b="1" dirty="0" smtClean="0"/>
              <a:t>7.</a:t>
            </a:r>
            <a:r>
              <a:rPr lang="el-GR" dirty="0" smtClean="0"/>
              <a:t> </a:t>
            </a:r>
            <a:r>
              <a:rPr lang="el-GR" b="1" dirty="0" smtClean="0"/>
              <a:t>Οκτώβριος 1935</a:t>
            </a:r>
            <a:r>
              <a:rPr lang="el-GR" dirty="0" smtClean="0"/>
              <a:t>, από τον </a:t>
            </a:r>
            <a:r>
              <a:rPr lang="el-GR" b="1" dirty="0" smtClean="0"/>
              <a:t>Κονδύλη</a:t>
            </a:r>
            <a:r>
              <a:rPr lang="el-GR" dirty="0" smtClean="0"/>
              <a:t>. </a:t>
            </a:r>
            <a:r>
              <a:rPr lang="el-GR" u="sng" dirty="0" smtClean="0"/>
              <a:t>Στόχος</a:t>
            </a:r>
            <a:r>
              <a:rPr lang="el-GR" dirty="0" smtClean="0"/>
              <a:t>: κατάργηση της αβασίλευτης δημοκρατίας. Διήρκεσε έως τον Νοέμβριο του 1935 και διαλύθηκε με την έλευση του βασιλιά Γεωργίου Β .</a:t>
            </a:r>
          </a:p>
          <a:p>
            <a:endParaRPr lang="el-GR" dirty="0"/>
          </a:p>
        </p:txBody>
      </p:sp>
    </p:spTree>
    <p:extLst>
      <p:ext uri="{BB962C8B-B14F-4D97-AF65-F5344CB8AC3E}">
        <p14:creationId xmlns:p14="http://schemas.microsoft.com/office/powerpoint/2010/main" val="1284078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Νικόλαος Πλαστήρας</a:t>
            </a:r>
            <a:endParaRPr lang="el-GR" dirty="0"/>
          </a:p>
        </p:txBody>
      </p:sp>
      <p:sp>
        <p:nvSpPr>
          <p:cNvPr id="3" name="Θέση περιεχομένου 2"/>
          <p:cNvSpPr>
            <a:spLocks noGrp="1"/>
          </p:cNvSpPr>
          <p:nvPr>
            <p:ph idx="1"/>
          </p:nvPr>
        </p:nvSpPr>
        <p:spPr/>
        <p:txBody>
          <a:bodyPr/>
          <a:lstStyle/>
          <a:p>
            <a:endParaRPr lang="el-G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96752"/>
            <a:ext cx="8784976"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5660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800" dirty="0" smtClean="0"/>
              <a:t>11 Σεπτεμβρίου 1922: Όταν ο Πλαστήρας κήρυξε στρατιωτική επανάσταση και μπήκε στην Αθήνα</a:t>
            </a:r>
            <a:endParaRPr lang="el-GR" sz="2800" dirty="0"/>
          </a:p>
        </p:txBody>
      </p:sp>
      <p:sp>
        <p:nvSpPr>
          <p:cNvPr id="3" name="Θέση περιεχομένου 2"/>
          <p:cNvSpPr>
            <a:spLocks noGrp="1"/>
          </p:cNvSpPr>
          <p:nvPr>
            <p:ph idx="1"/>
          </p:nvPr>
        </p:nvSpPr>
        <p:spPr/>
        <p:txBody>
          <a:bodyPr/>
          <a:lstStyle/>
          <a:p>
            <a:endParaRPr lang="el-G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556792"/>
            <a:ext cx="8352928" cy="530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0466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1745432"/>
          </a:xfrm>
        </p:spPr>
        <p:txBody>
          <a:bodyPr>
            <a:normAutofit fontScale="90000"/>
          </a:bodyPr>
          <a:lstStyle/>
          <a:p>
            <a:r>
              <a:rPr lang="el-GR" sz="2000" dirty="0" smtClean="0"/>
              <a:t>Ο Αρχηγός της επαναστάσεως του 1922 Νικόλαος Πλαστήρας με τον Πρωθυπουργό Στυλιανό </a:t>
            </a:r>
            <a:r>
              <a:rPr lang="el-GR" sz="2000" dirty="0" err="1" smtClean="0"/>
              <a:t>Γονατά</a:t>
            </a:r>
            <a:r>
              <a:rPr lang="el-GR" sz="2000" dirty="0" smtClean="0"/>
              <a:t> και τον τότε Συνταγματάρχη Λουκά </a:t>
            </a:r>
            <a:r>
              <a:rPr lang="el-GR" sz="2000" dirty="0" err="1" smtClean="0"/>
              <a:t>Σακελαρόπουλο</a:t>
            </a:r>
            <a:r>
              <a:rPr lang="el-GR" sz="2000" dirty="0" smtClean="0"/>
              <a:t> έξω από την Μητρόπολη. Στις 9 Σεπτεμβρίου γίνονται από Ελληνικές και ξένες εφημερίδες οι πρώτες αναφορές για τον σχηματισμό κινήματος στα νησιά του Αιγαίου με σκοπό την καθαίρεση του Κωνσταντίνου και τη θέσπιση δημοκρατικού πολιτεύματος.</a:t>
            </a:r>
            <a:endParaRPr lang="el-GR" sz="2000" dirty="0"/>
          </a:p>
        </p:txBody>
      </p:sp>
      <p:sp>
        <p:nvSpPr>
          <p:cNvPr id="3" name="Θέση περιεχομένου 2"/>
          <p:cNvSpPr>
            <a:spLocks noGrp="1"/>
          </p:cNvSpPr>
          <p:nvPr>
            <p:ph idx="1"/>
          </p:nvPr>
        </p:nvSpPr>
        <p:spPr/>
        <p:txBody>
          <a:bodyPr/>
          <a:lstStyle/>
          <a:p>
            <a:endParaRPr lang="el-G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222" y="1745432"/>
            <a:ext cx="7776864"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7611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Συνέπειες Μικρασιατικής Καταστροφής</a:t>
            </a:r>
            <a:endParaRPr lang="el-GR" dirty="0"/>
          </a:p>
        </p:txBody>
      </p:sp>
      <p:sp>
        <p:nvSpPr>
          <p:cNvPr id="3" name="Θέση περιεχομένου 2"/>
          <p:cNvSpPr>
            <a:spLocks noGrp="1"/>
          </p:cNvSpPr>
          <p:nvPr>
            <p:ph idx="1"/>
          </p:nvPr>
        </p:nvSpPr>
        <p:spPr/>
        <p:txBody>
          <a:bodyPr/>
          <a:lstStyle/>
          <a:p>
            <a:r>
              <a:rPr lang="el-GR" dirty="0" smtClean="0"/>
              <a:t>Μικρασιατική καταστροφή</a:t>
            </a:r>
          </a:p>
          <a:p>
            <a:r>
              <a:rPr lang="el-GR" dirty="0" smtClean="0"/>
              <a:t>Τελευταία πράξη Μεγάλης Ιδέας</a:t>
            </a:r>
          </a:p>
          <a:p>
            <a:r>
              <a:rPr lang="el-GR" dirty="0" smtClean="0"/>
              <a:t>Κρίση ταυτότητας στην Ελλάδα</a:t>
            </a:r>
          </a:p>
          <a:p>
            <a:r>
              <a:rPr lang="el-GR" dirty="0" smtClean="0"/>
              <a:t>Η πλειονότητα των προσφύγων υπέρ του κόμματος των Φιλελευθέρων</a:t>
            </a:r>
          </a:p>
          <a:p>
            <a:r>
              <a:rPr lang="el-GR" dirty="0" smtClean="0"/>
              <a:t>Οι </a:t>
            </a:r>
            <a:r>
              <a:rPr lang="el-GR" dirty="0" err="1" smtClean="0"/>
              <a:t>αντιβενιζελικοί</a:t>
            </a:r>
            <a:r>
              <a:rPr lang="el-GR" dirty="0" smtClean="0"/>
              <a:t> θεωρούνται υπαίτιοι για την καταστροφή</a:t>
            </a:r>
            <a:endParaRPr lang="el-GR" dirty="0"/>
          </a:p>
        </p:txBody>
      </p:sp>
    </p:spTree>
    <p:extLst>
      <p:ext uri="{BB962C8B-B14F-4D97-AF65-F5344CB8AC3E}">
        <p14:creationId xmlns:p14="http://schemas.microsoft.com/office/powerpoint/2010/main" val="3045920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576064"/>
          </a:xfrm>
        </p:spPr>
        <p:txBody>
          <a:bodyPr>
            <a:normAutofit fontScale="90000"/>
          </a:bodyPr>
          <a:lstStyle/>
          <a:p>
            <a:r>
              <a:rPr lang="el-GR" dirty="0" smtClean="0"/>
              <a:t>Η δίκη των εξ</a:t>
            </a:r>
            <a:endParaRPr lang="el-GR" dirty="0"/>
          </a:p>
        </p:txBody>
      </p:sp>
      <p:sp>
        <p:nvSpPr>
          <p:cNvPr id="3" name="Θέση περιεχομένου 2"/>
          <p:cNvSpPr>
            <a:spLocks noGrp="1"/>
          </p:cNvSpPr>
          <p:nvPr>
            <p:ph idx="1"/>
          </p:nvPr>
        </p:nvSpPr>
        <p:spPr>
          <a:xfrm>
            <a:off x="457200" y="908720"/>
            <a:ext cx="8229600" cy="5949280"/>
          </a:xfrm>
        </p:spPr>
        <p:txBody>
          <a:bodyPr>
            <a:noAutofit/>
          </a:bodyPr>
          <a:lstStyle/>
          <a:p>
            <a:pPr marL="0" indent="0">
              <a:buNone/>
            </a:pPr>
            <a:r>
              <a:rPr lang="el-GR" sz="2000" dirty="0" smtClean="0"/>
              <a:t>Στο πόρισμα της Επιτροπής που εκδόθηκε στις 24 Οκτωβρίου, σε δίκη παραπέμφθηκαν, οκτώ πρόσωπα με την κατηγορία της εσχάτης προδοσίας. Οι οκτώ ήταν:</a:t>
            </a:r>
          </a:p>
          <a:p>
            <a:pPr marL="0" indent="0">
              <a:buNone/>
            </a:pPr>
            <a:r>
              <a:rPr lang="el-GR" sz="2000" dirty="0" smtClean="0"/>
              <a:t>• </a:t>
            </a:r>
            <a:r>
              <a:rPr lang="el-GR" sz="2000" b="1" dirty="0" smtClean="0"/>
              <a:t>Δημήτριος Γούναρης </a:t>
            </a:r>
            <a:r>
              <a:rPr lang="el-GR" sz="2000" dirty="0" smtClean="0"/>
              <a:t>(59 ετών, πρώην Πρωθυπουργός)</a:t>
            </a:r>
          </a:p>
          <a:p>
            <a:pPr marL="0" indent="0">
              <a:buNone/>
            </a:pPr>
            <a:r>
              <a:rPr lang="el-GR" sz="2000" dirty="0" smtClean="0"/>
              <a:t>• </a:t>
            </a:r>
            <a:r>
              <a:rPr lang="el-GR" sz="2000" b="1" dirty="0" smtClean="0"/>
              <a:t>Πέτρος </a:t>
            </a:r>
            <a:r>
              <a:rPr lang="el-GR" sz="2000" b="1" dirty="0" err="1" smtClean="0"/>
              <a:t>Πρωτοπαπαδάκης</a:t>
            </a:r>
            <a:r>
              <a:rPr lang="el-GR" sz="2000" b="1" dirty="0" smtClean="0"/>
              <a:t> </a:t>
            </a:r>
            <a:r>
              <a:rPr lang="el-GR" sz="2000" dirty="0" smtClean="0"/>
              <a:t>(68 ετών, πρώην Πρωθυπουργός)</a:t>
            </a:r>
          </a:p>
          <a:p>
            <a:pPr marL="0" indent="0">
              <a:buNone/>
            </a:pPr>
            <a:r>
              <a:rPr lang="el-GR" sz="2000" dirty="0" smtClean="0"/>
              <a:t>• </a:t>
            </a:r>
            <a:r>
              <a:rPr lang="el-GR" sz="2000" b="1" dirty="0" smtClean="0"/>
              <a:t>Νικόλαος Στράτος </a:t>
            </a:r>
            <a:r>
              <a:rPr lang="el-GR" sz="2000" dirty="0" smtClean="0"/>
              <a:t>(50 ετών, πρώην Πρωθυπουργός )</a:t>
            </a:r>
          </a:p>
          <a:p>
            <a:pPr marL="0" indent="0">
              <a:buNone/>
            </a:pPr>
            <a:r>
              <a:rPr lang="el-GR" sz="2000" dirty="0" smtClean="0"/>
              <a:t>• </a:t>
            </a:r>
            <a:r>
              <a:rPr lang="el-GR" sz="2000" b="1" dirty="0" smtClean="0"/>
              <a:t>Νικόλαος Θεοτόκης </a:t>
            </a:r>
            <a:r>
              <a:rPr lang="el-GR" sz="2000" dirty="0" smtClean="0"/>
              <a:t>(44 ετών, Υπουργός Στρατιωτικών στην κυβέρνηση </a:t>
            </a:r>
            <a:r>
              <a:rPr lang="el-GR" sz="2000" dirty="0" err="1" smtClean="0"/>
              <a:t>Πρωτοπαπαδάκη</a:t>
            </a:r>
            <a:r>
              <a:rPr lang="el-GR" sz="2000" dirty="0" smtClean="0"/>
              <a:t>)</a:t>
            </a:r>
          </a:p>
          <a:p>
            <a:pPr marL="0" indent="0">
              <a:buNone/>
            </a:pPr>
            <a:r>
              <a:rPr lang="el-GR" sz="2000" dirty="0" smtClean="0"/>
              <a:t>• </a:t>
            </a:r>
            <a:r>
              <a:rPr lang="el-GR" sz="2000" b="1" dirty="0" smtClean="0"/>
              <a:t>Γεώργιος Μπαλτατζής </a:t>
            </a:r>
            <a:r>
              <a:rPr lang="el-GR" sz="2000" dirty="0" smtClean="0"/>
              <a:t>(56 ετών, Υπουργός Εξωτερικών στις κυβερνήσεις Γούναρη και </a:t>
            </a:r>
            <a:r>
              <a:rPr lang="el-GR" sz="2000" dirty="0" err="1" smtClean="0"/>
              <a:t>Πρωτοπαπαδάκη</a:t>
            </a:r>
            <a:r>
              <a:rPr lang="el-GR" sz="2000" dirty="0" smtClean="0"/>
              <a:t>)</a:t>
            </a:r>
          </a:p>
          <a:p>
            <a:pPr marL="0" indent="0">
              <a:buNone/>
            </a:pPr>
            <a:r>
              <a:rPr lang="el-GR" sz="2000" dirty="0" smtClean="0"/>
              <a:t>• Ξενοφών Στρατηγός, υποστράτηγος </a:t>
            </a:r>
            <a:r>
              <a:rPr lang="el-GR" sz="2000" dirty="0" err="1" smtClean="0"/>
              <a:t>ε.α</a:t>
            </a:r>
            <a:r>
              <a:rPr lang="el-GR" sz="2000" dirty="0" smtClean="0"/>
              <a:t>. (53 ετών, Υπουργός Συγκοινωνιών στην κυβέρνηση Γούναρη) (ισόβια)</a:t>
            </a:r>
          </a:p>
          <a:p>
            <a:pPr marL="0" indent="0">
              <a:buNone/>
            </a:pPr>
            <a:r>
              <a:rPr lang="el-GR" sz="2000" dirty="0" smtClean="0"/>
              <a:t>• Μιχαήλ </a:t>
            </a:r>
            <a:r>
              <a:rPr lang="el-GR" sz="2000" dirty="0" err="1" smtClean="0"/>
              <a:t>Γούδας</a:t>
            </a:r>
            <a:r>
              <a:rPr lang="el-GR" sz="2000" dirty="0" smtClean="0"/>
              <a:t>, υποναύαρχος </a:t>
            </a:r>
            <a:r>
              <a:rPr lang="el-GR" sz="2000" dirty="0" err="1" smtClean="0"/>
              <a:t>ε.α</a:t>
            </a:r>
            <a:r>
              <a:rPr lang="el-GR" sz="2000" dirty="0" smtClean="0"/>
              <a:t>. (54 ετών, Υπουργός Εσωτερικών στην κυβέρνηση Γούναρη) (ισόβια)</a:t>
            </a:r>
          </a:p>
          <a:p>
            <a:pPr marL="0" indent="0">
              <a:buNone/>
            </a:pPr>
            <a:r>
              <a:rPr lang="el-GR" sz="2000" dirty="0" smtClean="0"/>
              <a:t>• </a:t>
            </a:r>
            <a:r>
              <a:rPr lang="el-GR" sz="2000" b="1" dirty="0" smtClean="0"/>
              <a:t>Γεώργιος Χατζανέστης</a:t>
            </a:r>
            <a:r>
              <a:rPr lang="el-GR" sz="2000" dirty="0" smtClean="0"/>
              <a:t>, αντιστράτηγος (59 ετών, Αρχιστράτηγος </a:t>
            </a:r>
            <a:r>
              <a:rPr lang="el-GR" sz="2000" dirty="0" err="1" smtClean="0"/>
              <a:t>Μικράς</a:t>
            </a:r>
            <a:r>
              <a:rPr lang="el-GR" sz="2000" dirty="0" smtClean="0"/>
              <a:t> Ασίας και Θράκης)</a:t>
            </a:r>
            <a:endParaRPr lang="el-GR" sz="2000" dirty="0"/>
          </a:p>
        </p:txBody>
      </p:sp>
    </p:spTree>
    <p:extLst>
      <p:ext uri="{BB962C8B-B14F-4D97-AF65-F5344CB8AC3E}">
        <p14:creationId xmlns:p14="http://schemas.microsoft.com/office/powerpoint/2010/main" val="30482221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778098"/>
          </a:xfrm>
        </p:spPr>
        <p:txBody>
          <a:bodyPr/>
          <a:lstStyle/>
          <a:p>
            <a:r>
              <a:rPr lang="el-GR" dirty="0" smtClean="0"/>
              <a:t>Η δίκη των εξ</a:t>
            </a:r>
            <a:endParaRPr lang="el-GR" dirty="0"/>
          </a:p>
        </p:txBody>
      </p:sp>
      <p:sp>
        <p:nvSpPr>
          <p:cNvPr id="3" name="Θέση περιεχομένου 2"/>
          <p:cNvSpPr>
            <a:spLocks noGrp="1"/>
          </p:cNvSpPr>
          <p:nvPr>
            <p:ph idx="1"/>
          </p:nvPr>
        </p:nvSpPr>
        <p:spPr/>
        <p:txBody>
          <a:bodyPr/>
          <a:lstStyle/>
          <a:p>
            <a:endParaRPr lang="el-G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24744"/>
            <a:ext cx="8424936" cy="5733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1525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Διαρκής υποβάθμιση βιοτικού επιπέδου:</a:t>
            </a:r>
            <a:endParaRPr lang="el-GR" dirty="0"/>
          </a:p>
        </p:txBody>
      </p:sp>
      <p:sp>
        <p:nvSpPr>
          <p:cNvPr id="3" name="Θέση περιεχομένου 2"/>
          <p:cNvSpPr>
            <a:spLocks noGrp="1"/>
          </p:cNvSpPr>
          <p:nvPr>
            <p:ph idx="1"/>
          </p:nvPr>
        </p:nvSpPr>
        <p:spPr/>
        <p:txBody>
          <a:bodyPr>
            <a:normAutofit fontScale="85000" lnSpcReduction="10000"/>
          </a:bodyPr>
          <a:lstStyle/>
          <a:p>
            <a:r>
              <a:rPr lang="el-GR" dirty="0" smtClean="0"/>
              <a:t>επηρεάζει την εξέλιξη των κομμάτων </a:t>
            </a:r>
          </a:p>
          <a:p>
            <a:r>
              <a:rPr lang="el-GR" dirty="0" smtClean="0"/>
              <a:t>στο προσκήνιο οι συγκρούσεις συμφερόντων οικονομικού και κοινωνικού χαρακτήρα</a:t>
            </a:r>
          </a:p>
          <a:p>
            <a:r>
              <a:rPr lang="el-GR" dirty="0" smtClean="0"/>
              <a:t>κόπωση από τη μόνιμη πολιτική αστάθεια και από τη διαρκή όξυνση που καλλιεργούσαν τα κομματικά επιτελεία και τα πραξικοπήματα αξιωματικών</a:t>
            </a:r>
          </a:p>
          <a:p>
            <a:r>
              <a:rPr lang="el-GR" dirty="0" smtClean="0"/>
              <a:t>δυσαρέσκεια για τις διαμάχες συμφερόντων</a:t>
            </a:r>
          </a:p>
          <a:p>
            <a:pPr marL="0" indent="0">
              <a:buNone/>
            </a:pPr>
            <a:endParaRPr lang="el-GR" dirty="0" smtClean="0"/>
          </a:p>
          <a:p>
            <a:pPr marL="0" indent="0">
              <a:buNone/>
            </a:pPr>
            <a:r>
              <a:rPr lang="el-GR" dirty="0" smtClean="0"/>
              <a:t>Έτσι, ο Μεταξάς δεν χρειάστηκε να ασκήσει βία για να επιβάλει, το 1936, τη δικτατορία του.</a:t>
            </a:r>
            <a:endParaRPr lang="el-GR" dirty="0"/>
          </a:p>
        </p:txBody>
      </p:sp>
    </p:spTree>
    <p:extLst>
      <p:ext uri="{BB962C8B-B14F-4D97-AF65-F5344CB8AC3E}">
        <p14:creationId xmlns:p14="http://schemas.microsoft.com/office/powerpoint/2010/main" val="4150669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634082"/>
          </a:xfrm>
        </p:spPr>
        <p:txBody>
          <a:bodyPr>
            <a:normAutofit fontScale="90000"/>
          </a:bodyPr>
          <a:lstStyle/>
          <a:p>
            <a:endParaRPr lang="el-GR" dirty="0"/>
          </a:p>
        </p:txBody>
      </p:sp>
      <p:sp>
        <p:nvSpPr>
          <p:cNvPr id="3" name="Θέση περιεχομένου 2"/>
          <p:cNvSpPr>
            <a:spLocks noGrp="1"/>
          </p:cNvSpPr>
          <p:nvPr>
            <p:ph idx="1"/>
          </p:nvPr>
        </p:nvSpPr>
        <p:spPr>
          <a:xfrm>
            <a:off x="457200" y="1052736"/>
            <a:ext cx="8229600" cy="5472608"/>
          </a:xfrm>
        </p:spPr>
        <p:txBody>
          <a:bodyPr>
            <a:normAutofit lnSpcReduction="10000"/>
          </a:bodyPr>
          <a:lstStyle/>
          <a:p>
            <a:r>
              <a:rPr lang="el-GR" dirty="0" smtClean="0"/>
              <a:t>έκρυθμες καταστάσεις </a:t>
            </a:r>
          </a:p>
          <a:p>
            <a:r>
              <a:rPr lang="el-GR" dirty="0" smtClean="0"/>
              <a:t>κρίση νομιμότητας του κοινοβουλευτικού συστήματος</a:t>
            </a:r>
          </a:p>
          <a:p>
            <a:r>
              <a:rPr lang="el-GR" dirty="0"/>
              <a:t>ο</a:t>
            </a:r>
            <a:r>
              <a:rPr lang="el-GR" dirty="0" smtClean="0"/>
              <a:t>ι ρίζες στον διχασμό της δεκαετίας 1910-20</a:t>
            </a:r>
          </a:p>
          <a:p>
            <a:r>
              <a:rPr lang="el-GR" dirty="0"/>
              <a:t>σ</a:t>
            </a:r>
            <a:r>
              <a:rPr lang="el-GR" dirty="0" smtClean="0"/>
              <a:t>υνέχεια της κρίσης την επόμενη περίοδο υπονομεύθηκε η εμπιστοσύνη στην αποτελεσματικότητα του πολιτικού συστήματος</a:t>
            </a:r>
          </a:p>
          <a:p>
            <a:r>
              <a:rPr lang="el-GR" dirty="0" smtClean="0"/>
              <a:t>διαρκής παρέμβαση των στρατιωτικών στην πολιτική </a:t>
            </a:r>
            <a:endParaRPr lang="el-GR" dirty="0"/>
          </a:p>
          <a:p>
            <a:r>
              <a:rPr lang="el-GR" dirty="0" smtClean="0"/>
              <a:t>χρήση βίας στην άσκηση πολιτικής</a:t>
            </a:r>
            <a:endParaRPr lang="el-GR" dirty="0"/>
          </a:p>
        </p:txBody>
      </p:sp>
    </p:spTree>
    <p:extLst>
      <p:ext uri="{BB962C8B-B14F-4D97-AF65-F5344CB8AC3E}">
        <p14:creationId xmlns:p14="http://schemas.microsoft.com/office/powerpoint/2010/main" val="2859961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562074"/>
          </a:xfrm>
        </p:spPr>
        <p:txBody>
          <a:bodyPr>
            <a:normAutofit fontScale="90000"/>
          </a:bodyPr>
          <a:lstStyle/>
          <a:p>
            <a:endParaRPr lang="el-GR" dirty="0"/>
          </a:p>
        </p:txBody>
      </p:sp>
      <p:sp>
        <p:nvSpPr>
          <p:cNvPr id="3" name="Θέση περιεχομένου 2"/>
          <p:cNvSpPr>
            <a:spLocks noGrp="1"/>
          </p:cNvSpPr>
          <p:nvPr>
            <p:ph idx="1"/>
          </p:nvPr>
        </p:nvSpPr>
        <p:spPr>
          <a:xfrm>
            <a:off x="457200" y="1196752"/>
            <a:ext cx="8229600" cy="5400600"/>
          </a:xfrm>
        </p:spPr>
        <p:txBody>
          <a:bodyPr>
            <a:normAutofit lnSpcReduction="10000"/>
          </a:bodyPr>
          <a:lstStyle/>
          <a:p>
            <a:r>
              <a:rPr lang="el-GR" b="1" dirty="0" smtClean="0"/>
              <a:t>Τα κόμματα </a:t>
            </a:r>
            <a:r>
              <a:rPr lang="el-GR" dirty="0" smtClean="0"/>
              <a:t>είχαν τη δυνατότητα να ελέγξουν το πολιτικό παιγνίδι, διότι η κοινωνία και τα προβλήματά της είχαν γίνει τόσο σύνθετα, ώστε δεν μπορούσαν να τα διαχειριστούν στρατιωτικοί. Εκείνοι μπορούσαν εύκολα να κάνουν </a:t>
            </a:r>
            <a:r>
              <a:rPr lang="el-GR" b="1" dirty="0" smtClean="0"/>
              <a:t>πραξικόπημα</a:t>
            </a:r>
            <a:r>
              <a:rPr lang="el-GR" dirty="0" smtClean="0"/>
              <a:t>, αλλά δεν ήταν ικανοί να ασκήσουν την εξουσία.</a:t>
            </a:r>
          </a:p>
          <a:p>
            <a:r>
              <a:rPr lang="el-GR" dirty="0" smtClean="0"/>
              <a:t>Οι ηγεσίες των κομμάτων παρουσίαζαν τώρα μεγάλη </a:t>
            </a:r>
            <a:r>
              <a:rPr lang="el-GR" b="1" dirty="0" smtClean="0"/>
              <a:t>διάθεση για καταστρατήγηση του συντάγματος </a:t>
            </a:r>
            <a:r>
              <a:rPr lang="el-GR" dirty="0" smtClean="0"/>
              <a:t>και ενίσχυση των μηχανισμών καταστολής, για τους εξής λόγους:</a:t>
            </a:r>
            <a:endParaRPr lang="el-GR" dirty="0"/>
          </a:p>
        </p:txBody>
      </p:sp>
    </p:spTree>
    <p:extLst>
      <p:ext uri="{BB962C8B-B14F-4D97-AF65-F5344CB8AC3E}">
        <p14:creationId xmlns:p14="http://schemas.microsoft.com/office/powerpoint/2010/main" val="1710720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Οι αξιωματικοί </a:t>
            </a:r>
            <a:endParaRPr lang="el-GR" dirty="0"/>
          </a:p>
        </p:txBody>
      </p:sp>
      <p:sp>
        <p:nvSpPr>
          <p:cNvPr id="3" name="Θέση περιεχομένου 2"/>
          <p:cNvSpPr>
            <a:spLocks noGrp="1"/>
          </p:cNvSpPr>
          <p:nvPr>
            <p:ph idx="1"/>
          </p:nvPr>
        </p:nvSpPr>
        <p:spPr/>
        <p:txBody>
          <a:bodyPr>
            <a:normAutofit fontScale="92500" lnSpcReduction="20000"/>
          </a:bodyPr>
          <a:lstStyle/>
          <a:p>
            <a:r>
              <a:rPr lang="el-GR" dirty="0" smtClean="0"/>
              <a:t>διεκδικούσαν τον πρώτο λόγο σε θέματα εσωτερικής πολιτικής</a:t>
            </a:r>
          </a:p>
          <a:p>
            <a:r>
              <a:rPr lang="el-GR" dirty="0" smtClean="0"/>
              <a:t>θεωρούσαν τον στρατό ως υπερκομματικό φορέα εξουσίας</a:t>
            </a:r>
          </a:p>
          <a:p>
            <a:r>
              <a:rPr lang="el-GR" dirty="0" smtClean="0"/>
              <a:t>δυσαρέσκεια για τις διαφοροποιήσεις στο κοινωνικό επίπεδο</a:t>
            </a:r>
          </a:p>
          <a:p>
            <a:r>
              <a:rPr lang="el-GR" dirty="0" smtClean="0"/>
              <a:t>απεχθάνονταν τον πολιτικό τρόπο αντιμετώπισης και διευθέτησης των κοινωνικών συγκρούσεων, τις διαπραγματεύσεις και τους συμβιβασμούς, που θεωρούσαν συνώνυμα της διαφθοράς και της έλλειψης αρχών</a:t>
            </a:r>
            <a:endParaRPr lang="el-GR" dirty="0"/>
          </a:p>
        </p:txBody>
      </p:sp>
    </p:spTree>
    <p:extLst>
      <p:ext uri="{BB962C8B-B14F-4D97-AF65-F5344CB8AC3E}">
        <p14:creationId xmlns:p14="http://schemas.microsoft.com/office/powerpoint/2010/main" val="1663411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490066"/>
          </a:xfrm>
        </p:spPr>
        <p:txBody>
          <a:bodyPr>
            <a:normAutofit fontScale="90000"/>
          </a:bodyPr>
          <a:lstStyle/>
          <a:p>
            <a:endParaRPr lang="el-GR" dirty="0"/>
          </a:p>
        </p:txBody>
      </p:sp>
      <p:sp>
        <p:nvSpPr>
          <p:cNvPr id="3" name="Θέση περιεχομένου 2"/>
          <p:cNvSpPr>
            <a:spLocks noGrp="1"/>
          </p:cNvSpPr>
          <p:nvPr>
            <p:ph idx="1"/>
          </p:nvPr>
        </p:nvSpPr>
        <p:spPr>
          <a:xfrm>
            <a:off x="457200" y="1052736"/>
            <a:ext cx="8229600" cy="5472608"/>
          </a:xfrm>
        </p:spPr>
        <p:txBody>
          <a:bodyPr>
            <a:normAutofit fontScale="85000" lnSpcReduction="20000"/>
          </a:bodyPr>
          <a:lstStyle/>
          <a:p>
            <a:r>
              <a:rPr lang="el-GR" dirty="0"/>
              <a:t>ε</a:t>
            </a:r>
            <a:r>
              <a:rPr lang="el-GR" dirty="0" smtClean="0"/>
              <a:t>πέμβαση στρατιωτικών στην πολιτική ζωή (Πλαστήρας, </a:t>
            </a:r>
            <a:r>
              <a:rPr lang="el-GR" dirty="0" err="1" smtClean="0"/>
              <a:t>Γονατάς</a:t>
            </a:r>
            <a:r>
              <a:rPr lang="el-GR" dirty="0" smtClean="0"/>
              <a:t>, κ.ά.)</a:t>
            </a:r>
          </a:p>
          <a:p>
            <a:r>
              <a:rPr lang="el-GR" dirty="0" smtClean="0"/>
              <a:t>Δίκη και καταδίκη των </a:t>
            </a:r>
            <a:r>
              <a:rPr lang="el-GR" dirty="0" err="1" smtClean="0"/>
              <a:t>έξ</a:t>
            </a:r>
            <a:r>
              <a:rPr lang="el-GR" dirty="0" smtClean="0"/>
              <a:t>, εκτέλεση στο </a:t>
            </a:r>
            <a:r>
              <a:rPr lang="el-GR" dirty="0" err="1" smtClean="0"/>
              <a:t>Γουδή</a:t>
            </a:r>
            <a:endParaRPr lang="el-GR" dirty="0" smtClean="0"/>
          </a:p>
          <a:p>
            <a:r>
              <a:rPr lang="el-GR" dirty="0" smtClean="0"/>
              <a:t>επιθυμία για επαγγελματική εξασφάλιση </a:t>
            </a:r>
            <a:r>
              <a:rPr lang="el-GR" dirty="0" err="1" smtClean="0"/>
              <a:t>βενιζελικών</a:t>
            </a:r>
            <a:r>
              <a:rPr lang="el-GR" dirty="0" smtClean="0"/>
              <a:t> και </a:t>
            </a:r>
            <a:r>
              <a:rPr lang="el-GR" dirty="0" err="1" smtClean="0"/>
              <a:t>αντιβενιζελικών</a:t>
            </a:r>
            <a:r>
              <a:rPr lang="el-GR" dirty="0" smtClean="0"/>
              <a:t> αξιωματικών δυναμική διαρκούς παρέμβασης του στρατού στην πολιτική</a:t>
            </a:r>
          </a:p>
          <a:p>
            <a:r>
              <a:rPr lang="el-GR" dirty="0"/>
              <a:t>π</a:t>
            </a:r>
            <a:r>
              <a:rPr lang="el-GR" dirty="0" smtClean="0"/>
              <a:t>αράλληλα προς τα κόμματα, συγκροτήθηκαν «ομάδες» απότακτων ή εν ενεργεία αξιωματικών, οι οποίοι όλο και περισσότερο προσπαθούσαν να θέσουν υπό τον έλεγχο τους το Κοινοβούλιο και τις κυβερνήσεις και εν τέλει να επιβάλουν </a:t>
            </a:r>
            <a:r>
              <a:rPr lang="el-GR" b="1" dirty="0" smtClean="0"/>
              <a:t>αντικοινοβουλευτικά συστήματα διακυβέρνησης</a:t>
            </a:r>
          </a:p>
          <a:p>
            <a:r>
              <a:rPr lang="el-GR" dirty="0" smtClean="0"/>
              <a:t>τα κόμματα ευνοούσαν τις εντάσεις, θεωρώντας ότι η πόλωση θα ενίσχυε την ενότητά τους</a:t>
            </a:r>
            <a:endParaRPr lang="el-GR" dirty="0"/>
          </a:p>
        </p:txBody>
      </p:sp>
    </p:spTree>
    <p:extLst>
      <p:ext uri="{BB962C8B-B14F-4D97-AF65-F5344CB8AC3E}">
        <p14:creationId xmlns:p14="http://schemas.microsoft.com/office/powerpoint/2010/main" val="2497555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634082"/>
          </a:xfrm>
        </p:spPr>
        <p:txBody>
          <a:bodyPr>
            <a:normAutofit fontScale="90000"/>
          </a:bodyPr>
          <a:lstStyle/>
          <a:p>
            <a:r>
              <a:rPr lang="el-GR" dirty="0" smtClean="0"/>
              <a:t>Λόγοι:</a:t>
            </a:r>
            <a:endParaRPr lang="el-GR" dirty="0"/>
          </a:p>
        </p:txBody>
      </p:sp>
      <p:sp>
        <p:nvSpPr>
          <p:cNvPr id="3" name="Θέση περιεχομένου 2"/>
          <p:cNvSpPr>
            <a:spLocks noGrp="1"/>
          </p:cNvSpPr>
          <p:nvPr>
            <p:ph idx="1"/>
          </p:nvPr>
        </p:nvSpPr>
        <p:spPr>
          <a:xfrm>
            <a:off x="457200" y="1196752"/>
            <a:ext cx="8229600" cy="5472608"/>
          </a:xfrm>
        </p:spPr>
        <p:txBody>
          <a:bodyPr>
            <a:normAutofit fontScale="70000" lnSpcReduction="20000"/>
          </a:bodyPr>
          <a:lstStyle/>
          <a:p>
            <a:r>
              <a:rPr lang="el-GR" dirty="0" smtClean="0"/>
              <a:t>Επιδίωκαν να εξουδετερώσουν τον πολιτικό αντίπαλο, με κάθε μέσο.</a:t>
            </a:r>
          </a:p>
          <a:p>
            <a:r>
              <a:rPr lang="el-GR" dirty="0" smtClean="0"/>
              <a:t>Υποχρεώνονταν να έρθουν σε συνεννόηση με «ομάδες» αξιωματικών της επιλογής τους και να αποδεχτούν τα αιτήματά τους.</a:t>
            </a:r>
          </a:p>
          <a:p>
            <a:r>
              <a:rPr lang="el-GR" dirty="0" smtClean="0"/>
              <a:t>Πίστευαν ότι τα σύνθετα κοινωνικά και οικονομικά προβλήματα θα τα έλυνε καλύτερα μία ισχυρή εκτελεστική εξουσία </a:t>
            </a:r>
          </a:p>
          <a:p>
            <a:r>
              <a:rPr lang="el-GR" dirty="0" smtClean="0"/>
              <a:t>Αναζητούσαν μεθόδους αστυνόμευσης για να αποσοβήσουν κοινωνικές συγκρούσεις.</a:t>
            </a:r>
          </a:p>
          <a:p>
            <a:r>
              <a:rPr lang="el-GR" dirty="0" smtClean="0"/>
              <a:t>Γι' αυτούς τους λόγους οι κυβερνήσεις συνήθιζαν να κηρύσσουν τη χώρα σε </a:t>
            </a:r>
            <a:r>
              <a:rPr lang="el-GR" b="1" dirty="0" smtClean="0"/>
              <a:t>κατάσταση πολιορκίας, προκειμένου να ελέγχουν την κατάσταση και να παραβιάζουν συνταγματικές διατάξεις</a:t>
            </a:r>
            <a:r>
              <a:rPr lang="el-GR" dirty="0" smtClean="0"/>
              <a:t>. Επίσης, τα κυβερνητικά κόμματα είχαν την τάση να </a:t>
            </a:r>
            <a:r>
              <a:rPr lang="el-GR" b="1" dirty="0" smtClean="0"/>
              <a:t>προσαρμόζουν τον εκλογικό νόμο στις ανάγκες τους</a:t>
            </a:r>
            <a:r>
              <a:rPr lang="el-GR" dirty="0" smtClean="0"/>
              <a:t>, ώστε να βγαίνουν ενισχυμένα από τις εκλογές και να αποδυναμώνουν εκλογικά τους αντιπάλους. Άλλαζαν το μέγεθος εκλογικών περιφερειών και χρησιμοποιούσαν πλειοψηφικό ή αναλογικό εκλογικό σύστημα, κατά τις ανάγκες τους.</a:t>
            </a:r>
            <a:endParaRPr lang="el-GR" dirty="0"/>
          </a:p>
        </p:txBody>
      </p:sp>
    </p:spTree>
    <p:extLst>
      <p:ext uri="{BB962C8B-B14F-4D97-AF65-F5344CB8AC3E}">
        <p14:creationId xmlns:p14="http://schemas.microsoft.com/office/powerpoint/2010/main" val="1026291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Δημοκρατική </a:t>
            </a:r>
            <a:r>
              <a:rPr lang="el-GR" dirty="0" err="1" smtClean="0"/>
              <a:t>Ένωσις</a:t>
            </a:r>
            <a:r>
              <a:rPr lang="el-GR" dirty="0" smtClean="0"/>
              <a:t>, υπό τον Αλ. Παπαναστασίου</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dirty="0" smtClean="0"/>
              <a:t>Υποστήριζε την αβασίλευτη δημοκρατία, τη θέσπιση δεύτερης Βουλής στην οποία θα εκπροσωπούνταν οι κοινωνικές ομάδες, αναλογικό εκλογικό σύστημα, ισότητα ευκαιριών για τα δύο φύλα, αποκέντρωση, τοπική αυτοδιοίκηση και διοικητική δικαιοσύνη. Αντλούσε τους εκλογείς του από τα μεσαία και ανώτερα στρώματα.</a:t>
            </a:r>
            <a:endParaRPr lang="el-GR" dirty="0"/>
          </a:p>
        </p:txBody>
      </p:sp>
    </p:spTree>
    <p:extLst>
      <p:ext uri="{BB962C8B-B14F-4D97-AF65-F5344CB8AC3E}">
        <p14:creationId xmlns:p14="http://schemas.microsoft.com/office/powerpoint/2010/main" val="2686785685"/>
      </p:ext>
    </p:extLst>
  </p:cSld>
  <p:clrMapOvr>
    <a:masterClrMapping/>
  </p:clrMapOvr>
</p:sld>
</file>

<file path=ppt/theme/theme1.xml><?xml version="1.0" encoding="utf-8"?>
<a:theme xmlns:a="http://schemas.openxmlformats.org/drawingml/2006/main" name="Θέμα του Offic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1542</Words>
  <Application>Microsoft Office PowerPoint</Application>
  <PresentationFormat>Προβολή στην οθόνη (4:3)</PresentationFormat>
  <Paragraphs>79</Paragraphs>
  <Slides>21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21</vt:i4>
      </vt:variant>
    </vt:vector>
  </HeadingPairs>
  <TitlesOfParts>
    <vt:vector size="22" baseType="lpstr">
      <vt:lpstr>Θέμα του Office</vt:lpstr>
      <vt:lpstr>Ε. ΕΚΣΥΓΧΡΟΝΙΣΜΟΣ ΚΑΙ ΕΠΕΜΒΑΣΕΙΣ (1923-1936)</vt:lpstr>
      <vt:lpstr>Συνέπειες Μικρασιατικής Καταστροφής</vt:lpstr>
      <vt:lpstr>Διαρκής υποβάθμιση βιοτικού επιπέδου:</vt:lpstr>
      <vt:lpstr>Παρουσίαση του PowerPoint</vt:lpstr>
      <vt:lpstr>Παρουσίαση του PowerPoint</vt:lpstr>
      <vt:lpstr>Οι αξιωματικοί </vt:lpstr>
      <vt:lpstr>Παρουσίαση του PowerPoint</vt:lpstr>
      <vt:lpstr>Λόγοι:</vt:lpstr>
      <vt:lpstr>Δημοκρατική Ένωσις, υπό τον Αλ. Παπαναστασίου</vt:lpstr>
      <vt:lpstr>Εθνικόν Δημοκρατικόν Κόμμα, υπό τον Γ. Κονδύλη</vt:lpstr>
      <vt:lpstr>Λαϊκό Κόμμα</vt:lpstr>
      <vt:lpstr>Κόμμα των Ελευθεροφρόνων</vt:lpstr>
      <vt:lpstr>Κομμουνιστικό Κόμμα Ελλάδος</vt:lpstr>
      <vt:lpstr>24. Η καταδίκη των εξ.</vt:lpstr>
      <vt:lpstr>23. Στρατιωτικά κινήματα (περίοδος 1922-1936):</vt:lpstr>
      <vt:lpstr>Στρατιωτικά κινήματα (περίοδος 1922-1936):</vt:lpstr>
      <vt:lpstr>Νικόλαος Πλαστήρας</vt:lpstr>
      <vt:lpstr>11 Σεπτεμβρίου 1922: Όταν ο Πλαστήρας κήρυξε στρατιωτική επανάσταση και μπήκε στην Αθήνα</vt:lpstr>
      <vt:lpstr>Ο Αρχηγός της επαναστάσεως του 1922 Νικόλαος Πλαστήρας με τον Πρωθυπουργό Στυλιανό Γονατά και τον τότε Συνταγματάρχη Λουκά Σακελαρόπουλο έξω από την Μητρόπολη. Στις 9 Σεπτεμβρίου γίνονται από Ελληνικές και ξένες εφημερίδες οι πρώτες αναφορές για τον σχηματισμό κινήματος στα νησιά του Αιγαίου με σκοπό την καθαίρεση του Κωνσταντίνου και τη θέσπιση δημοκρατικού πολιτεύματος.</vt:lpstr>
      <vt:lpstr>Η δίκη των εξ</vt:lpstr>
      <vt:lpstr>Η δίκη των εξ</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 ΕΚΣΥΓΧΡΟΝΙΣΜΟΣ ΚΑΙ ΕΠΕΜΒΑΣΕΙΣ (1923-1936)</dc:title>
  <dc:creator>user</dc:creator>
  <cp:lastModifiedBy>user</cp:lastModifiedBy>
  <cp:revision>16</cp:revision>
  <dcterms:created xsi:type="dcterms:W3CDTF">2020-01-02T08:46:25Z</dcterms:created>
  <dcterms:modified xsi:type="dcterms:W3CDTF">2020-01-02T09:34:06Z</dcterms:modified>
</cp:coreProperties>
</file>