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414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29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73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75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82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84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4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726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467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961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76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FB555-7D84-4BA8-A163-80F9FC8561AF}" type="datetimeFigureOut">
              <a:rPr lang="el-GR" smtClean="0"/>
              <a:t>7/12/2019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A312-7DB5-47EC-96A1-4661F3D098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161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Εθνοσυνέλευση του 1862-1864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l-GR" dirty="0" smtClean="0">
                <a:solidFill>
                  <a:schemeClr val="tx1"/>
                </a:solidFill>
              </a:rPr>
              <a:t>Κατερίνα Τζάμου, φιλόλογος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Πρότυπο Λύκειο </a:t>
            </a:r>
            <a:r>
              <a:rPr lang="el-GR" dirty="0" err="1" smtClean="0">
                <a:solidFill>
                  <a:schemeClr val="tx1"/>
                </a:solidFill>
              </a:rPr>
              <a:t>Ιωνιδείου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4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Ερωτήσεις πανελληνίων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Ορισμός: </a:t>
            </a:r>
            <a:r>
              <a:rPr lang="el-GR" dirty="0" err="1" smtClean="0"/>
              <a:t>Εθνικόν</a:t>
            </a:r>
            <a:r>
              <a:rPr lang="el-GR" dirty="0" smtClean="0"/>
              <a:t> </a:t>
            </a:r>
            <a:r>
              <a:rPr lang="el-GR" dirty="0" err="1" smtClean="0"/>
              <a:t>Κομιτάτον</a:t>
            </a:r>
            <a:r>
              <a:rPr lang="el-GR" dirty="0" smtClean="0"/>
              <a:t>. (</a:t>
            </a:r>
            <a:r>
              <a:rPr lang="el-GR" dirty="0" err="1" smtClean="0"/>
              <a:t>μον.5</a:t>
            </a:r>
            <a:r>
              <a:rPr lang="el-GR" dirty="0" smtClean="0"/>
              <a:t>) Ημερήσια 2010</a:t>
            </a:r>
          </a:p>
          <a:p>
            <a:r>
              <a:rPr lang="el-GR" dirty="0" smtClean="0"/>
              <a:t>Ορισμός: Εκλεκτικοί.( 5 μον.) Ημερήσια-</a:t>
            </a:r>
            <a:r>
              <a:rPr lang="el-GR" dirty="0" err="1" smtClean="0"/>
              <a:t>Επαν</a:t>
            </a:r>
            <a:r>
              <a:rPr lang="el-GR" dirty="0" smtClean="0"/>
              <a:t> και Εσπερινά-</a:t>
            </a:r>
            <a:r>
              <a:rPr lang="el-GR" dirty="0" err="1" smtClean="0"/>
              <a:t>επαν</a:t>
            </a:r>
            <a:r>
              <a:rPr lang="el-GR" dirty="0" smtClean="0"/>
              <a:t>. 2011</a:t>
            </a:r>
          </a:p>
          <a:p>
            <a:r>
              <a:rPr lang="el-GR" dirty="0" smtClean="0"/>
              <a:t>Ορισμός: Πεδινοί (5 μον.) Ημερήσια –Εσπερινά 2012</a:t>
            </a:r>
          </a:p>
          <a:p>
            <a:r>
              <a:rPr lang="el-GR" dirty="0" smtClean="0"/>
              <a:t>Ορισμός: ορεινοί (5 μον.) Ημερήσια-Εσπερινά </a:t>
            </a:r>
            <a:r>
              <a:rPr lang="el-GR" dirty="0" err="1" smtClean="0"/>
              <a:t>Επαν</a:t>
            </a:r>
            <a:r>
              <a:rPr lang="el-GR" dirty="0" smtClean="0"/>
              <a:t>. 2012</a:t>
            </a:r>
          </a:p>
          <a:p>
            <a:r>
              <a:rPr lang="el-GR" dirty="0" smtClean="0"/>
              <a:t>Ορισμός: Εκλεκτικοί.( 5 μον.) Εσπερινά 2013</a:t>
            </a:r>
          </a:p>
          <a:p>
            <a:r>
              <a:rPr lang="el-GR" dirty="0" smtClean="0"/>
              <a:t>Ορισμός: </a:t>
            </a:r>
            <a:r>
              <a:rPr lang="el-GR" dirty="0" err="1" smtClean="0"/>
              <a:t>Εθνικόν</a:t>
            </a:r>
            <a:r>
              <a:rPr lang="el-GR" dirty="0" smtClean="0"/>
              <a:t> </a:t>
            </a:r>
            <a:r>
              <a:rPr lang="el-GR" dirty="0" err="1" smtClean="0"/>
              <a:t>Κομιτάτον</a:t>
            </a:r>
            <a:r>
              <a:rPr lang="el-GR" dirty="0" smtClean="0"/>
              <a:t>. (</a:t>
            </a:r>
            <a:r>
              <a:rPr lang="el-GR" dirty="0" err="1" smtClean="0"/>
              <a:t>μον.5</a:t>
            </a:r>
            <a:r>
              <a:rPr lang="el-GR" dirty="0" smtClean="0"/>
              <a:t>) Ημερήσια-Εσπερινά </a:t>
            </a:r>
            <a:r>
              <a:rPr lang="el-GR" dirty="0" err="1" smtClean="0"/>
              <a:t>Επαν</a:t>
            </a:r>
            <a:r>
              <a:rPr lang="el-GR" dirty="0" smtClean="0"/>
              <a:t>. 2013</a:t>
            </a:r>
          </a:p>
          <a:p>
            <a:r>
              <a:rPr lang="el-GR" dirty="0" smtClean="0"/>
              <a:t>Ορισμός: Εκλεκτικοί (μον. 5) Ημερήσια-Εσπερινά </a:t>
            </a:r>
            <a:r>
              <a:rPr lang="el-GR" dirty="0" err="1" smtClean="0"/>
              <a:t>Επαν</a:t>
            </a:r>
            <a:r>
              <a:rPr lang="el-GR" dirty="0" smtClean="0"/>
              <a:t>. 2014</a:t>
            </a:r>
          </a:p>
          <a:p>
            <a:r>
              <a:rPr lang="el-GR" dirty="0" smtClean="0"/>
              <a:t>Ορισμός: Ορεινοί (μον. 5 Ημερήσια-Εσπερινά 2015</a:t>
            </a:r>
          </a:p>
          <a:p>
            <a:r>
              <a:rPr lang="el-GR" dirty="0" smtClean="0"/>
              <a:t>Ορισμός: </a:t>
            </a:r>
            <a:r>
              <a:rPr lang="el-GR" dirty="0" err="1" smtClean="0"/>
              <a:t>Εθνικόν</a:t>
            </a:r>
            <a:r>
              <a:rPr lang="el-GR" dirty="0" smtClean="0"/>
              <a:t> </a:t>
            </a:r>
            <a:r>
              <a:rPr lang="el-GR" dirty="0" err="1" smtClean="0"/>
              <a:t>Κομιτάτον</a:t>
            </a:r>
            <a:r>
              <a:rPr lang="el-GR" dirty="0" smtClean="0"/>
              <a:t>. (</a:t>
            </a:r>
            <a:r>
              <a:rPr lang="el-GR" dirty="0" err="1" smtClean="0"/>
              <a:t>μον.5</a:t>
            </a:r>
            <a:r>
              <a:rPr lang="el-GR" dirty="0" smtClean="0"/>
              <a:t>) Ημερήσια-Εσπερινά </a:t>
            </a:r>
            <a:r>
              <a:rPr lang="el-GR" dirty="0" err="1" smtClean="0"/>
              <a:t>Επαν</a:t>
            </a:r>
            <a:r>
              <a:rPr lang="el-GR" dirty="0" smtClean="0"/>
              <a:t>. 2016</a:t>
            </a:r>
          </a:p>
          <a:p>
            <a:r>
              <a:rPr lang="el-GR" dirty="0" smtClean="0"/>
              <a:t>Ορισμός: Εκλεκτικοί (μον. 5) Ημερήσια-Εσπερινά 2017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414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Λαμβάνοντας στοιχεία από τα παρακάτω κείμενα και αξιοποιώντας τις ιστορικές σας γνώσεις να απαντήσετε στα ερωτήματα: </a:t>
            </a:r>
            <a:r>
              <a:rPr lang="el-GR" sz="1800" b="1" dirty="0" smtClean="0"/>
              <a:t>α. </a:t>
            </a:r>
            <a:r>
              <a:rPr lang="el-GR" sz="1800" dirty="0" smtClean="0"/>
              <a:t>Ποιο πρόβλημα της κοινοβουλευτικής ζωής θίγει ο Χαρίλαος Τρικούπης στο άρθρο του; Μον. 13 </a:t>
            </a:r>
            <a:r>
              <a:rPr lang="el-GR" sz="1800" b="1" dirty="0" smtClean="0"/>
              <a:t>β.</a:t>
            </a:r>
            <a:r>
              <a:rPr lang="el-GR" sz="1800" dirty="0" smtClean="0"/>
              <a:t> Να προσδιορίσετε τη θέση του βασιλιά και τις επιπτώσεις της στην πολιτική ζωή της χώρας. Μον. 12</a:t>
            </a:r>
            <a:endParaRPr lang="el-GR" sz="1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 smtClean="0"/>
              <a:t>Κείμενο Α:</a:t>
            </a:r>
            <a:r>
              <a:rPr lang="el-GR" dirty="0" smtClean="0"/>
              <a:t> "Αφ' ότου κατά το 1868 </a:t>
            </a:r>
            <a:r>
              <a:rPr lang="el-GR" dirty="0" err="1" smtClean="0"/>
              <a:t>εγκαθιδρύθη</a:t>
            </a:r>
            <a:r>
              <a:rPr lang="el-GR" dirty="0" smtClean="0"/>
              <a:t> η αρχή των κυβερνήσεων της μειοψηφίας, παν νέον βήμα της εξουσίας μαρτυρεί περί του σκοπού εις τον οποίον αυτή αποβλέπει. Αψευδής δε </a:t>
            </a:r>
            <a:r>
              <a:rPr lang="el-GR" dirty="0" err="1" smtClean="0"/>
              <a:t>απόδειξις</a:t>
            </a:r>
            <a:r>
              <a:rPr lang="el-GR" dirty="0" smtClean="0"/>
              <a:t> του διενεργουμένου σχεδίου και αι προσφάτως </a:t>
            </a:r>
            <a:r>
              <a:rPr lang="el-GR" dirty="0" err="1" smtClean="0"/>
              <a:t>διεξαχθείσαι</a:t>
            </a:r>
            <a:r>
              <a:rPr lang="el-GR" dirty="0" smtClean="0"/>
              <a:t> </a:t>
            </a:r>
            <a:r>
              <a:rPr lang="el-GR" dirty="0" err="1" smtClean="0"/>
              <a:t>βουλευτικαί</a:t>
            </a:r>
            <a:r>
              <a:rPr lang="el-GR" dirty="0" smtClean="0"/>
              <a:t> </a:t>
            </a:r>
            <a:r>
              <a:rPr lang="el-GR" dirty="0" err="1" smtClean="0"/>
              <a:t>εκλογαί</a:t>
            </a:r>
            <a:r>
              <a:rPr lang="el-GR" dirty="0" smtClean="0"/>
              <a:t>... Καλούνται εις την </a:t>
            </a:r>
            <a:r>
              <a:rPr lang="el-GR" dirty="0" err="1" smtClean="0"/>
              <a:t>εξουσίαν</a:t>
            </a:r>
            <a:r>
              <a:rPr lang="el-GR" dirty="0" smtClean="0"/>
              <a:t> κυβερνήσεις </a:t>
            </a:r>
            <a:r>
              <a:rPr lang="el-GR" dirty="0" err="1" smtClean="0"/>
              <a:t>αποκρουόμεναι</a:t>
            </a:r>
            <a:r>
              <a:rPr lang="el-GR" dirty="0" smtClean="0"/>
              <a:t> παρά της πλειοψηφίας του Έθνους, χορηγείται εις </a:t>
            </a:r>
            <a:r>
              <a:rPr lang="el-GR" dirty="0" err="1" smtClean="0"/>
              <a:t>αυτάς</a:t>
            </a:r>
            <a:r>
              <a:rPr lang="el-GR" dirty="0" smtClean="0"/>
              <a:t> η </a:t>
            </a:r>
            <a:r>
              <a:rPr lang="el-GR" dirty="0" err="1" smtClean="0"/>
              <a:t>διάλυσις</a:t>
            </a:r>
            <a:r>
              <a:rPr lang="el-GR" dirty="0" smtClean="0"/>
              <a:t> της Βουλής και συνάμα παν μέσον επηρεασμού των συνειδήσεων του λαού και νοθεύσεως των εκλογών και </a:t>
            </a:r>
            <a:r>
              <a:rPr lang="el-GR" dirty="0" err="1" smtClean="0"/>
              <a:t>λέγομεν</a:t>
            </a:r>
            <a:r>
              <a:rPr lang="el-GR" dirty="0" smtClean="0"/>
              <a:t> ύστερον ότι </a:t>
            </a:r>
            <a:r>
              <a:rPr lang="el-GR" dirty="0" err="1" smtClean="0"/>
              <a:t>πταίει</a:t>
            </a:r>
            <a:r>
              <a:rPr lang="el-GR" dirty="0" smtClean="0"/>
              <a:t> ο λαός δια την τοιαύτην </a:t>
            </a:r>
            <a:r>
              <a:rPr lang="el-GR" dirty="0" err="1" smtClean="0"/>
              <a:t>κατάστασιν</a:t>
            </a:r>
            <a:r>
              <a:rPr lang="el-GR" dirty="0" smtClean="0"/>
              <a:t>". </a:t>
            </a:r>
          </a:p>
          <a:p>
            <a:pPr marL="0" indent="0">
              <a:buNone/>
            </a:pPr>
            <a:r>
              <a:rPr lang="el-GR" sz="2400" dirty="0" smtClean="0"/>
              <a:t>Από άρθρο του Χαρίλαου Τρικούπη στην εφημερίδα "Καιροί" στις 29 Ιουνίου 1874.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96666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Κείμενο Β:</a:t>
            </a:r>
            <a:r>
              <a:rPr lang="el-GR" dirty="0" smtClean="0"/>
              <a:t> "Όπως πλήρης </a:t>
            </a:r>
            <a:r>
              <a:rPr lang="el-GR" dirty="0" err="1" smtClean="0"/>
              <a:t>υπήρξεν</a:t>
            </a:r>
            <a:r>
              <a:rPr lang="el-GR" dirty="0" smtClean="0"/>
              <a:t> ο προς τα δικαιώματα του λαού περί την </a:t>
            </a:r>
            <a:r>
              <a:rPr lang="el-GR" dirty="0" err="1" smtClean="0"/>
              <a:t>εκλογήν</a:t>
            </a:r>
            <a:r>
              <a:rPr lang="el-GR" dirty="0" smtClean="0"/>
              <a:t> των βουλευτών σεβασμός της κυβερνήσεώς μου, ούτως πλήρης </a:t>
            </a:r>
            <a:r>
              <a:rPr lang="el-GR" b="1" dirty="0" smtClean="0"/>
              <a:t>θέλει </a:t>
            </a:r>
            <a:r>
              <a:rPr lang="el-GR" b="1" dirty="0" err="1" smtClean="0"/>
              <a:t>είσθαι</a:t>
            </a:r>
            <a:r>
              <a:rPr lang="el-GR" b="1" dirty="0" smtClean="0"/>
              <a:t> η παρ' εμού </a:t>
            </a:r>
            <a:r>
              <a:rPr lang="el-GR" b="1" dirty="0" err="1" smtClean="0"/>
              <a:t>αναγνώρισις</a:t>
            </a:r>
            <a:r>
              <a:rPr lang="el-GR" b="1" dirty="0" smtClean="0"/>
              <a:t> των από του γράμματος και πνεύματος του συντάγματος </a:t>
            </a:r>
            <a:r>
              <a:rPr lang="el-GR" b="1" dirty="0" err="1" smtClean="0"/>
              <a:t>στηριζομένων</a:t>
            </a:r>
            <a:r>
              <a:rPr lang="el-GR" b="1" dirty="0" smtClean="0"/>
              <a:t> προνομιών των εκλεκτών του Έθνους</a:t>
            </a:r>
            <a:r>
              <a:rPr lang="el-GR" dirty="0" smtClean="0"/>
              <a:t>. Αι </a:t>
            </a:r>
            <a:r>
              <a:rPr lang="el-GR" dirty="0" err="1" smtClean="0"/>
              <a:t>προνομίαι</a:t>
            </a:r>
            <a:r>
              <a:rPr lang="el-GR" dirty="0" smtClean="0"/>
              <a:t> αύται της Βουλής ανταποκρίνονται προς καθήκοντα επιβαλλόμενα εις αυτήν. Απαιτών ως </a:t>
            </a:r>
            <a:r>
              <a:rPr lang="el-GR" dirty="0" err="1" smtClean="0"/>
              <a:t>απαραίτητον</a:t>
            </a:r>
            <a:r>
              <a:rPr lang="el-GR" dirty="0" smtClean="0"/>
              <a:t> προσόν των καλουμένων παρ' εμού εις την </a:t>
            </a:r>
            <a:r>
              <a:rPr lang="el-GR" dirty="0" err="1" smtClean="0"/>
              <a:t>κυβέρνησιν</a:t>
            </a:r>
            <a:r>
              <a:rPr lang="el-GR" dirty="0" smtClean="0"/>
              <a:t> του τόπου την </a:t>
            </a:r>
            <a:r>
              <a:rPr lang="el-GR" b="1" dirty="0" err="1" smtClean="0"/>
              <a:t>δεδηλωμένην</a:t>
            </a:r>
            <a:r>
              <a:rPr lang="el-GR" b="1" dirty="0" smtClean="0"/>
              <a:t> προς αυτούς </a:t>
            </a:r>
            <a:r>
              <a:rPr lang="el-GR" b="1" dirty="0" err="1" smtClean="0"/>
              <a:t>εμπιστοσύνην</a:t>
            </a:r>
            <a:r>
              <a:rPr lang="el-GR" b="1" dirty="0" smtClean="0"/>
              <a:t> της πλειοψηφίας των αντιπροσώπων του Έθνους</a:t>
            </a:r>
            <a:r>
              <a:rPr lang="el-GR" dirty="0" smtClean="0"/>
              <a:t>, δέχομαι ίνα η </a:t>
            </a:r>
            <a:r>
              <a:rPr lang="el-GR" b="1" dirty="0" smtClean="0"/>
              <a:t>Βουλή καθιστά </a:t>
            </a:r>
            <a:r>
              <a:rPr lang="el-GR" b="1" dirty="0" err="1" smtClean="0"/>
              <a:t>εφικτήν</a:t>
            </a:r>
            <a:r>
              <a:rPr lang="el-GR" b="1" dirty="0" smtClean="0"/>
              <a:t> την </a:t>
            </a:r>
            <a:r>
              <a:rPr lang="el-GR" b="1" dirty="0" err="1" smtClean="0"/>
              <a:t>ύπαρξιν</a:t>
            </a:r>
            <a:r>
              <a:rPr lang="el-GR" b="1" dirty="0" smtClean="0"/>
              <a:t> του προσόντος τούτου</a:t>
            </a:r>
            <a:r>
              <a:rPr lang="el-GR" dirty="0" smtClean="0"/>
              <a:t>, άνευ του οποίου αποβαίνει αδύνατος η αρμονική λειτουργία του πολιτεύματος". </a:t>
            </a:r>
          </a:p>
          <a:p>
            <a:pPr marL="0" indent="0">
              <a:buNone/>
            </a:pPr>
            <a:r>
              <a:rPr lang="el-GR" sz="2600" dirty="0" smtClean="0"/>
              <a:t>Από το λόγο του βασιλιά Γεωργίου Α΄ στη Βουλή στις 11 Αυγούστου 1875. Εσπερινά 2003</a:t>
            </a:r>
          </a:p>
          <a:p>
            <a:pPr marL="0" indent="0">
              <a:buNone/>
            </a:pPr>
            <a:r>
              <a:rPr lang="el-GR" sz="2600" dirty="0"/>
              <a:t>* α π ε κ δ έ χ ο μ α ι : π ρ ο σ δ ο κ ώ . / ε ν δ ε λ ε χ ή ς : α υ τ ό ς π ο υ δ ι ε ξ ά γ ε τ α ι μ ε </a:t>
            </a:r>
            <a:r>
              <a:rPr lang="el-GR" sz="2600" dirty="0" err="1"/>
              <a:t>ε</a:t>
            </a:r>
            <a:r>
              <a:rPr lang="el-GR" sz="2600" dirty="0"/>
              <a:t> π ι μ έ λ ε ι α κ α ι ε π ι μ ο ν ή </a:t>
            </a:r>
          </a:p>
        </p:txBody>
      </p:sp>
    </p:spTree>
    <p:extLst>
      <p:ext uri="{BB962C8B-B14F-4D97-AF65-F5344CB8AC3E}">
        <p14:creationId xmlns:p14="http://schemas.microsoft.com/office/powerpoint/2010/main" val="91937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#1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Οι επαναστάτες προκήρυξαν εκλογές αντιπροσώπων για </a:t>
            </a:r>
            <a:r>
              <a:rPr lang="el-GR" b="1" dirty="0" smtClean="0"/>
              <a:t>Εθνοσυνέλευση</a:t>
            </a:r>
            <a:r>
              <a:rPr lang="el-GR" dirty="0" smtClean="0"/>
              <a:t>, η οποία θα ψήφιζε νέο </a:t>
            </a:r>
            <a:r>
              <a:rPr lang="el-GR" dirty="0" smtClean="0"/>
              <a:t>σύνταγμα.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Οι </a:t>
            </a:r>
            <a:r>
              <a:rPr lang="el-GR" dirty="0" smtClean="0"/>
              <a:t>εκλογές έγιναν το </a:t>
            </a:r>
            <a:r>
              <a:rPr lang="el-GR" b="1" dirty="0" smtClean="0"/>
              <a:t>Νοέμβριο του 1862</a:t>
            </a:r>
            <a:r>
              <a:rPr lang="el-GR" dirty="0" smtClean="0"/>
              <a:t>. Η πλειονότητα των αντιπροσώπων ποτ εκλέχθηκαν προερχόταν από </a:t>
            </a:r>
            <a:r>
              <a:rPr lang="el-GR" b="1" dirty="0" smtClean="0"/>
              <a:t>τοπικά ψηφοδέλτια </a:t>
            </a:r>
            <a:r>
              <a:rPr lang="el-GR" dirty="0" smtClean="0"/>
              <a:t>χωρίς κομματικές παρεμβάσεις.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Αυτό </a:t>
            </a:r>
            <a:r>
              <a:rPr lang="el-GR" dirty="0" smtClean="0"/>
              <a:t>είναι μία ακόμη </a:t>
            </a:r>
            <a:r>
              <a:rPr lang="el-GR" b="1" dirty="0" smtClean="0"/>
              <a:t>απόδειξη ότι τα «ξενικά» κόμματα είχαν χρεοκοπήσει</a:t>
            </a:r>
            <a:r>
              <a:rPr lang="el-GR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Μέσα </a:t>
            </a:r>
            <a:r>
              <a:rPr lang="el-GR" dirty="0" smtClean="0"/>
              <a:t>στην εθνοσυνέλευση συγκροτήθηκαν οι </a:t>
            </a:r>
            <a:r>
              <a:rPr lang="el-GR" b="1" dirty="0" smtClean="0"/>
              <a:t>πυρήνες των δύο μεγάλων παρατάξεων</a:t>
            </a:r>
            <a:r>
              <a:rPr lang="el-GR" dirty="0" smtClean="0"/>
              <a:t>, των </a:t>
            </a:r>
            <a:r>
              <a:rPr lang="el-GR" b="1" dirty="0" smtClean="0"/>
              <a:t>πεδινών</a:t>
            </a:r>
            <a:r>
              <a:rPr lang="el-GR" dirty="0" smtClean="0"/>
              <a:t> και των </a:t>
            </a:r>
            <a:r>
              <a:rPr lang="el-GR" b="1" dirty="0" smtClean="0"/>
              <a:t>ορεινών</a:t>
            </a:r>
            <a:r>
              <a:rPr lang="el-GR" dirty="0" smtClean="0"/>
              <a:t>, όπως ονομάστηκαν.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887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#2, #3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πεδινοί</a:t>
            </a:r>
            <a:r>
              <a:rPr lang="el-GR" dirty="0" smtClean="0"/>
              <a:t> είχαν ως ηγέτη τον </a:t>
            </a:r>
            <a:r>
              <a:rPr lang="el-GR" b="1" dirty="0" smtClean="0"/>
              <a:t>Δημήτριο Βούλγαρη</a:t>
            </a:r>
            <a:r>
              <a:rPr lang="el-GR" dirty="0" smtClean="0"/>
              <a:t>, ο οποίος υπονόμευε τους κοινοβουλευτικούς θεσμούς. Με παρεμβάσεις στο στρατό επιχείρησε τη </a:t>
            </a:r>
            <a:r>
              <a:rPr lang="el-GR" b="1" dirty="0" smtClean="0"/>
              <a:t>δημιουργία σώματος «</a:t>
            </a:r>
            <a:r>
              <a:rPr lang="el-GR" b="1" dirty="0" err="1" smtClean="0"/>
              <a:t>πραιτωριανών</a:t>
            </a:r>
            <a:r>
              <a:rPr lang="el-GR" b="1" dirty="0" smtClean="0"/>
              <a:t>»</a:t>
            </a:r>
            <a:r>
              <a:rPr lang="el-GR" dirty="0" smtClean="0"/>
              <a:t>* για να εξασφαλίσει την παραμονή του στην εξουσία.</a:t>
            </a:r>
          </a:p>
          <a:p>
            <a:r>
              <a:rPr lang="el-GR" dirty="0" smtClean="0"/>
              <a:t> </a:t>
            </a:r>
            <a:r>
              <a:rPr lang="el-GR" dirty="0"/>
              <a:t>Εμπόδιο στις επιδιώξεις του στάθηκαν πολιτικές ομάδες και θεσμοί. Ο Βούλγαρης έβρισκε </a:t>
            </a:r>
            <a:r>
              <a:rPr lang="el-GR" b="1" dirty="0"/>
              <a:t>οπαδούς ανάμεσα σ' εκείνους που είχαν διοριστεί παράνομα στο στρατό ή στο δημόσιο</a:t>
            </a:r>
            <a:r>
              <a:rPr lang="el-GR" dirty="0"/>
              <a:t>, και φοβούνταν μη χάσουν τη θέση τους σε περίπτωση επικράτησης συνθηκών κοινοβουλευτικής νομιμότητας, σε άνεργους πτυχιούχους και στους μικροκαλλιεργητές. </a:t>
            </a:r>
            <a:endParaRPr lang="el-GR" dirty="0" smtClean="0"/>
          </a:p>
          <a:p>
            <a:r>
              <a:rPr lang="el-GR" b="1" i="1" dirty="0" smtClean="0"/>
              <a:t>Οι </a:t>
            </a:r>
            <a:r>
              <a:rPr lang="el-GR" b="1" i="1" dirty="0"/>
              <a:t>ορεινοί</a:t>
            </a:r>
            <a:r>
              <a:rPr lang="el-GR" dirty="0"/>
              <a:t> απαρτίστηκαν από διάφορες ομάδες (υπό τον </a:t>
            </a:r>
            <a:r>
              <a:rPr lang="el-GR" b="1" dirty="0"/>
              <a:t>Δ. Γρίβα </a:t>
            </a:r>
            <a:r>
              <a:rPr lang="el-GR" dirty="0"/>
              <a:t>και τον με </a:t>
            </a:r>
            <a:r>
              <a:rPr lang="el-GR" b="1" dirty="0"/>
              <a:t>κοινό στόχο την αντίσταση στην πολιτική των πεδινών</a:t>
            </a:r>
            <a:r>
              <a:rPr lang="el-GR" dirty="0"/>
              <a:t>. Βρήκαν υποστηρικτές μεταξύ των </a:t>
            </a:r>
            <a:r>
              <a:rPr lang="el-GR" b="1" dirty="0"/>
              <a:t>μικροκαλλιεργητών, των κτηνοτρόφων, των εμπόρων και των πλοιοκτητών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37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#4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Ο λαός συμμετείχε ενεργά στη συγκρότηση αυτών των δύο παρατάξεων. Μικρότερη απήχηση είχαν άλλοι πολιτικοί σχηματισμοί: </a:t>
            </a:r>
          </a:p>
          <a:p>
            <a:pPr marL="0" indent="0">
              <a:buNone/>
            </a:pPr>
            <a:r>
              <a:rPr lang="el-GR" dirty="0" smtClean="0"/>
              <a:t>Το </a:t>
            </a:r>
            <a:r>
              <a:rPr lang="el-GR" b="1" dirty="0" err="1" smtClean="0"/>
              <a:t>Εθνικόν</a:t>
            </a:r>
            <a:r>
              <a:rPr lang="el-GR" b="1" dirty="0" smtClean="0"/>
              <a:t> </a:t>
            </a:r>
            <a:r>
              <a:rPr lang="el-GR" b="1" dirty="0" err="1" smtClean="0"/>
              <a:t>Κομιτάτον</a:t>
            </a:r>
            <a:r>
              <a:rPr lang="el-GR" dirty="0" smtClean="0"/>
              <a:t>, υπό τον </a:t>
            </a:r>
            <a:r>
              <a:rPr lang="el-GR" b="1" dirty="0" smtClean="0"/>
              <a:t>Επαμεινώνδα </a:t>
            </a:r>
            <a:r>
              <a:rPr lang="el-GR" b="1" dirty="0" err="1" smtClean="0"/>
              <a:t>Δεληγιώργη</a:t>
            </a:r>
            <a:r>
              <a:rPr lang="el-GR" dirty="0" smtClean="0"/>
              <a:t>, που υποστήριζε την ανάπτυξη του κοινοβουλευτισμού και τον εκσυγχρονισμό της χώρας, οικονομική ανάπτυξη και μεταρρυθμίσεις στη διοίκηση και στο στρατό, πολιτισμική εξάπλωση στην Οθωμανική αυτοκρατορία. </a:t>
            </a:r>
          </a:p>
          <a:p>
            <a:pPr marL="0" indent="0">
              <a:buNone/>
            </a:pPr>
            <a:r>
              <a:rPr lang="el-GR" dirty="0" smtClean="0"/>
              <a:t>Οι </a:t>
            </a:r>
            <a:r>
              <a:rPr lang="el-GR" b="1" dirty="0" smtClean="0"/>
              <a:t>Εκλεκτικοί </a:t>
            </a:r>
            <a:r>
              <a:rPr lang="el-GR" dirty="0" smtClean="0"/>
              <a:t>ήταν μια ετερόκλητη παράταξη εξεχόντων πολιτικών, λογίων και αξιωματικών, με μετριοπαθείς θέσεις, η οποία προσπαθούσε να μεσολαβεί μεταξύ των άλλων παρατάξεων και να υποστηρίζει σταθερές κυβερνήσεις.</a:t>
            </a:r>
          </a:p>
        </p:txBody>
      </p:sp>
    </p:spTree>
    <p:extLst>
      <p:ext uri="{BB962C8B-B14F-4D97-AF65-F5344CB8AC3E}">
        <p14:creationId xmlns:p14="http://schemas.microsoft.com/office/powerpoint/2010/main" val="235162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#5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Μέσα σε συνθήκες κυβερνητικής αστάθειας και εμφυλίου πολέμου, η </a:t>
            </a:r>
            <a:r>
              <a:rPr lang="el-GR" b="1" dirty="0" smtClean="0"/>
              <a:t>Εθνοσυνέλευση</a:t>
            </a:r>
            <a:r>
              <a:rPr lang="el-GR" dirty="0" smtClean="0"/>
              <a:t> χρειάστηκε δύο ολόκληρα χρόνια για να φτάσει στην ψήφιση συντάγματος. </a:t>
            </a:r>
          </a:p>
          <a:p>
            <a:r>
              <a:rPr lang="el-GR" dirty="0" smtClean="0"/>
              <a:t>Ως πολίτευμα ορίστηκε η </a:t>
            </a:r>
            <a:r>
              <a:rPr lang="el-GR" b="1" dirty="0" err="1" smtClean="0"/>
              <a:t>βασιλευομένη</a:t>
            </a:r>
            <a:r>
              <a:rPr lang="el-GR" b="1" dirty="0" smtClean="0"/>
              <a:t> δημοκρατία</a:t>
            </a:r>
            <a:r>
              <a:rPr lang="el-GR" dirty="0" smtClean="0"/>
              <a:t> αντί της μέχρι τότε συνταγματικής μοναρχίας. </a:t>
            </a:r>
          </a:p>
          <a:p>
            <a:r>
              <a:rPr lang="el-GR" dirty="0" smtClean="0"/>
              <a:t>Κατοχυρώθηκαν μεταξύ άλλων η </a:t>
            </a:r>
            <a:r>
              <a:rPr lang="el-GR" b="1" dirty="0" smtClean="0"/>
              <a:t>αρχή της λαϊκής κυριαρχίας, η άμεση, μυστική και καθολική (για τον ανδρικό πληθυσμό) ψήφος με σφαιρίδια*, η ανεξαρτησία της δικαιοσύνης και η ελευθερία του </a:t>
            </a:r>
            <a:r>
              <a:rPr lang="el-GR" b="1" dirty="0" err="1" smtClean="0"/>
              <a:t>συνέρχεσθαι</a:t>
            </a:r>
            <a:r>
              <a:rPr lang="el-GR" b="1" dirty="0" smtClean="0"/>
              <a:t> και συνεταιρίζεσθαι,</a:t>
            </a:r>
            <a:r>
              <a:rPr lang="el-GR" dirty="0" smtClean="0"/>
              <a:t> η οποία άνοιγε το δρόμο για την ελεύθερη συγκρότηση κομμάτων. </a:t>
            </a:r>
          </a:p>
          <a:p>
            <a:r>
              <a:rPr lang="el-GR" dirty="0" smtClean="0"/>
              <a:t>Τα </a:t>
            </a:r>
            <a:r>
              <a:rPr lang="el-GR" b="1" dirty="0" smtClean="0"/>
              <a:t>κόμματα</a:t>
            </a:r>
            <a:r>
              <a:rPr lang="el-GR" dirty="0" smtClean="0"/>
              <a:t> θεωρήθηκαν απαραίτητα για την έκφραση της βούλησης της κοινής γνώμης, με το επιχείρημα ότι η εναλλακτική λύση είναι οι συνωμοτικοί κύκλοι ή οι βιαιοπραγίες.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754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#6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/>
              <a:t>Παρά την έντονη αντίδραση του βασιλιά Γεωργίου Α', η </a:t>
            </a:r>
            <a:r>
              <a:rPr lang="el-GR" b="1" dirty="0"/>
              <a:t>Εθνοσυνέλευση</a:t>
            </a:r>
            <a:r>
              <a:rPr lang="el-GR" dirty="0"/>
              <a:t> </a:t>
            </a:r>
            <a:r>
              <a:rPr lang="el-GR" b="1" dirty="0"/>
              <a:t>επέβαλε την αρχή να προέρχεται η κυβέρνηση από την κοινοβουλευτική πλειοψηφία</a:t>
            </a:r>
            <a:r>
              <a:rPr lang="el-GR" dirty="0"/>
              <a:t>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Αυτό </a:t>
            </a:r>
            <a:r>
              <a:rPr lang="el-GR" dirty="0"/>
              <a:t>που δεν ορίστηκε με σαφήνεια, διότι θεωρήθηκε αυτονόητο, ήταν ότι ο βασιλιάς όφειλε να δώσει την εντολή σχηματισμού κυβέρνησης σε βουλευτή του κόμματος που είχε την εμπιστοσύνη της πλειοψηφίας της </a:t>
            </a:r>
            <a:r>
              <a:rPr lang="el-GR" dirty="0" smtClean="0"/>
              <a:t>Βουλής </a:t>
            </a:r>
            <a:r>
              <a:rPr lang="el-GR" dirty="0"/>
              <a:t>ήταν ότι ο βασιλιάς όφειλε να δώσει την εντολή σχηματισμού κυβέρνησης σε βουλευτή του κόμματος που είχε την εμπιστοσύνη της πλειοψηφίας της Βουλής.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Ο </a:t>
            </a:r>
            <a:r>
              <a:rPr lang="el-GR" dirty="0"/>
              <a:t>Γεώργιος εκμεταλλεύτηκε αυτήν την ασάφεια, για να διορίζει κυβερνήσεις της αρεσκείας του, μέχρι την ψήφιση της </a:t>
            </a:r>
            <a:r>
              <a:rPr lang="el-GR" b="1" i="1" dirty="0"/>
              <a:t>αρχής της δεδηλωμένης </a:t>
            </a:r>
            <a:r>
              <a:rPr lang="el-GR" dirty="0"/>
              <a:t>το 1875.</a:t>
            </a:r>
          </a:p>
        </p:txBody>
      </p:sp>
    </p:spTree>
    <p:extLst>
      <p:ext uri="{BB962C8B-B14F-4D97-AF65-F5344CB8AC3E}">
        <p14:creationId xmlns:p14="http://schemas.microsoft.com/office/powerpoint/2010/main" val="215733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#7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Η ιδέα ανήκε στον νέο τότε πολιτικό </a:t>
            </a:r>
            <a:r>
              <a:rPr lang="el-GR" b="1" dirty="0" smtClean="0"/>
              <a:t>Χαρίλαο Τρικούπη</a:t>
            </a:r>
            <a:r>
              <a:rPr lang="el-GR" dirty="0" smtClean="0"/>
              <a:t>, ο οποίος υποστήριξε δημόσια ότι μόνη λύση στο πρόβλημα της πολιτικής αστάθειας ήταν η συγκρότηση δύο μεγάλων κομμάτων εξουσίας, σύμφωνα με το πρότυπο της Αγγλίας. </a:t>
            </a:r>
          </a:p>
          <a:p>
            <a:pPr marL="0" indent="0">
              <a:buNone/>
            </a:pPr>
            <a:r>
              <a:rPr lang="el-GR" dirty="0" smtClean="0"/>
              <a:t>Για να καταστεί αυτό δυνατόν, έπρεπε </a:t>
            </a:r>
            <a:r>
              <a:rPr lang="el-GR" b="1" dirty="0" smtClean="0"/>
              <a:t>ο βασιλιάς να αναθέτει την εντολή σχηματισμού κυβέρνησης μόνο σε πολιτικό ο οποίος σαφώς είχε τη «δεδηλωμένη» εμπιστοσύνη της πλειοψηφίας των βουλευτών. </a:t>
            </a:r>
          </a:p>
          <a:p>
            <a:pPr marL="0" indent="0">
              <a:buNone/>
            </a:pPr>
            <a:r>
              <a:rPr lang="el-GR" dirty="0" smtClean="0"/>
              <a:t>Αυτό θα στερούσε από τα κόμματα μειοψηφίας τη δυνατότητα να σχηματίζουν κυβέρνηση, θα τα ωθούσε σε συνένωση με τα μεγάλα και θα είχε ως αποτέλεσμα </a:t>
            </a:r>
            <a:r>
              <a:rPr lang="el-GR" b="1" dirty="0" smtClean="0"/>
              <a:t>σταθερότερες κυβερνήσεις πλειοψηφίας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Ο βασιλιάς, υπό την πίεση της αντιπολίτευσης και του επαναστατικού αναβρασμού του λαού, υιοθέτησε τελικά την άποψη του Τρικούπη, η οποία αποτελεί </a:t>
            </a:r>
            <a:r>
              <a:rPr lang="el-GR" b="1" dirty="0" smtClean="0"/>
              <a:t>τομή στην πολιτική ιστορία της χώρας</a:t>
            </a:r>
            <a:r>
              <a:rPr lang="el-GR" dirty="0" smtClean="0"/>
              <a:t>, καθώς οδήγησε σε μεταβολή του πολιτικού τοπίου.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506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l-GR" sz="3600" dirty="0" smtClean="0"/>
              <a:t>17. Βασιλικός λόγος στη Βουλή, 11 Αυγούστου 1875.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«Όπως πλήρης </a:t>
            </a:r>
            <a:r>
              <a:rPr lang="el-GR" dirty="0" err="1" smtClean="0"/>
              <a:t>υπήρξεν</a:t>
            </a:r>
            <a:r>
              <a:rPr lang="el-GR" dirty="0" smtClean="0"/>
              <a:t> ο προς τα δικαιώματα του λαού περί την </a:t>
            </a:r>
            <a:r>
              <a:rPr lang="el-GR" dirty="0" err="1" smtClean="0"/>
              <a:t>εκλογήν</a:t>
            </a:r>
            <a:r>
              <a:rPr lang="el-GR" dirty="0" smtClean="0"/>
              <a:t> των βουλευτών σεβασμός της κυβερνήσεώς μου, ούτως ενδελεχής θέλει </a:t>
            </a:r>
            <a:r>
              <a:rPr lang="el-GR" dirty="0" err="1" smtClean="0"/>
              <a:t>είσθαι</a:t>
            </a:r>
            <a:r>
              <a:rPr lang="el-GR" dirty="0" smtClean="0"/>
              <a:t> η παρ' εμού </a:t>
            </a:r>
            <a:r>
              <a:rPr lang="el-GR" b="1" dirty="0" err="1" smtClean="0"/>
              <a:t>αναγνώρισις</a:t>
            </a:r>
            <a:r>
              <a:rPr lang="el-GR" b="1" dirty="0" smtClean="0"/>
              <a:t> των από του γράμματος και του πνεύματος του συντάγματος </a:t>
            </a:r>
            <a:r>
              <a:rPr lang="el-GR" dirty="0" err="1" smtClean="0"/>
              <a:t>στηριζομένων</a:t>
            </a:r>
            <a:r>
              <a:rPr lang="el-GR" dirty="0" smtClean="0"/>
              <a:t> προνομιών των εκλεκτών του Έθνους. Αι </a:t>
            </a:r>
            <a:r>
              <a:rPr lang="el-GR" b="1" dirty="0" err="1" smtClean="0"/>
              <a:t>προνομίαι</a:t>
            </a:r>
            <a:r>
              <a:rPr lang="el-GR" b="1" dirty="0" smtClean="0"/>
              <a:t> αύται της Βουλής </a:t>
            </a:r>
            <a:r>
              <a:rPr lang="el-GR" dirty="0" smtClean="0"/>
              <a:t>ανταποκρίνονται προς καθήκοντα επιβαλλόμενα εις αυτήν. Απαιτών ως </a:t>
            </a:r>
            <a:r>
              <a:rPr lang="el-GR" dirty="0" err="1" smtClean="0"/>
              <a:t>απαραίτητον</a:t>
            </a:r>
            <a:r>
              <a:rPr lang="el-GR" dirty="0" smtClean="0"/>
              <a:t> προσόν των καλουμένων παρ' εμού εις την </a:t>
            </a:r>
            <a:r>
              <a:rPr lang="el-GR" dirty="0" err="1" smtClean="0"/>
              <a:t>κυβέρνησιν</a:t>
            </a:r>
            <a:r>
              <a:rPr lang="el-GR" dirty="0" smtClean="0"/>
              <a:t> του τόπου την </a:t>
            </a:r>
            <a:r>
              <a:rPr lang="el-GR" b="1" dirty="0" err="1" smtClean="0"/>
              <a:t>δεδηλωμένην</a:t>
            </a:r>
            <a:r>
              <a:rPr lang="el-GR" b="1" dirty="0" smtClean="0"/>
              <a:t> προς αυτούς </a:t>
            </a:r>
            <a:r>
              <a:rPr lang="el-GR" b="1" dirty="0" err="1" smtClean="0"/>
              <a:t>εμπιστοσύνην</a:t>
            </a:r>
            <a:r>
              <a:rPr lang="el-GR" b="1" dirty="0" smtClean="0"/>
              <a:t> της πλειονοψηφίας των αντιπροσώπων του Έθνους</a:t>
            </a:r>
            <a:r>
              <a:rPr lang="el-GR" dirty="0" smtClean="0"/>
              <a:t>, </a:t>
            </a:r>
            <a:r>
              <a:rPr lang="el-GR" dirty="0" err="1" smtClean="0"/>
              <a:t>απεκδέχομαι</a:t>
            </a:r>
            <a:r>
              <a:rPr lang="el-GR" dirty="0" smtClean="0"/>
              <a:t> ίνα η Βουλή καθιστά </a:t>
            </a:r>
            <a:r>
              <a:rPr lang="el-GR" dirty="0" err="1" smtClean="0"/>
              <a:t>εφικτήν</a:t>
            </a:r>
            <a:r>
              <a:rPr lang="el-GR" dirty="0" smtClean="0"/>
              <a:t> την </a:t>
            </a:r>
            <a:r>
              <a:rPr lang="el-GR" dirty="0" err="1" smtClean="0"/>
              <a:t>ύπαρξιν</a:t>
            </a:r>
            <a:r>
              <a:rPr lang="el-GR" dirty="0" smtClean="0"/>
              <a:t> του προσόντος τούτου, ου άνευ αποβαίνει αδύνατος η </a:t>
            </a:r>
            <a:r>
              <a:rPr lang="el-GR" dirty="0" err="1" smtClean="0"/>
              <a:t>εναρμόνιος</a:t>
            </a:r>
            <a:r>
              <a:rPr lang="el-GR" dirty="0" smtClean="0"/>
              <a:t> λειτουργία του πολιτεύματος.»</a:t>
            </a:r>
          </a:p>
          <a:p>
            <a:pPr marL="0" indent="0">
              <a:buNone/>
            </a:pPr>
            <a:r>
              <a:rPr lang="el-GR" dirty="0" smtClean="0"/>
              <a:t>Γρηγόριος </a:t>
            </a:r>
            <a:r>
              <a:rPr lang="el-GR" dirty="0" err="1" smtClean="0"/>
              <a:t>Δαφνής</a:t>
            </a:r>
            <a:r>
              <a:rPr lang="el-GR" dirty="0" smtClean="0"/>
              <a:t>: ΙΕΕ, </a:t>
            </a:r>
            <a:r>
              <a:rPr lang="el-GR" dirty="0" err="1" smtClean="0"/>
              <a:t>ΙΓ',σ</a:t>
            </a:r>
            <a:r>
              <a:rPr lang="el-GR" dirty="0" smtClean="0"/>
              <a:t>. 295.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7843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Ερωτήσεις πανελληνίων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Ορισμός: </a:t>
            </a:r>
            <a:r>
              <a:rPr lang="el-GR" sz="2000" b="1" dirty="0" err="1" smtClean="0"/>
              <a:t>Εθνικόν</a:t>
            </a:r>
            <a:r>
              <a:rPr lang="el-GR" sz="2000" b="1" dirty="0" smtClean="0"/>
              <a:t> </a:t>
            </a:r>
            <a:r>
              <a:rPr lang="el-GR" sz="2000" b="1" dirty="0" err="1" smtClean="0"/>
              <a:t>Κομιτάτον</a:t>
            </a:r>
            <a:r>
              <a:rPr lang="el-GR" sz="2000" b="1" dirty="0" smtClean="0"/>
              <a:t> (μον. 5) Ημερήσια 2001</a:t>
            </a:r>
          </a:p>
          <a:p>
            <a:r>
              <a:rPr lang="el-GR" sz="2000" b="1" dirty="0" smtClean="0"/>
              <a:t>Ορισμός : Εκλεκτικοί (μον. 5) Εσπερινά 2002</a:t>
            </a:r>
          </a:p>
          <a:p>
            <a:r>
              <a:rPr lang="el-GR" sz="2000" b="1" dirty="0" smtClean="0"/>
              <a:t>Η ιδέα της αρχής της δεδηλωμένης ανήκει στον πολιτικό Επαμεινώνδα </a:t>
            </a:r>
            <a:r>
              <a:rPr lang="el-GR" sz="2000" b="1" dirty="0" err="1" smtClean="0"/>
              <a:t>Δεληγιώργη</a:t>
            </a:r>
            <a:r>
              <a:rPr lang="el-GR" sz="2000" b="1" dirty="0" smtClean="0"/>
              <a:t>. Σωστό-Λάθος. (μον. 5) </a:t>
            </a:r>
            <a:r>
              <a:rPr lang="el-GR" sz="2000" b="1" dirty="0" err="1" smtClean="0"/>
              <a:t>Εσπερ</a:t>
            </a:r>
            <a:r>
              <a:rPr lang="el-GR" sz="2000" b="1" dirty="0" smtClean="0"/>
              <a:t>. 2002</a:t>
            </a:r>
          </a:p>
          <a:p>
            <a:r>
              <a:rPr lang="el-GR" sz="2000" b="1" dirty="0" smtClean="0"/>
              <a:t>Ορισμός: </a:t>
            </a:r>
            <a:r>
              <a:rPr lang="el-GR" sz="2000" b="1" dirty="0" err="1" smtClean="0"/>
              <a:t>Εθνικόν</a:t>
            </a:r>
            <a:r>
              <a:rPr lang="el-GR" sz="2000" b="1" dirty="0" smtClean="0"/>
              <a:t> </a:t>
            </a:r>
            <a:r>
              <a:rPr lang="el-GR" sz="2000" b="1" dirty="0" err="1" smtClean="0"/>
              <a:t>Κομιτάτον</a:t>
            </a:r>
            <a:r>
              <a:rPr lang="el-GR" sz="2000" b="1" dirty="0" smtClean="0"/>
              <a:t> (</a:t>
            </a:r>
            <a:r>
              <a:rPr lang="el-GR" sz="2000" b="1" dirty="0" err="1" smtClean="0"/>
              <a:t>μον.4</a:t>
            </a:r>
            <a:r>
              <a:rPr lang="el-GR" sz="2000" b="1" dirty="0" smtClean="0"/>
              <a:t>) Ημερήσια- Επαν.2003</a:t>
            </a:r>
          </a:p>
          <a:p>
            <a:r>
              <a:rPr lang="el-GR" sz="2000" b="1" dirty="0" smtClean="0"/>
              <a:t>Ορισμός: Πεδινοί (5 μον.) Εσπερινά 2003</a:t>
            </a:r>
          </a:p>
          <a:p>
            <a:r>
              <a:rPr lang="el-GR" sz="2000" b="1" dirty="0" smtClean="0"/>
              <a:t>Ορισμός: Ορεινοί : (μον. 5) Εσπερινά-επαν.2003</a:t>
            </a:r>
          </a:p>
          <a:p>
            <a:r>
              <a:rPr lang="el-GR" sz="2000" b="1" dirty="0" smtClean="0"/>
              <a:t>Ορισμός: Ορεινοί: (μον. 3) Ημερήσια 2004</a:t>
            </a:r>
          </a:p>
          <a:p>
            <a:pPr lvl="0"/>
            <a:r>
              <a:rPr lang="el-GR" sz="2000" b="1" dirty="0"/>
              <a:t>Οι πεδινοί είχαν ως ηγέτη τον Δημήτριο Βούλγαρη Σωστό - Λάθος (μον. 2 ) Εσπερινά-</a:t>
            </a:r>
            <a:r>
              <a:rPr lang="el-GR" sz="2000" b="1" dirty="0" err="1"/>
              <a:t>επαν</a:t>
            </a:r>
            <a:r>
              <a:rPr lang="el-GR" sz="2000" b="1" dirty="0"/>
              <a:t>. 2008</a:t>
            </a:r>
            <a:endParaRPr lang="el-GR" sz="2000" dirty="0"/>
          </a:p>
          <a:p>
            <a:pPr lvl="0"/>
            <a:r>
              <a:rPr lang="el-GR" sz="2000" b="1" dirty="0"/>
              <a:t>Ορισμός: Πεδινοί (5 μον.) Ημερήσια 2009</a:t>
            </a:r>
            <a:endParaRPr lang="el-GR" sz="2000" dirty="0"/>
          </a:p>
          <a:p>
            <a:pPr lvl="0"/>
            <a:r>
              <a:rPr lang="el-GR" sz="2000" b="1" dirty="0"/>
              <a:t>Ορισμός: ορεινοί (5 μον.) Ημερήσια-</a:t>
            </a:r>
            <a:r>
              <a:rPr lang="el-GR" sz="2000" b="1" dirty="0" err="1"/>
              <a:t>Επαν</a:t>
            </a:r>
            <a:r>
              <a:rPr lang="el-GR" sz="2000" b="1" dirty="0"/>
              <a:t>. 2009</a:t>
            </a:r>
            <a:endParaRPr lang="el-GR" sz="2000" dirty="0"/>
          </a:p>
          <a:p>
            <a:pPr lvl="0"/>
            <a:r>
              <a:rPr lang="el-GR" sz="2000" b="1" dirty="0"/>
              <a:t>Ορισμός: αρχή της δεδηλωμένης : (μον. 5) Εσπερινά 2009</a:t>
            </a:r>
            <a:endParaRPr lang="el-GR" sz="2000" dirty="0"/>
          </a:p>
          <a:p>
            <a:endParaRPr lang="el-GR" sz="1600" dirty="0" smtClean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85593486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οπτική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1265</Words>
  <Application>Microsoft Office PowerPoint</Application>
  <PresentationFormat>Προβολή στην οθόνη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Η Εθνοσυνέλευση του 1862-1864</vt:lpstr>
      <vt:lpstr>#1</vt:lpstr>
      <vt:lpstr>#2, #3</vt:lpstr>
      <vt:lpstr>#4</vt:lpstr>
      <vt:lpstr>#5</vt:lpstr>
      <vt:lpstr>#6</vt:lpstr>
      <vt:lpstr>#7</vt:lpstr>
      <vt:lpstr>17. Βασιλικός λόγος στη Βουλή, 11 Αυγούστου 1875.</vt:lpstr>
      <vt:lpstr>Ερωτήσεις πανελληνίων</vt:lpstr>
      <vt:lpstr>Ερωτήσεις πανελληνίων</vt:lpstr>
      <vt:lpstr>Λαμβάνοντας στοιχεία από τα παρακάτω κείμενα και αξιοποιώντας τις ιστορικές σας γνώσεις να απαντήσετε στα ερωτήματα: α. Ποιο πρόβλημα της κοινοβουλευτικής ζωής θίγει ο Χαρίλαος Τρικούπης στο άρθρο του; Μον. 13 β. Να προσδιορίσετε τη θέση του βασιλιά και τις επιπτώσεις της στην πολιτική ζωή της χώρας. Μον. 12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Εθνοσυνέλευση του 1862-1864</dc:title>
  <dc:creator>user</dc:creator>
  <cp:lastModifiedBy>user</cp:lastModifiedBy>
  <cp:revision>10</cp:revision>
  <dcterms:created xsi:type="dcterms:W3CDTF">2019-12-07T14:24:00Z</dcterms:created>
  <dcterms:modified xsi:type="dcterms:W3CDTF">2019-12-07T14:50:03Z</dcterms:modified>
</cp:coreProperties>
</file>