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952E7D36-EF8D-4103-8E8F-F01D1D750F2B}" type="datetimeFigureOut">
              <a:rPr lang="el-GR" smtClean="0"/>
              <a:t>8/11/2019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E98C2DB-E894-4930-A9BC-7C60BB50F91E}" type="slidenum">
              <a:rPr lang="el-GR" smtClean="0"/>
              <a:t>‹#›</a:t>
            </a:fld>
            <a:endParaRPr lang="el-GR"/>
          </a:p>
        </p:txBody>
      </p:sp>
    </p:spTree>
    <p:extLst>
      <p:ext uri="{BB962C8B-B14F-4D97-AF65-F5344CB8AC3E}">
        <p14:creationId xmlns:p14="http://schemas.microsoft.com/office/powerpoint/2010/main" val="2934062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52E7D36-EF8D-4103-8E8F-F01D1D750F2B}" type="datetimeFigureOut">
              <a:rPr lang="el-GR" smtClean="0"/>
              <a:t>8/11/2019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E98C2DB-E894-4930-A9BC-7C60BB50F91E}" type="slidenum">
              <a:rPr lang="el-GR" smtClean="0"/>
              <a:t>‹#›</a:t>
            </a:fld>
            <a:endParaRPr lang="el-GR"/>
          </a:p>
        </p:txBody>
      </p:sp>
    </p:spTree>
    <p:extLst>
      <p:ext uri="{BB962C8B-B14F-4D97-AF65-F5344CB8AC3E}">
        <p14:creationId xmlns:p14="http://schemas.microsoft.com/office/powerpoint/2010/main" val="3025730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52E7D36-EF8D-4103-8E8F-F01D1D750F2B}" type="datetimeFigureOut">
              <a:rPr lang="el-GR" smtClean="0"/>
              <a:t>8/11/2019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E98C2DB-E894-4930-A9BC-7C60BB50F91E}" type="slidenum">
              <a:rPr lang="el-GR" smtClean="0"/>
              <a:t>‹#›</a:t>
            </a:fld>
            <a:endParaRPr lang="el-GR"/>
          </a:p>
        </p:txBody>
      </p:sp>
    </p:spTree>
    <p:extLst>
      <p:ext uri="{BB962C8B-B14F-4D97-AF65-F5344CB8AC3E}">
        <p14:creationId xmlns:p14="http://schemas.microsoft.com/office/powerpoint/2010/main" val="103269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52E7D36-EF8D-4103-8E8F-F01D1D750F2B}" type="datetimeFigureOut">
              <a:rPr lang="el-GR" smtClean="0"/>
              <a:t>8/11/2019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E98C2DB-E894-4930-A9BC-7C60BB50F91E}" type="slidenum">
              <a:rPr lang="el-GR" smtClean="0"/>
              <a:t>‹#›</a:t>
            </a:fld>
            <a:endParaRPr lang="el-GR"/>
          </a:p>
        </p:txBody>
      </p:sp>
    </p:spTree>
    <p:extLst>
      <p:ext uri="{BB962C8B-B14F-4D97-AF65-F5344CB8AC3E}">
        <p14:creationId xmlns:p14="http://schemas.microsoft.com/office/powerpoint/2010/main" val="3030320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952E7D36-EF8D-4103-8E8F-F01D1D750F2B}" type="datetimeFigureOut">
              <a:rPr lang="el-GR" smtClean="0"/>
              <a:t>8/11/2019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E98C2DB-E894-4930-A9BC-7C60BB50F91E}" type="slidenum">
              <a:rPr lang="el-GR" smtClean="0"/>
              <a:t>‹#›</a:t>
            </a:fld>
            <a:endParaRPr lang="el-GR"/>
          </a:p>
        </p:txBody>
      </p:sp>
    </p:spTree>
    <p:extLst>
      <p:ext uri="{BB962C8B-B14F-4D97-AF65-F5344CB8AC3E}">
        <p14:creationId xmlns:p14="http://schemas.microsoft.com/office/powerpoint/2010/main" val="4179935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52E7D36-EF8D-4103-8E8F-F01D1D750F2B}" type="datetimeFigureOut">
              <a:rPr lang="el-GR" smtClean="0"/>
              <a:t>8/11/2019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E98C2DB-E894-4930-A9BC-7C60BB50F91E}" type="slidenum">
              <a:rPr lang="el-GR" smtClean="0"/>
              <a:t>‹#›</a:t>
            </a:fld>
            <a:endParaRPr lang="el-GR"/>
          </a:p>
        </p:txBody>
      </p:sp>
    </p:spTree>
    <p:extLst>
      <p:ext uri="{BB962C8B-B14F-4D97-AF65-F5344CB8AC3E}">
        <p14:creationId xmlns:p14="http://schemas.microsoft.com/office/powerpoint/2010/main" val="1264357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952E7D36-EF8D-4103-8E8F-F01D1D750F2B}" type="datetimeFigureOut">
              <a:rPr lang="el-GR" smtClean="0"/>
              <a:t>8/11/2019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E98C2DB-E894-4930-A9BC-7C60BB50F91E}" type="slidenum">
              <a:rPr lang="el-GR" smtClean="0"/>
              <a:t>‹#›</a:t>
            </a:fld>
            <a:endParaRPr lang="el-GR"/>
          </a:p>
        </p:txBody>
      </p:sp>
    </p:spTree>
    <p:extLst>
      <p:ext uri="{BB962C8B-B14F-4D97-AF65-F5344CB8AC3E}">
        <p14:creationId xmlns:p14="http://schemas.microsoft.com/office/powerpoint/2010/main" val="787341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952E7D36-EF8D-4103-8E8F-F01D1D750F2B}" type="datetimeFigureOut">
              <a:rPr lang="el-GR" smtClean="0"/>
              <a:t>8/11/2019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E98C2DB-E894-4930-A9BC-7C60BB50F91E}" type="slidenum">
              <a:rPr lang="el-GR" smtClean="0"/>
              <a:t>‹#›</a:t>
            </a:fld>
            <a:endParaRPr lang="el-GR"/>
          </a:p>
        </p:txBody>
      </p:sp>
    </p:spTree>
    <p:extLst>
      <p:ext uri="{BB962C8B-B14F-4D97-AF65-F5344CB8AC3E}">
        <p14:creationId xmlns:p14="http://schemas.microsoft.com/office/powerpoint/2010/main" val="1049402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52E7D36-EF8D-4103-8E8F-F01D1D750F2B}" type="datetimeFigureOut">
              <a:rPr lang="el-GR" smtClean="0"/>
              <a:t>8/11/2019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E98C2DB-E894-4930-A9BC-7C60BB50F91E}" type="slidenum">
              <a:rPr lang="el-GR" smtClean="0"/>
              <a:t>‹#›</a:t>
            </a:fld>
            <a:endParaRPr lang="el-GR"/>
          </a:p>
        </p:txBody>
      </p:sp>
    </p:spTree>
    <p:extLst>
      <p:ext uri="{BB962C8B-B14F-4D97-AF65-F5344CB8AC3E}">
        <p14:creationId xmlns:p14="http://schemas.microsoft.com/office/powerpoint/2010/main" val="192095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52E7D36-EF8D-4103-8E8F-F01D1D750F2B}" type="datetimeFigureOut">
              <a:rPr lang="el-GR" smtClean="0"/>
              <a:t>8/11/2019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E98C2DB-E894-4930-A9BC-7C60BB50F91E}" type="slidenum">
              <a:rPr lang="el-GR" smtClean="0"/>
              <a:t>‹#›</a:t>
            </a:fld>
            <a:endParaRPr lang="el-GR"/>
          </a:p>
        </p:txBody>
      </p:sp>
    </p:spTree>
    <p:extLst>
      <p:ext uri="{BB962C8B-B14F-4D97-AF65-F5344CB8AC3E}">
        <p14:creationId xmlns:p14="http://schemas.microsoft.com/office/powerpoint/2010/main" val="1562595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52E7D36-EF8D-4103-8E8F-F01D1D750F2B}" type="datetimeFigureOut">
              <a:rPr lang="el-GR" smtClean="0"/>
              <a:t>8/11/2019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E98C2DB-E894-4930-A9BC-7C60BB50F91E}" type="slidenum">
              <a:rPr lang="el-GR" smtClean="0"/>
              <a:t>‹#›</a:t>
            </a:fld>
            <a:endParaRPr lang="el-GR"/>
          </a:p>
        </p:txBody>
      </p:sp>
    </p:spTree>
    <p:extLst>
      <p:ext uri="{BB962C8B-B14F-4D97-AF65-F5344CB8AC3E}">
        <p14:creationId xmlns:p14="http://schemas.microsoft.com/office/powerpoint/2010/main" val="199204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E7D36-EF8D-4103-8E8F-F01D1D750F2B}" type="datetimeFigureOut">
              <a:rPr lang="el-GR" smtClean="0"/>
              <a:t>8/11/2019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8C2DB-E894-4930-A9BC-7C60BB50F91E}" type="slidenum">
              <a:rPr lang="el-GR" smtClean="0"/>
              <a:t>‹#›</a:t>
            </a:fld>
            <a:endParaRPr lang="el-GR"/>
          </a:p>
        </p:txBody>
      </p:sp>
    </p:spTree>
    <p:extLst>
      <p:ext uri="{BB962C8B-B14F-4D97-AF65-F5344CB8AC3E}">
        <p14:creationId xmlns:p14="http://schemas.microsoft.com/office/powerpoint/2010/main" val="4257476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b="1" dirty="0" smtClean="0"/>
              <a:t>8. Η Τράπεζα της Ελλάδος</a:t>
            </a:r>
            <a:r>
              <a:rPr lang="en-US" b="1" dirty="0" smtClean="0"/>
              <a:t/>
            </a:r>
            <a:br>
              <a:rPr lang="en-US" b="1" dirty="0" smtClean="0"/>
            </a:br>
            <a:r>
              <a:rPr lang="el-GR" b="1" dirty="0"/>
              <a:t>9. Η κρίση του 1932</a:t>
            </a:r>
            <a:endParaRPr lang="el-GR" dirty="0"/>
          </a:p>
        </p:txBody>
      </p:sp>
      <p:sp>
        <p:nvSpPr>
          <p:cNvPr id="3" name="Υπότιτλος 2"/>
          <p:cNvSpPr>
            <a:spLocks noGrp="1"/>
          </p:cNvSpPr>
          <p:nvPr>
            <p:ph type="subTitle" idx="1"/>
          </p:nvPr>
        </p:nvSpPr>
        <p:spPr/>
        <p:txBody>
          <a:bodyPr/>
          <a:lstStyle/>
          <a:p>
            <a:r>
              <a:rPr lang="el-GR" b="1" dirty="0" smtClean="0">
                <a:solidFill>
                  <a:schemeClr val="tx1"/>
                </a:solidFill>
              </a:rPr>
              <a:t>Κατερίνα Τζάμου, φιλόλογος</a:t>
            </a:r>
          </a:p>
          <a:p>
            <a:r>
              <a:rPr lang="el-GR" b="1" dirty="0" smtClean="0">
                <a:solidFill>
                  <a:schemeClr val="tx1"/>
                </a:solidFill>
              </a:rPr>
              <a:t>Πρότυπο ΓΕΛ </a:t>
            </a:r>
            <a:r>
              <a:rPr lang="el-GR" b="1" dirty="0" err="1" smtClean="0">
                <a:solidFill>
                  <a:schemeClr val="tx1"/>
                </a:solidFill>
              </a:rPr>
              <a:t>Ιωνιδείου</a:t>
            </a:r>
            <a:endParaRPr lang="el-GR" b="1" dirty="0">
              <a:solidFill>
                <a:schemeClr val="tx1"/>
              </a:solidFill>
            </a:endParaRPr>
          </a:p>
        </p:txBody>
      </p:sp>
    </p:spTree>
    <p:extLst>
      <p:ext uri="{BB962C8B-B14F-4D97-AF65-F5344CB8AC3E}">
        <p14:creationId xmlns:p14="http://schemas.microsoft.com/office/powerpoint/2010/main" val="388880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lstStyle/>
          <a:p>
            <a:r>
              <a:rPr lang="el-GR" dirty="0" smtClean="0"/>
              <a:t>Η Τράπεζα της Ελλάδος</a:t>
            </a:r>
            <a:endParaRPr lang="el-GR" dirty="0"/>
          </a:p>
        </p:txBody>
      </p:sp>
      <p:sp>
        <p:nvSpPr>
          <p:cNvPr id="3" name="Θέση περιεχομένου 2"/>
          <p:cNvSpPr>
            <a:spLocks noGrp="1"/>
          </p:cNvSpPr>
          <p:nvPr>
            <p:ph idx="1"/>
          </p:nvPr>
        </p:nvSpPr>
        <p:spPr>
          <a:xfrm>
            <a:off x="457200" y="1052736"/>
            <a:ext cx="8229600" cy="5688632"/>
          </a:xfrm>
        </p:spPr>
        <p:txBody>
          <a:bodyPr>
            <a:normAutofit fontScale="62500" lnSpcReduction="20000"/>
          </a:bodyPr>
          <a:lstStyle/>
          <a:p>
            <a:pPr marL="0" indent="0">
              <a:buNone/>
            </a:pPr>
            <a:r>
              <a:rPr lang="el-GR" dirty="0" smtClean="0"/>
              <a:t>Το </a:t>
            </a:r>
            <a:r>
              <a:rPr lang="el-GR" b="1" dirty="0" smtClean="0"/>
              <a:t>1927</a:t>
            </a:r>
            <a:r>
              <a:rPr lang="el-GR" dirty="0" smtClean="0"/>
              <a:t>, με αφορμή το </a:t>
            </a:r>
            <a:r>
              <a:rPr lang="el-GR" b="1" dirty="0" smtClean="0"/>
              <a:t>αίτημα της Ελλάδας στην Κοινωνία των Εθνών για παροχή πρόσθετου δανείου</a:t>
            </a:r>
            <a:r>
              <a:rPr lang="el-GR" dirty="0" smtClean="0"/>
              <a:t>, τέθηκε το ζήτημα της δημιουργίας μιας κεντρικής κρατικής τράπεζας, που θα αναλάμβανε τη </a:t>
            </a:r>
            <a:r>
              <a:rPr lang="el-GR" b="1" dirty="0" smtClean="0"/>
              <a:t>διαχείριση των χρεών</a:t>
            </a:r>
            <a:r>
              <a:rPr lang="el-GR" dirty="0" smtClean="0"/>
              <a:t>, την </a:t>
            </a:r>
            <a:r>
              <a:rPr lang="el-GR" b="1" dirty="0" smtClean="0"/>
              <a:t>έκδοση χαρτονομίσματος </a:t>
            </a:r>
            <a:r>
              <a:rPr lang="el-GR" dirty="0" smtClean="0"/>
              <a:t>και την </a:t>
            </a:r>
            <a:r>
              <a:rPr lang="el-GR" b="1" dirty="0" smtClean="0"/>
              <a:t>ενιαία εφαρμογή της κυβερνητικής οικονομικής πολιτικής</a:t>
            </a:r>
            <a:r>
              <a:rPr lang="el-GR" dirty="0" smtClean="0"/>
              <a:t>. </a:t>
            </a:r>
          </a:p>
          <a:p>
            <a:pPr marL="0" indent="0">
              <a:buNone/>
            </a:pPr>
            <a:r>
              <a:rPr lang="el-GR" dirty="0" smtClean="0"/>
              <a:t>Παρά τις </a:t>
            </a:r>
            <a:r>
              <a:rPr lang="el-GR" b="1" dirty="0" smtClean="0"/>
              <a:t>αντιδράσεις της Εθνικής Τράπεζας </a:t>
            </a:r>
            <a:r>
              <a:rPr lang="el-GR" dirty="0" smtClean="0"/>
              <a:t>και κάτω από την πίεση των ξένων συμβούλων, το Μάιο του 1927 ιδρύθηκε η </a:t>
            </a:r>
            <a:r>
              <a:rPr lang="el-GR" b="1" dirty="0" smtClean="0"/>
              <a:t>Τράπεζα της Ελλάδος, η οποία άρχισε τη λειτουργία της ένα χρόνο αργότερα</a:t>
            </a:r>
            <a:r>
              <a:rPr lang="el-GR" dirty="0" smtClean="0"/>
              <a:t>. </a:t>
            </a:r>
          </a:p>
          <a:p>
            <a:pPr marL="0" indent="0">
              <a:buNone/>
            </a:pPr>
            <a:r>
              <a:rPr lang="el-GR" dirty="0" smtClean="0"/>
              <a:t>Πολύ γρήγορα πέτυχε </a:t>
            </a:r>
            <a:r>
              <a:rPr lang="el-GR" b="1" dirty="0" smtClean="0"/>
              <a:t>σταθερές ισοτιμίες της δραχμής </a:t>
            </a:r>
            <a:r>
              <a:rPr lang="el-GR" dirty="0" smtClean="0"/>
              <a:t>με τα ξένα νομίσματα, στηρίζοντας την </a:t>
            </a:r>
            <a:r>
              <a:rPr lang="el-GR" b="1" dirty="0" smtClean="0"/>
              <a:t>έκδοση χαρτονομίσματος </a:t>
            </a:r>
            <a:r>
              <a:rPr lang="el-GR" dirty="0" smtClean="0"/>
              <a:t>στα </a:t>
            </a:r>
            <a:r>
              <a:rPr lang="el-GR" b="1" dirty="0" smtClean="0"/>
              <a:t>αποθέματά της σε χρυσό και συνάλλαγμα</a:t>
            </a:r>
            <a:r>
              <a:rPr lang="el-GR" dirty="0" smtClean="0"/>
              <a:t> και </a:t>
            </a:r>
            <a:r>
              <a:rPr lang="el-GR" b="1" dirty="0" smtClean="0"/>
              <a:t>εξασφαλίζοντας τη μετατρεψιμότητα του εθνικού νομίσματος σε χρυσό</a:t>
            </a:r>
            <a:r>
              <a:rPr lang="el-GR" dirty="0" smtClean="0"/>
              <a:t>. </a:t>
            </a:r>
          </a:p>
          <a:p>
            <a:pPr marL="0" indent="0">
              <a:buNone/>
            </a:pPr>
            <a:r>
              <a:rPr lang="el-GR" dirty="0" smtClean="0"/>
              <a:t>Η επιτυχία αυτή οδήγησε τα δημόσια οικονομικά σε </a:t>
            </a:r>
            <a:r>
              <a:rPr lang="el-GR" b="1" dirty="0" smtClean="0"/>
              <a:t>περίοδο ευφορίας</a:t>
            </a:r>
            <a:r>
              <a:rPr lang="el-GR" dirty="0" smtClean="0"/>
              <a:t>, </a:t>
            </a:r>
            <a:r>
              <a:rPr lang="el-GR" b="1" dirty="0" smtClean="0"/>
              <a:t>βελτίωσε την πιστοληπτική ικανότητα του κράτους</a:t>
            </a:r>
            <a:r>
              <a:rPr lang="el-GR" dirty="0" smtClean="0"/>
              <a:t>, </a:t>
            </a:r>
            <a:r>
              <a:rPr lang="el-GR" b="1" dirty="0" smtClean="0"/>
              <a:t>ενίσχυσε την εισροή συναλλάγματος</a:t>
            </a:r>
            <a:r>
              <a:rPr lang="el-GR" dirty="0" smtClean="0"/>
              <a:t> και </a:t>
            </a:r>
            <a:r>
              <a:rPr lang="el-GR" b="1" dirty="0" smtClean="0"/>
              <a:t>τις επενδύσεις </a:t>
            </a:r>
            <a:r>
              <a:rPr lang="el-GR" dirty="0" smtClean="0"/>
              <a:t>και προκάλεσε μία </a:t>
            </a:r>
            <a:r>
              <a:rPr lang="el-GR" b="1" dirty="0" smtClean="0"/>
              <a:t>ισχυρή δυναμική </a:t>
            </a:r>
            <a:r>
              <a:rPr lang="el-GR" dirty="0" smtClean="0"/>
              <a:t>που επέτρεψε τις </a:t>
            </a:r>
            <a:r>
              <a:rPr lang="el-GR" b="1" dirty="0" smtClean="0"/>
              <a:t>σημαντικές πολιτικές, θεσμικές και οικονομικές πρωτοβουλίες </a:t>
            </a:r>
            <a:r>
              <a:rPr lang="el-GR" dirty="0" smtClean="0"/>
              <a:t>της τελευταίας κυβέρνησης του Ελευθερίου Βενιζέλου (1928-1932). </a:t>
            </a:r>
          </a:p>
          <a:p>
            <a:pPr marL="0" indent="0">
              <a:buNone/>
            </a:pPr>
            <a:r>
              <a:rPr lang="el-GR" dirty="0" smtClean="0"/>
              <a:t>Η περίοδος αυτή κράτησε μέχρι τις αρχές του 1932, οπότε εκδηλώθηκαν στη χώρα οι συνέπειες της μεγάλης οικονομικής κρίσης, που ξεκίνησε από τη Νέα Υόρκη το 1929.</a:t>
            </a:r>
            <a:endParaRPr lang="el-GR" dirty="0"/>
          </a:p>
        </p:txBody>
      </p:sp>
    </p:spTree>
    <p:extLst>
      <p:ext uri="{BB962C8B-B14F-4D97-AF65-F5344CB8AC3E}">
        <p14:creationId xmlns:p14="http://schemas.microsoft.com/office/powerpoint/2010/main" val="1208769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κρίση του 1932</a:t>
            </a:r>
            <a:endParaRPr lang="el-GR" dirty="0"/>
          </a:p>
        </p:txBody>
      </p:sp>
      <p:sp>
        <p:nvSpPr>
          <p:cNvPr id="3" name="Θέση περιεχομένου 2"/>
          <p:cNvSpPr>
            <a:spLocks noGrp="1"/>
          </p:cNvSpPr>
          <p:nvPr>
            <p:ph idx="1"/>
          </p:nvPr>
        </p:nvSpPr>
        <p:spPr/>
        <p:txBody>
          <a:bodyPr>
            <a:normAutofit fontScale="92500"/>
          </a:bodyPr>
          <a:lstStyle/>
          <a:p>
            <a:pPr marL="0" indent="0">
              <a:buNone/>
            </a:pPr>
            <a:r>
              <a:rPr lang="el-GR" dirty="0" smtClean="0"/>
              <a:t>Η παγκόσμια οικονομική κρίση έφτασε στην Ελλάδα σε μία εποχή «ευημερίας». </a:t>
            </a:r>
          </a:p>
          <a:p>
            <a:pPr marL="0" indent="0">
              <a:buNone/>
            </a:pPr>
            <a:r>
              <a:rPr lang="el-GR" dirty="0" smtClean="0"/>
              <a:t>Η «ευημερία» σήμαινε ότι η εμπιστοσύνη των Ελλήνων σε ένα καλύτερο οικονομικά μέλλον είχε αποκατασταθεί, οι σκοτεινές εποχές της δεκαετίας του 1920 έδειχναν να απομακρύνονται, οι πληγές έκλειναν, η φτώχεια περιοριζόταν και το ελληνικό κράτος έδειχνε να σχεδιάζει το μέλλον με μεγαλύτερη αυτοπεποίθηση και αισιοδοξία.</a:t>
            </a:r>
            <a:endParaRPr lang="el-GR" dirty="0"/>
          </a:p>
        </p:txBody>
      </p:sp>
    </p:spTree>
    <p:extLst>
      <p:ext uri="{BB962C8B-B14F-4D97-AF65-F5344CB8AC3E}">
        <p14:creationId xmlns:p14="http://schemas.microsoft.com/office/powerpoint/2010/main" val="2786533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fontScale="90000"/>
          </a:bodyPr>
          <a:lstStyle/>
          <a:p>
            <a:r>
              <a:rPr lang="el-GR" dirty="0" smtClean="0"/>
              <a:t>#2</a:t>
            </a:r>
            <a:endParaRPr lang="el-GR" dirty="0"/>
          </a:p>
        </p:txBody>
      </p:sp>
      <p:sp>
        <p:nvSpPr>
          <p:cNvPr id="3" name="Θέση περιεχομένου 2"/>
          <p:cNvSpPr>
            <a:spLocks noGrp="1"/>
          </p:cNvSpPr>
          <p:nvPr>
            <p:ph idx="1"/>
          </p:nvPr>
        </p:nvSpPr>
        <p:spPr>
          <a:xfrm>
            <a:off x="457200" y="980728"/>
            <a:ext cx="8229600" cy="5688632"/>
          </a:xfrm>
        </p:spPr>
        <p:txBody>
          <a:bodyPr>
            <a:normAutofit fontScale="85000" lnSpcReduction="20000"/>
          </a:bodyPr>
          <a:lstStyle/>
          <a:p>
            <a:pPr marL="0" indent="0">
              <a:buNone/>
            </a:pPr>
            <a:r>
              <a:rPr lang="el-GR" dirty="0" smtClean="0"/>
              <a:t>Οι προσπάθειες της ελληνικής κυβέρνησης να αποτρέψει την κρίση εξάντλησαν τα αποθέματα της χώρας σε χρυσό και συνάλλαγμα. </a:t>
            </a:r>
          </a:p>
          <a:p>
            <a:pPr marL="0" indent="0">
              <a:buNone/>
            </a:pPr>
            <a:r>
              <a:rPr lang="el-GR" dirty="0" smtClean="0"/>
              <a:t>Την </a:t>
            </a:r>
            <a:r>
              <a:rPr lang="el-GR" b="1" dirty="0" smtClean="0"/>
              <a:t>άνοιξη του 1932, όμως, η κυβέρνηση δεν μπόρεσε να αποφύγει την αναστολή της μετατρεψιμότητας του εθνικού νομίσματος</a:t>
            </a:r>
            <a:r>
              <a:rPr lang="el-GR" dirty="0" smtClean="0"/>
              <a:t>, καθώς και την </a:t>
            </a:r>
            <a:r>
              <a:rPr lang="el-GR" b="1" dirty="0" smtClean="0"/>
              <a:t>αναστολή εξυπηρέτησης των εξωτερικών δανείων</a:t>
            </a:r>
            <a:r>
              <a:rPr lang="el-GR" dirty="0" smtClean="0"/>
              <a:t>. </a:t>
            </a:r>
          </a:p>
          <a:p>
            <a:pPr marL="0" indent="0">
              <a:buNone/>
            </a:pPr>
            <a:r>
              <a:rPr lang="el-GR" dirty="0" smtClean="0"/>
              <a:t>Έτσι εγκαινιάστηκε μια </a:t>
            </a:r>
            <a:r>
              <a:rPr lang="el-GR" b="1" dirty="0" smtClean="0"/>
              <a:t>περίοδος ισχυρού κρατικού παρεμβατισμού</a:t>
            </a:r>
            <a:r>
              <a:rPr lang="el-GR" dirty="0" smtClean="0"/>
              <a:t> στα οικονομικά ζητήματα, ιδιαίτερα στις εξωτερικές συναλλαγές, και μια </a:t>
            </a:r>
            <a:r>
              <a:rPr lang="el-GR" b="1" dirty="0" smtClean="0"/>
              <a:t>πολιτική προστατευτισμού</a:t>
            </a:r>
            <a:r>
              <a:rPr lang="el-GR" dirty="0" smtClean="0"/>
              <a:t>, με σκοπό την αυτάρκεια της χώρας. </a:t>
            </a:r>
          </a:p>
          <a:p>
            <a:pPr marL="0" indent="0">
              <a:buNone/>
            </a:pPr>
            <a:r>
              <a:rPr lang="el-GR" dirty="0" smtClean="0"/>
              <a:t>Η Ελλάδα μπήκε με τη σειρά της στο χώρο της </a:t>
            </a:r>
            <a:r>
              <a:rPr lang="el-GR" b="1" dirty="0" smtClean="0"/>
              <a:t>κλειστής οικονομίας</a:t>
            </a:r>
            <a:r>
              <a:rPr lang="el-GR" dirty="0" smtClean="0"/>
              <a:t>, όπου </a:t>
            </a:r>
            <a:r>
              <a:rPr lang="el-GR" b="1" dirty="0" smtClean="0"/>
              <a:t>οι συναλλαγές καθορίζονταν περισσότερο από γραφειοκρατικές διαδικασίες </a:t>
            </a:r>
            <a:r>
              <a:rPr lang="el-GR" dirty="0" smtClean="0"/>
              <a:t>παρά από ελεύθερες οικονομικές συμφωνίες.</a:t>
            </a:r>
            <a:endParaRPr lang="el-GR" dirty="0"/>
          </a:p>
        </p:txBody>
      </p:sp>
    </p:spTree>
    <p:extLst>
      <p:ext uri="{BB962C8B-B14F-4D97-AF65-F5344CB8AC3E}">
        <p14:creationId xmlns:p14="http://schemas.microsoft.com/office/powerpoint/2010/main" val="4050182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dirty="0" smtClean="0"/>
              <a:t>#3</a:t>
            </a:r>
            <a:endParaRPr lang="el-GR" dirty="0"/>
          </a:p>
        </p:txBody>
      </p:sp>
      <p:sp>
        <p:nvSpPr>
          <p:cNvPr id="3" name="Θέση περιεχομένου 2"/>
          <p:cNvSpPr>
            <a:spLocks noGrp="1"/>
          </p:cNvSpPr>
          <p:nvPr>
            <p:ph idx="1"/>
          </p:nvPr>
        </p:nvSpPr>
        <p:spPr>
          <a:xfrm>
            <a:off x="457200" y="1052736"/>
            <a:ext cx="8229600" cy="5616624"/>
          </a:xfrm>
        </p:spPr>
        <p:txBody>
          <a:bodyPr>
            <a:normAutofit fontScale="92500" lnSpcReduction="20000"/>
          </a:bodyPr>
          <a:lstStyle/>
          <a:p>
            <a:pPr marL="0" indent="0">
              <a:buNone/>
            </a:pPr>
            <a:r>
              <a:rPr lang="el-GR" dirty="0" smtClean="0"/>
              <a:t>Στο εξωτερικό εμπόριο κυριάρχησε προοδευτικά η </a:t>
            </a:r>
            <a:r>
              <a:rPr lang="el-GR" b="1" dirty="0" smtClean="0"/>
              <a:t>μέθοδος του διακανονισμού «</a:t>
            </a:r>
            <a:r>
              <a:rPr lang="el-GR" b="1" dirty="0" err="1" smtClean="0"/>
              <a:t>κλήριγκ</a:t>
            </a:r>
            <a:r>
              <a:rPr lang="el-GR" b="1" dirty="0" smtClean="0"/>
              <a:t>». </a:t>
            </a:r>
          </a:p>
          <a:p>
            <a:pPr marL="0" indent="0">
              <a:buNone/>
            </a:pPr>
            <a:r>
              <a:rPr lang="el-GR" dirty="0" smtClean="0"/>
              <a:t>Οι διεθνείς συναλλαγές δεν γίνονταν, δηλαδή, με βάση το μετατρέψιμο συνάλλαγμα αλλά </a:t>
            </a:r>
            <a:r>
              <a:rPr lang="el-GR" b="1" dirty="0" smtClean="0"/>
              <a:t>με βάση διακρατικές συμφωνίες που κοστολογούσαν τα προς ανταλλαγή προϊόντα</a:t>
            </a:r>
            <a:r>
              <a:rPr lang="el-GR" dirty="0" smtClean="0"/>
              <a:t> και φρόντιζαν να ισοσκελίσουν την αξία των εισαγωγών με την αντίστοιχη των εξαγωγών, στο πλαίσιο ειδικών λογαριασμών. </a:t>
            </a:r>
          </a:p>
          <a:p>
            <a:pPr marL="0" indent="0">
              <a:buNone/>
            </a:pPr>
            <a:r>
              <a:rPr lang="el-GR" dirty="0" smtClean="0"/>
              <a:t>Για μια χώρα, όπως η Ελλάδα, όπου οι συναλλαγές με το εξωτερικό ήταν έντονα ελλειμματικές, η διαδικασία αυτή, </a:t>
            </a:r>
            <a:r>
              <a:rPr lang="el-GR" b="1" dirty="0" smtClean="0"/>
              <a:t>πέρα από τα αρνητικά, είχε και θετικά στοιχεία.</a:t>
            </a:r>
            <a:endParaRPr lang="el-GR" b="1" dirty="0"/>
          </a:p>
        </p:txBody>
      </p:sp>
    </p:spTree>
    <p:extLst>
      <p:ext uri="{BB962C8B-B14F-4D97-AF65-F5344CB8AC3E}">
        <p14:creationId xmlns:p14="http://schemas.microsoft.com/office/powerpoint/2010/main" val="4009697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lstStyle/>
          <a:p>
            <a:r>
              <a:rPr lang="el-GR" dirty="0" smtClean="0"/>
              <a:t>#4</a:t>
            </a:r>
            <a:endParaRPr lang="el-GR" dirty="0"/>
          </a:p>
        </p:txBody>
      </p:sp>
      <p:sp>
        <p:nvSpPr>
          <p:cNvPr id="3" name="Θέση περιεχομένου 2"/>
          <p:cNvSpPr>
            <a:spLocks noGrp="1"/>
          </p:cNvSpPr>
          <p:nvPr>
            <p:ph idx="1"/>
          </p:nvPr>
        </p:nvSpPr>
        <p:spPr>
          <a:xfrm>
            <a:off x="457200" y="1124744"/>
            <a:ext cx="8229600" cy="5616624"/>
          </a:xfrm>
        </p:spPr>
        <p:txBody>
          <a:bodyPr>
            <a:normAutofit fontScale="85000" lnSpcReduction="10000"/>
          </a:bodyPr>
          <a:lstStyle/>
          <a:p>
            <a:pPr marL="0" indent="0">
              <a:buNone/>
            </a:pPr>
            <a:r>
              <a:rPr lang="el-GR" dirty="0" smtClean="0"/>
              <a:t>Οι πιο σημαντικές </a:t>
            </a:r>
            <a:r>
              <a:rPr lang="el-GR" b="1" dirty="0" smtClean="0"/>
              <a:t>επιπτώσεις</a:t>
            </a:r>
            <a:r>
              <a:rPr lang="el-GR" dirty="0" smtClean="0"/>
              <a:t>, όμως, αυτών των εξελίξεων βρίσκονταν στο </a:t>
            </a:r>
            <a:r>
              <a:rPr lang="el-GR" b="1" dirty="0" smtClean="0"/>
              <a:t>πολιτικό πεδίο</a:t>
            </a:r>
            <a:r>
              <a:rPr lang="el-GR" dirty="0" smtClean="0"/>
              <a:t>. </a:t>
            </a:r>
          </a:p>
          <a:p>
            <a:pPr marL="0" indent="0">
              <a:buNone/>
            </a:pPr>
            <a:r>
              <a:rPr lang="el-GR" dirty="0" smtClean="0"/>
              <a:t>Τα ισχυρά συγκεντρωτικά κράτη που αναδείχθηκαν μέσα απ' αυτές τις διαδικασίες, προκαλούσαν την </a:t>
            </a:r>
            <a:r>
              <a:rPr lang="el-GR" b="1" dirty="0" smtClean="0"/>
              <a:t>ανάδειξη και την κυριαρχία ολοκληρωτικών κινημάτων και καθεστώτων </a:t>
            </a:r>
            <a:r>
              <a:rPr lang="el-GR" dirty="0" smtClean="0"/>
              <a:t>σε πολλά ευρωπαϊκά κράτη. </a:t>
            </a:r>
          </a:p>
          <a:p>
            <a:pPr marL="0" indent="0">
              <a:buNone/>
            </a:pPr>
            <a:r>
              <a:rPr lang="el-GR" dirty="0" smtClean="0"/>
              <a:t>Καθώς προχωρούσε η δεκαετία της κρίσης, η δεκαετία του 1930, ολοένα και περισσότερα κράτη αποκτούσαν </a:t>
            </a:r>
            <a:r>
              <a:rPr lang="el-GR" b="1" dirty="0" smtClean="0"/>
              <a:t>δικτατορικά ή φασιστικά καθεστώτα</a:t>
            </a:r>
            <a:r>
              <a:rPr lang="el-GR" dirty="0" smtClean="0"/>
              <a:t>. </a:t>
            </a:r>
          </a:p>
          <a:p>
            <a:pPr marL="0" indent="0">
              <a:buNone/>
            </a:pPr>
            <a:r>
              <a:rPr lang="el-GR" dirty="0" smtClean="0"/>
              <a:t>Η Ελλάδα δεν ξέφυγε από το γενικό κανόνα. Στις </a:t>
            </a:r>
            <a:r>
              <a:rPr lang="el-GR" b="1" dirty="0" smtClean="0"/>
              <a:t>4 Αυγούστου του 1936 ο Ιωάννης Μεταξάς</a:t>
            </a:r>
            <a:r>
              <a:rPr lang="el-GR" dirty="0" smtClean="0"/>
              <a:t>, με την ανοχή του παλατιού, προχώρησε στην </a:t>
            </a:r>
            <a:r>
              <a:rPr lang="el-GR" b="1" dirty="0" smtClean="0"/>
              <a:t>κατάλυση του κοινοβουλευτικού καθεστώτος</a:t>
            </a:r>
            <a:r>
              <a:rPr lang="el-GR" dirty="0" smtClean="0"/>
              <a:t> και στην επιβολή δικτατορίας.</a:t>
            </a:r>
            <a:endParaRPr lang="el-GR" dirty="0"/>
          </a:p>
        </p:txBody>
      </p:sp>
    </p:spTree>
    <p:extLst>
      <p:ext uri="{BB962C8B-B14F-4D97-AF65-F5344CB8AC3E}">
        <p14:creationId xmlns:p14="http://schemas.microsoft.com/office/powerpoint/2010/main" val="3960713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dirty="0" smtClean="0"/>
              <a:t>Ερωτήσεις Πανελληνίων</a:t>
            </a:r>
            <a:endParaRPr lang="el-GR" dirty="0"/>
          </a:p>
        </p:txBody>
      </p:sp>
      <p:sp>
        <p:nvSpPr>
          <p:cNvPr id="3" name="Θέση περιεχομένου 2"/>
          <p:cNvSpPr>
            <a:spLocks noGrp="1"/>
          </p:cNvSpPr>
          <p:nvPr>
            <p:ph idx="1"/>
          </p:nvPr>
        </p:nvSpPr>
        <p:spPr>
          <a:xfrm>
            <a:off x="457200" y="980728"/>
            <a:ext cx="8229600" cy="5760640"/>
          </a:xfrm>
        </p:spPr>
        <p:txBody>
          <a:bodyPr>
            <a:noAutofit/>
          </a:bodyPr>
          <a:lstStyle/>
          <a:p>
            <a:r>
              <a:rPr lang="el-GR" sz="1800" dirty="0" smtClean="0"/>
              <a:t>Ποιοι ήταν οι λόγοι της ίδρυσης και ποια τα αποτελέσματα της δραστηριότητας της Τραπέζης της Ελλάδος έως το 1932; Μονάδες 14 Ημερήσια 2002</a:t>
            </a:r>
          </a:p>
          <a:p>
            <a:r>
              <a:rPr lang="el-GR" sz="1800" dirty="0" smtClean="0"/>
              <a:t>Η Τράπεζα της Ελλάδος ιδρύθηκε το 1841. ΣΩΣΤΟ ή ΛΑΘΟΣ (μον. 2) </a:t>
            </a:r>
            <a:r>
              <a:rPr lang="el-GR" sz="1800" dirty="0" err="1" smtClean="0"/>
              <a:t>Ημερ</a:t>
            </a:r>
            <a:r>
              <a:rPr lang="el-GR" sz="1800" dirty="0" smtClean="0"/>
              <a:t> </a:t>
            </a:r>
            <a:r>
              <a:rPr lang="el-GR" sz="1800" dirty="0" err="1" smtClean="0"/>
              <a:t>επαν</a:t>
            </a:r>
            <a:r>
              <a:rPr lang="el-GR" sz="1800" dirty="0" smtClean="0"/>
              <a:t> 2003</a:t>
            </a:r>
          </a:p>
          <a:p>
            <a:r>
              <a:rPr lang="el-GR" sz="1800" dirty="0" smtClean="0"/>
              <a:t>Ποιοι ήταν οι λόγοι της ίδρυσης και ποια τα αποτελέσματα της δραστηριότητας της Τραπέζης της Ελλάδος έως το 1932; Μονάδες 13 Εσπερινά 2004</a:t>
            </a:r>
          </a:p>
          <a:p>
            <a:r>
              <a:rPr lang="el-GR" sz="1800" dirty="0" smtClean="0"/>
              <a:t>Η Τράπεζα της Ελλάδος ιδρύθηκε το 1841. ΣΩΣΤΟ ή ΛΑΘΟΣ (μον. 2) </a:t>
            </a:r>
            <a:r>
              <a:rPr lang="el-GR" sz="1800" dirty="0" err="1" smtClean="0"/>
              <a:t>Εσπερ</a:t>
            </a:r>
            <a:r>
              <a:rPr lang="el-GR" sz="1800" dirty="0" smtClean="0"/>
              <a:t> </a:t>
            </a:r>
            <a:r>
              <a:rPr lang="el-GR" sz="1800" dirty="0" err="1" smtClean="0"/>
              <a:t>επαν</a:t>
            </a:r>
            <a:r>
              <a:rPr lang="el-GR" sz="1800" dirty="0" smtClean="0"/>
              <a:t> 2004</a:t>
            </a:r>
          </a:p>
          <a:p>
            <a:r>
              <a:rPr lang="el-GR" sz="1800" dirty="0" smtClean="0"/>
              <a:t>Ποιες ήταν οι διαδικασίες για την ίδρυση της Εθνικής Τράπεζας και ποια η δραστηριότητά της στα πρώτα στάδια της λειτουργίας της; Μονάδες 14 </a:t>
            </a:r>
            <a:r>
              <a:rPr lang="el-GR" sz="1800" dirty="0" err="1" smtClean="0"/>
              <a:t>Ημερ</a:t>
            </a:r>
            <a:r>
              <a:rPr lang="el-GR" sz="1800" dirty="0" smtClean="0"/>
              <a:t> </a:t>
            </a:r>
            <a:r>
              <a:rPr lang="el-GR" sz="1800" dirty="0" err="1" smtClean="0"/>
              <a:t>επαν</a:t>
            </a:r>
            <a:r>
              <a:rPr lang="el-GR" sz="1800" dirty="0" smtClean="0"/>
              <a:t> 2005</a:t>
            </a:r>
          </a:p>
          <a:p>
            <a:r>
              <a:rPr lang="el-GR" sz="1800" dirty="0" smtClean="0"/>
              <a:t>Ποιοι ήταν οι λόγοι της ίδρυσης και ποια τα αποτελέσματα της δραστηριότητας της Τραπέζης της Ελλάδος έως το 1932; Μονάδες 14 Ημερήσια 2002</a:t>
            </a:r>
          </a:p>
          <a:p>
            <a:r>
              <a:rPr lang="el-GR" sz="1800" dirty="0" smtClean="0"/>
              <a:t>Η Τράπεζα της Ελλάδος ιδρύθηκε το 1841. ΣΩΣΤΟ ή ΛΑΘΟΣ (μον. 2) </a:t>
            </a:r>
            <a:r>
              <a:rPr lang="el-GR" sz="1800" dirty="0" err="1" smtClean="0"/>
              <a:t>Ημερ</a:t>
            </a:r>
            <a:r>
              <a:rPr lang="el-GR" sz="1800" dirty="0" smtClean="0"/>
              <a:t> </a:t>
            </a:r>
            <a:r>
              <a:rPr lang="el-GR" sz="1800" dirty="0" err="1" smtClean="0"/>
              <a:t>επαν</a:t>
            </a:r>
            <a:r>
              <a:rPr lang="el-GR" sz="1800" dirty="0" smtClean="0"/>
              <a:t> 2003</a:t>
            </a:r>
          </a:p>
          <a:p>
            <a:r>
              <a:rPr lang="el-GR" sz="1800" dirty="0" smtClean="0"/>
              <a:t>Ποιοι ήταν οι λόγοι της ίδρυσης και ποια τα αποτελέσματα της δραστηριότητας της Τραπέζης της Ελλάδος έως το 1932; Μονάδες 13 Εσπερινά 2004</a:t>
            </a:r>
          </a:p>
          <a:p>
            <a:r>
              <a:rPr lang="el-GR" sz="1800" dirty="0" smtClean="0"/>
              <a:t>Η Τράπεζα της Ελλάδος ιδρύθηκε το 1841. ΣΩΣΤΟ ή ΛΑΘΟΣ (μον. 2) </a:t>
            </a:r>
            <a:r>
              <a:rPr lang="el-GR" sz="1800" dirty="0" err="1" smtClean="0"/>
              <a:t>Εσπερ</a:t>
            </a:r>
            <a:r>
              <a:rPr lang="el-GR" sz="1800" dirty="0" smtClean="0"/>
              <a:t> </a:t>
            </a:r>
            <a:r>
              <a:rPr lang="el-GR" sz="1800" dirty="0" err="1" smtClean="0"/>
              <a:t>επαν</a:t>
            </a:r>
            <a:r>
              <a:rPr lang="el-GR" sz="1800" dirty="0" smtClean="0"/>
              <a:t> 2004</a:t>
            </a:r>
          </a:p>
        </p:txBody>
      </p:sp>
    </p:spTree>
    <p:extLst>
      <p:ext uri="{BB962C8B-B14F-4D97-AF65-F5344CB8AC3E}">
        <p14:creationId xmlns:p14="http://schemas.microsoft.com/office/powerpoint/2010/main" val="707961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490066"/>
          </a:xfrm>
        </p:spPr>
        <p:txBody>
          <a:bodyPr>
            <a:normAutofit fontScale="90000"/>
          </a:bodyPr>
          <a:lstStyle/>
          <a:p>
            <a:endParaRPr lang="el-GR" dirty="0"/>
          </a:p>
        </p:txBody>
      </p:sp>
      <p:sp>
        <p:nvSpPr>
          <p:cNvPr id="3" name="Θέση περιεχομένου 2"/>
          <p:cNvSpPr>
            <a:spLocks noGrp="1"/>
          </p:cNvSpPr>
          <p:nvPr>
            <p:ph idx="1"/>
          </p:nvPr>
        </p:nvSpPr>
        <p:spPr>
          <a:xfrm>
            <a:off x="457200" y="836712"/>
            <a:ext cx="8229600" cy="5904656"/>
          </a:xfrm>
        </p:spPr>
        <p:txBody>
          <a:bodyPr>
            <a:normAutofit fontScale="55000" lnSpcReduction="20000"/>
          </a:bodyPr>
          <a:lstStyle/>
          <a:p>
            <a:r>
              <a:rPr lang="el-GR" dirty="0" smtClean="0"/>
              <a:t>Ποιες ήταν οι διαδικασίες για την ίδρυση της Εθνικής Τράπεζας και ποια η δραστηριότητά της στα πρώτα στάδια της λειτουργίας της; Μονάδες 14 </a:t>
            </a:r>
            <a:r>
              <a:rPr lang="el-GR" dirty="0" err="1" smtClean="0"/>
              <a:t>Ημερ</a:t>
            </a:r>
            <a:r>
              <a:rPr lang="el-GR" dirty="0" smtClean="0"/>
              <a:t> </a:t>
            </a:r>
            <a:r>
              <a:rPr lang="el-GR" dirty="0" err="1" smtClean="0"/>
              <a:t>επαν</a:t>
            </a:r>
            <a:r>
              <a:rPr lang="el-GR" dirty="0" smtClean="0"/>
              <a:t> 2005</a:t>
            </a:r>
          </a:p>
          <a:p>
            <a:r>
              <a:rPr lang="el-GR" dirty="0" smtClean="0"/>
              <a:t>[α) Ποια ήταν η οικονομική λειτουργία της Εθνικής Τράπεζας κατά τα πρώτα χρόνια μετά την ίδρυσή της; (μον. 5)]  β) Ποιοι ήταν οι λόγοι ίδρυσης της Τράπεζας της Ελλάδος (μονάδες 5) και ποιος ήταν ο ρόλος της στη διαχείριση των δημοσίων οικονομικών της χώρας μέχρι τις αρχές του 1932; (μον. 5) Μονάδες 15 ΗΜΕΡ ΕΣΠΕΡ ΕΠΑΝ 2017</a:t>
            </a:r>
          </a:p>
          <a:p>
            <a:r>
              <a:rPr lang="el-GR" dirty="0" err="1" smtClean="0"/>
              <a:t>Κλήριγκ</a:t>
            </a:r>
            <a:r>
              <a:rPr lang="el-GR" dirty="0" smtClean="0"/>
              <a:t> : ορισμός ( μον.4) Ημερήσια επαν.2003</a:t>
            </a:r>
          </a:p>
          <a:p>
            <a:r>
              <a:rPr lang="el-GR" dirty="0" err="1" smtClean="0"/>
              <a:t>Κλήριγκ</a:t>
            </a:r>
            <a:r>
              <a:rPr lang="el-GR" dirty="0" smtClean="0"/>
              <a:t> : ορισμός ( μον. 5) </a:t>
            </a:r>
            <a:r>
              <a:rPr lang="el-GR" dirty="0" err="1" smtClean="0"/>
              <a:t>εσπερ</a:t>
            </a:r>
            <a:r>
              <a:rPr lang="el-GR" dirty="0" smtClean="0"/>
              <a:t> 2003</a:t>
            </a:r>
          </a:p>
          <a:p>
            <a:r>
              <a:rPr lang="el-GR" dirty="0" err="1" smtClean="0"/>
              <a:t>Κλήριγκ</a:t>
            </a:r>
            <a:r>
              <a:rPr lang="el-GR" dirty="0" smtClean="0"/>
              <a:t> : ορισμός ( μον.4) Ημερήσια επαν.2005</a:t>
            </a:r>
          </a:p>
          <a:p>
            <a:r>
              <a:rPr lang="el-GR" dirty="0" smtClean="0"/>
              <a:t>Πώς εκδηλώθηκε στην Ελλάδα η «κρίση του 1932» και ποιες ήταν οι επιπτώσεις της στο οικονομικό πεδίο; Μον. 14 Ημερήσια 2006</a:t>
            </a:r>
          </a:p>
          <a:p>
            <a:r>
              <a:rPr lang="el-GR" dirty="0" smtClean="0"/>
              <a:t>Την άνοιξη του 1932 η κυβέρνηση της Ελλάδας δεν μπόρεσε να αποφύγει την αναστολή της μετατρεψιμότητας του εθνικού νομίσματος. Σωστό ή Λάθος (μον. 2) </a:t>
            </a:r>
            <a:r>
              <a:rPr lang="el-GR" dirty="0" err="1" smtClean="0"/>
              <a:t>Ημερ</a:t>
            </a:r>
            <a:r>
              <a:rPr lang="el-GR" dirty="0" smtClean="0"/>
              <a:t> </a:t>
            </a:r>
            <a:r>
              <a:rPr lang="el-GR" dirty="0" err="1" smtClean="0"/>
              <a:t>επαν</a:t>
            </a:r>
            <a:r>
              <a:rPr lang="el-GR" dirty="0" smtClean="0"/>
              <a:t> 2011</a:t>
            </a:r>
          </a:p>
          <a:p>
            <a:r>
              <a:rPr lang="el-GR" dirty="0" smtClean="0"/>
              <a:t>Να παρουσιάσετε τις επιπτώσεις της οικονομικής κρίσης του 1929-32 στο εξωτερικό εμπόριο και στην πολιτική ζωή της Ελλάδας, σε συνδυασμό με τις γενικότερες διεθνείς εξελίξεις. Μονάδες 12 </a:t>
            </a:r>
            <a:r>
              <a:rPr lang="el-GR" dirty="0" err="1" smtClean="0"/>
              <a:t>Ημερ</a:t>
            </a:r>
            <a:r>
              <a:rPr lang="el-GR" dirty="0" smtClean="0"/>
              <a:t> </a:t>
            </a:r>
            <a:r>
              <a:rPr lang="el-GR" dirty="0" err="1" smtClean="0"/>
              <a:t>επαν</a:t>
            </a:r>
            <a:r>
              <a:rPr lang="el-GR" dirty="0" smtClean="0"/>
              <a:t> 2012</a:t>
            </a:r>
          </a:p>
          <a:p>
            <a:r>
              <a:rPr lang="el-GR" dirty="0" smtClean="0"/>
              <a:t>Οι προσπάθειες της ελληνικής κυβέρνησης να αποτρέψει την κρίση του 1932 εξάντλησαν τα αποθέματα της χώρας σε χρυσό και συνάλλαγμα. Σωστό ή Λάθος (μον. 2) </a:t>
            </a:r>
            <a:r>
              <a:rPr lang="el-GR" dirty="0" err="1" smtClean="0"/>
              <a:t>Ημερ</a:t>
            </a:r>
            <a:r>
              <a:rPr lang="el-GR" dirty="0" smtClean="0"/>
              <a:t> </a:t>
            </a:r>
            <a:r>
              <a:rPr lang="el-GR" dirty="0" err="1" smtClean="0"/>
              <a:t>εσπερ</a:t>
            </a:r>
            <a:r>
              <a:rPr lang="el-GR" dirty="0" smtClean="0"/>
              <a:t> 2016</a:t>
            </a:r>
            <a:endParaRPr lang="el-GR" dirty="0"/>
          </a:p>
        </p:txBody>
      </p:sp>
    </p:spTree>
    <p:extLst>
      <p:ext uri="{BB962C8B-B14F-4D97-AF65-F5344CB8AC3E}">
        <p14:creationId xmlns:p14="http://schemas.microsoft.com/office/powerpoint/2010/main" val="1097828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just"/>
            <a:r>
              <a:rPr lang="el-GR" sz="2000" dirty="0" smtClean="0"/>
              <a:t>Αξιοποιώντας τις ιστορικές σας γνώσεις και αντλώντας στοιχεία από το παράθεμα που σας δίνεται, να αναφερθείτε στους σκοπούς (μονάδες 5), την οργάνωση (μονάδες 5) και το έργο (μονάδες 15) της Τράπεζας της Ελλάδος μέχρι τις αρχές του 1932. Μονάδες 25 Ημερήσια 2010</a:t>
            </a:r>
            <a:endParaRPr lang="el-GR" sz="2000" dirty="0"/>
          </a:p>
        </p:txBody>
      </p:sp>
      <p:sp>
        <p:nvSpPr>
          <p:cNvPr id="3" name="Θέση περιεχομένου 2"/>
          <p:cNvSpPr>
            <a:spLocks noGrp="1"/>
          </p:cNvSpPr>
          <p:nvPr>
            <p:ph idx="1"/>
          </p:nvPr>
        </p:nvSpPr>
        <p:spPr/>
        <p:txBody>
          <a:bodyPr>
            <a:noAutofit/>
          </a:bodyPr>
          <a:lstStyle/>
          <a:p>
            <a:pPr marL="0" indent="0">
              <a:buNone/>
            </a:pPr>
            <a:r>
              <a:rPr lang="el-GR" sz="1600" dirty="0" smtClean="0"/>
              <a:t>Το καταστατικό της Τράπεζας της Ελλάδος κατοχύρωνε την </a:t>
            </a:r>
            <a:r>
              <a:rPr lang="el-GR" sz="1600" b="1" dirty="0" smtClean="0"/>
              <a:t>ανεξαρτησία της από την πολιτική εξουσία με διατάξεις που ήταν από τις πιο προωθημένες της εποχής</a:t>
            </a:r>
            <a:r>
              <a:rPr lang="el-GR" sz="1600" dirty="0" smtClean="0"/>
              <a:t>.[...] Η κύρια αποστολή που ανατέθηκε στη νέα τράπεζα ήταν </a:t>
            </a:r>
            <a:r>
              <a:rPr lang="el-GR" sz="1600" b="1" dirty="0" smtClean="0"/>
              <a:t>να εγγυάται τη μετατρεψιμότητα του νομίσματος</a:t>
            </a:r>
            <a:r>
              <a:rPr lang="el-GR" sz="1600" dirty="0" smtClean="0"/>
              <a:t>. Για να την εκπληρώσει η τράπεζα διέθετε το </a:t>
            </a:r>
            <a:r>
              <a:rPr lang="el-GR" sz="1600" b="1" dirty="0" smtClean="0"/>
              <a:t>αποκλειστικό προνόμιο έκδοσης τραπεζογραμματίων </a:t>
            </a:r>
            <a:r>
              <a:rPr lang="el-GR" sz="1600" dirty="0" smtClean="0"/>
              <a:t>και δικαιούνταν, σύμφωνα με το καταστατικό της, </a:t>
            </a:r>
            <a:r>
              <a:rPr lang="el-GR" sz="1600" b="1" dirty="0" smtClean="0"/>
              <a:t>να ελέγχει τη νομισματική κυκλοφορία και την πίστη.</a:t>
            </a:r>
            <a:r>
              <a:rPr lang="el-GR" sz="1600" dirty="0" smtClean="0"/>
              <a:t> Το καταστατικό προέβλεπε ότι </a:t>
            </a:r>
            <a:r>
              <a:rPr lang="el-GR" sz="1600" b="1" dirty="0" smtClean="0"/>
              <a:t>το εκδοτικό προνόμιο μπορούσε να ανακληθεί ανά πάσα στιγμή, αν η τράπεζα αποτύγχανε να εξασφαλίσει τη σταθερότητα της αξίας των τραπεζογραμματίων της σε χρυσό.</a:t>
            </a:r>
            <a:r>
              <a:rPr lang="el-GR" sz="1600" dirty="0" smtClean="0"/>
              <a:t> [...] [...] Το καταστατικό όριζε το ελάχιστο του καλύμματος των κυκλοφορούντων τραπεζογραμματίων στο 40%. Το κάλυμμα περιλάμβανε χρυσό και ξένο συνάλλαγμα ελεύθερα μετατρέψιμο σε χρυσό. [...] Η διοίκηση της τράπεζας </a:t>
            </a:r>
            <a:r>
              <a:rPr lang="el-GR" sz="1600" dirty="0" err="1" smtClean="0"/>
              <a:t>ανετίθετο</a:t>
            </a:r>
            <a:r>
              <a:rPr lang="el-GR" sz="1600" dirty="0" smtClean="0"/>
              <a:t> στο διοικητικό συμβούλιο. Αυτό αποτελείτο από τον διοικητή, τον υποδιοικητή και εννέα μέλη. </a:t>
            </a:r>
            <a:r>
              <a:rPr lang="el-GR" sz="1600" b="1" dirty="0" smtClean="0"/>
              <a:t>Τουλάχιστον τρία από τα μέλη του εκπροσωπούσαν τον εμπορικό και βιομηχανικό κόσμο και άλλα τρία τον αγροτικό κόσμο της χώρας</a:t>
            </a:r>
            <a:r>
              <a:rPr lang="el-GR" sz="1600" dirty="0" smtClean="0"/>
              <a:t>. […] </a:t>
            </a:r>
            <a:r>
              <a:rPr lang="el-GR" sz="1600" b="1" dirty="0" smtClean="0"/>
              <a:t>Η κυβέρνηση διατηρούσε επίσης το δικαίωμα να διορίζει έναν επίτροπο στην τράπεζα. </a:t>
            </a:r>
            <a:r>
              <a:rPr lang="el-GR" sz="1600" dirty="0" smtClean="0"/>
              <a:t>Πρώτοι διοικητής και υποδιοικητής διορίσθηκαν οι Αλέξανδρος Διομήδης και Εμμανουήλ Τσουδερός αντιστοίχως, οι οποίοι κατείχαν ως τότε αυτές τις θέσεις στην Εθνική Τράπεζα. […] </a:t>
            </a:r>
            <a:r>
              <a:rPr lang="el-GR" sz="1600" b="1" dirty="0" smtClean="0"/>
              <a:t>Το Πρωτόκολλο της Γενεύης ρητώς προόριζε τη νέα τράπεζα να λειτουργήσει ως τραπεζίτης της κυβέρνησης</a:t>
            </a:r>
            <a:r>
              <a:rPr lang="el-GR" sz="1600" dirty="0" smtClean="0"/>
              <a:t>. Η κυβέρνηση ανέλαβε την υποχρέωση να συγκεντρώσει στην Τράπεζα της Ελλάδος όλες τις εισπράξεις και τις πληρωμές του κράτους και των νομικών προσώπων δημοσίου δικαίου. </a:t>
            </a:r>
          </a:p>
          <a:p>
            <a:pPr marL="0" indent="0">
              <a:buNone/>
            </a:pPr>
            <a:r>
              <a:rPr lang="el-GR" sz="1600" dirty="0" smtClean="0"/>
              <a:t>(Χρ. </a:t>
            </a:r>
            <a:r>
              <a:rPr lang="el-GR" sz="1600" dirty="0" err="1" smtClean="0"/>
              <a:t>Χατζηϊωσήφ</a:t>
            </a:r>
            <a:r>
              <a:rPr lang="el-GR" sz="1600" dirty="0" smtClean="0"/>
              <a:t> (</a:t>
            </a:r>
            <a:r>
              <a:rPr lang="el-GR" sz="1600" dirty="0" err="1" smtClean="0"/>
              <a:t>επιμ</a:t>
            </a:r>
            <a:r>
              <a:rPr lang="el-GR" sz="1600" dirty="0" smtClean="0"/>
              <a:t>.), Ιστορία της Ελλάδας του 20ού αιώνα, Τόμος Β΄, Μέρος 1ο: Ο Μεσοπόλεμος, 1922-1940, Αθήνα 2002, </a:t>
            </a:r>
            <a:r>
              <a:rPr lang="el-GR" sz="1600" dirty="0" err="1" smtClean="0"/>
              <a:t>σσ</a:t>
            </a:r>
            <a:r>
              <a:rPr lang="el-GR" sz="1600" dirty="0" smtClean="0"/>
              <a:t>. 262-3).</a:t>
            </a:r>
            <a:endParaRPr lang="el-GR" sz="1600" dirty="0"/>
          </a:p>
        </p:txBody>
      </p:sp>
    </p:spTree>
    <p:extLst>
      <p:ext uri="{BB962C8B-B14F-4D97-AF65-F5344CB8AC3E}">
        <p14:creationId xmlns:p14="http://schemas.microsoft.com/office/powerpoint/2010/main" val="3912395626"/>
      </p:ext>
    </p:extLst>
  </p:cSld>
  <p:clrMapOvr>
    <a:masterClrMapping/>
  </p:clrMapOvr>
</p:sld>
</file>

<file path=ppt/theme/theme1.xml><?xml version="1.0" encoding="utf-8"?>
<a:theme xmlns:a="http://schemas.openxmlformats.org/drawingml/2006/main" name="Θέμα του Off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1357</Words>
  <Application>Microsoft Office PowerPoint</Application>
  <PresentationFormat>Προβολή στην οθόνη (4:3)</PresentationFormat>
  <Paragraphs>48</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8. Η Τράπεζα της Ελλάδος 9. Η κρίση του 1932</vt:lpstr>
      <vt:lpstr>Η Τράπεζα της Ελλάδος</vt:lpstr>
      <vt:lpstr>Η κρίση του 1932</vt:lpstr>
      <vt:lpstr>#2</vt:lpstr>
      <vt:lpstr>#3</vt:lpstr>
      <vt:lpstr>#4</vt:lpstr>
      <vt:lpstr>Ερωτήσεις Πανελληνίων</vt:lpstr>
      <vt:lpstr>Παρουσίαση του PowerPoint</vt:lpstr>
      <vt:lpstr>Αξιοποιώντας τις ιστορικές σας γνώσεις και αντλώντας στοιχεία από το παράθεμα που σας δίνεται, να αναφερθείτε στους σκοπούς (μονάδες 5), την οργάνωση (μονάδες 5) και το έργο (μονάδες 15) της Τράπεζας της Ελλάδος μέχρι τις αρχές του 1932. Μονάδες 25 Ημερήσια 2010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Τράπεζα της Ελλάδος 9. Η κρίση του 1932</dc:title>
  <dc:creator>user</dc:creator>
  <cp:lastModifiedBy>user</cp:lastModifiedBy>
  <cp:revision>6</cp:revision>
  <dcterms:created xsi:type="dcterms:W3CDTF">2019-11-08T15:27:24Z</dcterms:created>
  <dcterms:modified xsi:type="dcterms:W3CDTF">2019-11-08T15:47:05Z</dcterms:modified>
</cp:coreProperties>
</file>