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AC90D21C-6EC0-4DC5-BD93-873AE7441273}" type="datetimeFigureOut">
              <a:rPr lang="el-GR" smtClean="0"/>
              <a:t>6/11/2019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7980BBD-5C6D-40C2-93F9-71DCB2A0FDB1}" type="slidenum">
              <a:rPr lang="el-GR" smtClean="0"/>
              <a:t>‹#›</a:t>
            </a:fld>
            <a:endParaRPr lang="el-GR"/>
          </a:p>
        </p:txBody>
      </p:sp>
    </p:spTree>
    <p:extLst>
      <p:ext uri="{BB962C8B-B14F-4D97-AF65-F5344CB8AC3E}">
        <p14:creationId xmlns:p14="http://schemas.microsoft.com/office/powerpoint/2010/main" val="3557325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C90D21C-6EC0-4DC5-BD93-873AE7441273}" type="datetimeFigureOut">
              <a:rPr lang="el-GR" smtClean="0"/>
              <a:t>6/11/2019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7980BBD-5C6D-40C2-93F9-71DCB2A0FDB1}" type="slidenum">
              <a:rPr lang="el-GR" smtClean="0"/>
              <a:t>‹#›</a:t>
            </a:fld>
            <a:endParaRPr lang="el-GR"/>
          </a:p>
        </p:txBody>
      </p:sp>
    </p:spTree>
    <p:extLst>
      <p:ext uri="{BB962C8B-B14F-4D97-AF65-F5344CB8AC3E}">
        <p14:creationId xmlns:p14="http://schemas.microsoft.com/office/powerpoint/2010/main" val="7895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C90D21C-6EC0-4DC5-BD93-873AE7441273}" type="datetimeFigureOut">
              <a:rPr lang="el-GR" smtClean="0"/>
              <a:t>6/11/2019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7980BBD-5C6D-40C2-93F9-71DCB2A0FDB1}" type="slidenum">
              <a:rPr lang="el-GR" smtClean="0"/>
              <a:t>‹#›</a:t>
            </a:fld>
            <a:endParaRPr lang="el-GR"/>
          </a:p>
        </p:txBody>
      </p:sp>
    </p:spTree>
    <p:extLst>
      <p:ext uri="{BB962C8B-B14F-4D97-AF65-F5344CB8AC3E}">
        <p14:creationId xmlns:p14="http://schemas.microsoft.com/office/powerpoint/2010/main" val="3531300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C90D21C-6EC0-4DC5-BD93-873AE7441273}" type="datetimeFigureOut">
              <a:rPr lang="el-GR" smtClean="0"/>
              <a:t>6/11/2019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7980BBD-5C6D-40C2-93F9-71DCB2A0FDB1}" type="slidenum">
              <a:rPr lang="el-GR" smtClean="0"/>
              <a:t>‹#›</a:t>
            </a:fld>
            <a:endParaRPr lang="el-GR"/>
          </a:p>
        </p:txBody>
      </p:sp>
    </p:spTree>
    <p:extLst>
      <p:ext uri="{BB962C8B-B14F-4D97-AF65-F5344CB8AC3E}">
        <p14:creationId xmlns:p14="http://schemas.microsoft.com/office/powerpoint/2010/main" val="956346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AC90D21C-6EC0-4DC5-BD93-873AE7441273}" type="datetimeFigureOut">
              <a:rPr lang="el-GR" smtClean="0"/>
              <a:t>6/11/2019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7980BBD-5C6D-40C2-93F9-71DCB2A0FDB1}" type="slidenum">
              <a:rPr lang="el-GR" smtClean="0"/>
              <a:t>‹#›</a:t>
            </a:fld>
            <a:endParaRPr lang="el-GR"/>
          </a:p>
        </p:txBody>
      </p:sp>
    </p:spTree>
    <p:extLst>
      <p:ext uri="{BB962C8B-B14F-4D97-AF65-F5344CB8AC3E}">
        <p14:creationId xmlns:p14="http://schemas.microsoft.com/office/powerpoint/2010/main" val="3901366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AC90D21C-6EC0-4DC5-BD93-873AE7441273}" type="datetimeFigureOut">
              <a:rPr lang="el-GR" smtClean="0"/>
              <a:t>6/11/2019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7980BBD-5C6D-40C2-93F9-71DCB2A0FDB1}" type="slidenum">
              <a:rPr lang="el-GR" smtClean="0"/>
              <a:t>‹#›</a:t>
            </a:fld>
            <a:endParaRPr lang="el-GR"/>
          </a:p>
        </p:txBody>
      </p:sp>
    </p:spTree>
    <p:extLst>
      <p:ext uri="{BB962C8B-B14F-4D97-AF65-F5344CB8AC3E}">
        <p14:creationId xmlns:p14="http://schemas.microsoft.com/office/powerpoint/2010/main" val="2807244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AC90D21C-6EC0-4DC5-BD93-873AE7441273}" type="datetimeFigureOut">
              <a:rPr lang="el-GR" smtClean="0"/>
              <a:t>6/11/2019</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17980BBD-5C6D-40C2-93F9-71DCB2A0FDB1}" type="slidenum">
              <a:rPr lang="el-GR" smtClean="0"/>
              <a:t>‹#›</a:t>
            </a:fld>
            <a:endParaRPr lang="el-GR"/>
          </a:p>
        </p:txBody>
      </p:sp>
    </p:spTree>
    <p:extLst>
      <p:ext uri="{BB962C8B-B14F-4D97-AF65-F5344CB8AC3E}">
        <p14:creationId xmlns:p14="http://schemas.microsoft.com/office/powerpoint/2010/main" val="2608267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AC90D21C-6EC0-4DC5-BD93-873AE7441273}" type="datetimeFigureOut">
              <a:rPr lang="el-GR" smtClean="0"/>
              <a:t>6/11/2019</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17980BBD-5C6D-40C2-93F9-71DCB2A0FDB1}" type="slidenum">
              <a:rPr lang="el-GR" smtClean="0"/>
              <a:t>‹#›</a:t>
            </a:fld>
            <a:endParaRPr lang="el-GR"/>
          </a:p>
        </p:txBody>
      </p:sp>
    </p:spTree>
    <p:extLst>
      <p:ext uri="{BB962C8B-B14F-4D97-AF65-F5344CB8AC3E}">
        <p14:creationId xmlns:p14="http://schemas.microsoft.com/office/powerpoint/2010/main" val="4042507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AC90D21C-6EC0-4DC5-BD93-873AE7441273}" type="datetimeFigureOut">
              <a:rPr lang="el-GR" smtClean="0"/>
              <a:t>6/11/2019</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17980BBD-5C6D-40C2-93F9-71DCB2A0FDB1}" type="slidenum">
              <a:rPr lang="el-GR" smtClean="0"/>
              <a:t>‹#›</a:t>
            </a:fld>
            <a:endParaRPr lang="el-GR"/>
          </a:p>
        </p:txBody>
      </p:sp>
    </p:spTree>
    <p:extLst>
      <p:ext uri="{BB962C8B-B14F-4D97-AF65-F5344CB8AC3E}">
        <p14:creationId xmlns:p14="http://schemas.microsoft.com/office/powerpoint/2010/main" val="51864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C90D21C-6EC0-4DC5-BD93-873AE7441273}" type="datetimeFigureOut">
              <a:rPr lang="el-GR" smtClean="0"/>
              <a:t>6/11/2019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7980BBD-5C6D-40C2-93F9-71DCB2A0FDB1}" type="slidenum">
              <a:rPr lang="el-GR" smtClean="0"/>
              <a:t>‹#›</a:t>
            </a:fld>
            <a:endParaRPr lang="el-GR"/>
          </a:p>
        </p:txBody>
      </p:sp>
    </p:spTree>
    <p:extLst>
      <p:ext uri="{BB962C8B-B14F-4D97-AF65-F5344CB8AC3E}">
        <p14:creationId xmlns:p14="http://schemas.microsoft.com/office/powerpoint/2010/main" val="247856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C90D21C-6EC0-4DC5-BD93-873AE7441273}" type="datetimeFigureOut">
              <a:rPr lang="el-GR" smtClean="0"/>
              <a:t>6/11/2019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7980BBD-5C6D-40C2-93F9-71DCB2A0FDB1}" type="slidenum">
              <a:rPr lang="el-GR" smtClean="0"/>
              <a:t>‹#›</a:t>
            </a:fld>
            <a:endParaRPr lang="el-GR"/>
          </a:p>
        </p:txBody>
      </p:sp>
    </p:spTree>
    <p:extLst>
      <p:ext uri="{BB962C8B-B14F-4D97-AF65-F5344CB8AC3E}">
        <p14:creationId xmlns:p14="http://schemas.microsoft.com/office/powerpoint/2010/main" val="2070586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90D21C-6EC0-4DC5-BD93-873AE7441273}" type="datetimeFigureOut">
              <a:rPr lang="el-GR" smtClean="0"/>
              <a:t>6/11/2019</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80BBD-5C6D-40C2-93F9-71DCB2A0FDB1}" type="slidenum">
              <a:rPr lang="el-GR" smtClean="0"/>
              <a:t>‹#›</a:t>
            </a:fld>
            <a:endParaRPr lang="el-GR"/>
          </a:p>
        </p:txBody>
      </p:sp>
    </p:spTree>
    <p:extLst>
      <p:ext uri="{BB962C8B-B14F-4D97-AF65-F5344CB8AC3E}">
        <p14:creationId xmlns:p14="http://schemas.microsoft.com/office/powerpoint/2010/main" val="11252015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Η οικονομική ζωή κατά την περίοδο 1922-1936</a:t>
            </a:r>
            <a:endParaRPr lang="el-GR" dirty="0"/>
          </a:p>
        </p:txBody>
      </p:sp>
      <p:sp>
        <p:nvSpPr>
          <p:cNvPr id="3" name="Υπότιτλος 2"/>
          <p:cNvSpPr>
            <a:spLocks noGrp="1"/>
          </p:cNvSpPr>
          <p:nvPr>
            <p:ph type="subTitle" idx="1"/>
          </p:nvPr>
        </p:nvSpPr>
        <p:spPr/>
        <p:txBody>
          <a:bodyPr/>
          <a:lstStyle/>
          <a:p>
            <a:r>
              <a:rPr lang="el-GR" dirty="0" smtClean="0">
                <a:solidFill>
                  <a:schemeClr val="tx1"/>
                </a:solidFill>
              </a:rPr>
              <a:t>Κατερίνα Τζάμου, φιλόλογος</a:t>
            </a:r>
          </a:p>
          <a:p>
            <a:r>
              <a:rPr lang="el-GR" dirty="0" smtClean="0">
                <a:solidFill>
                  <a:schemeClr val="tx1"/>
                </a:solidFill>
              </a:rPr>
              <a:t>Πρότυπο ΓΕΛ </a:t>
            </a:r>
            <a:r>
              <a:rPr lang="el-GR" dirty="0" err="1" smtClean="0">
                <a:solidFill>
                  <a:schemeClr val="tx1"/>
                </a:solidFill>
              </a:rPr>
              <a:t>Ιωνιδείου</a:t>
            </a:r>
            <a:endParaRPr lang="el-GR" dirty="0">
              <a:solidFill>
                <a:schemeClr val="tx1"/>
              </a:solidFill>
            </a:endParaRPr>
          </a:p>
        </p:txBody>
      </p:sp>
    </p:spTree>
    <p:extLst>
      <p:ext uri="{BB962C8B-B14F-4D97-AF65-F5344CB8AC3E}">
        <p14:creationId xmlns:p14="http://schemas.microsoft.com/office/powerpoint/2010/main" val="1279011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86" y="29534"/>
            <a:ext cx="9036495" cy="6741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7834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#1</a:t>
            </a:r>
            <a:endParaRPr lang="el-GR" dirty="0"/>
          </a:p>
        </p:txBody>
      </p:sp>
      <p:sp>
        <p:nvSpPr>
          <p:cNvPr id="3" name="Θέση περιεχομένου 2"/>
          <p:cNvSpPr>
            <a:spLocks noGrp="1"/>
          </p:cNvSpPr>
          <p:nvPr>
            <p:ph idx="1"/>
          </p:nvPr>
        </p:nvSpPr>
        <p:spPr/>
        <p:txBody>
          <a:bodyPr>
            <a:normAutofit fontScale="77500" lnSpcReduction="20000"/>
          </a:bodyPr>
          <a:lstStyle/>
          <a:p>
            <a:pPr marL="0" indent="0">
              <a:buNone/>
            </a:pPr>
            <a:r>
              <a:rPr lang="el-GR" dirty="0" smtClean="0"/>
              <a:t>Η καταστροφή του 1922 μετέβαλε τα δεδομένα της ελληνικής κοινωνίας. Η κεντρική παράμετρος, στο τέλος των πολύχρονων πολεμικών αναμετρήσεων, ήταν η άφιξη και η αποκατάσταση του πολύ σημαντικού ρεύματος προσφύγων. </a:t>
            </a:r>
          </a:p>
          <a:p>
            <a:pPr marL="0" indent="0">
              <a:buNone/>
            </a:pPr>
            <a:r>
              <a:rPr lang="el-GR" dirty="0" smtClean="0"/>
              <a:t>Υπολογίζεται ότι, μετά τη Μικρασιατική καταστροφή, έφτασαν στο ελληνικό κράτος 1.230.000 Έλληνες χριστιανοί και 45.000 Αρμένιοι πρόσφυγες. Στη θέση τους, 610.000 μουσουλμάνοι που κατοικούσαν στην Ελλάδα έφυγαν για την Τουρκία. </a:t>
            </a:r>
          </a:p>
          <a:p>
            <a:pPr marL="0" indent="0">
              <a:buNone/>
            </a:pPr>
            <a:r>
              <a:rPr lang="el-GR" dirty="0" smtClean="0"/>
              <a:t>Είναι αυτονόητο ότι το ανθρώπινο αυτό κύμα ανέτρεψε όλες τις ισορροπίες και τα δεδομένα της ελληνικής οικονομίας και κοινωνίας. Εκατό χρόνια μετά την Επανάσταση του 1821, το ελληνικό κράτος υποχρεώθηκε σε μία νέα αρχή.</a:t>
            </a:r>
            <a:endParaRPr lang="el-GR" dirty="0"/>
          </a:p>
        </p:txBody>
      </p:sp>
    </p:spTree>
    <p:extLst>
      <p:ext uri="{BB962C8B-B14F-4D97-AF65-F5344CB8AC3E}">
        <p14:creationId xmlns:p14="http://schemas.microsoft.com/office/powerpoint/2010/main" val="2716776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#2</a:t>
            </a:r>
            <a:endParaRPr lang="el-GR" dirty="0"/>
          </a:p>
        </p:txBody>
      </p:sp>
      <p:sp>
        <p:nvSpPr>
          <p:cNvPr id="3" name="Θέση περιεχομένου 2"/>
          <p:cNvSpPr>
            <a:spLocks noGrp="1"/>
          </p:cNvSpPr>
          <p:nvPr>
            <p:ph idx="1"/>
          </p:nvPr>
        </p:nvSpPr>
        <p:spPr/>
        <p:txBody>
          <a:bodyPr>
            <a:normAutofit fontScale="62500" lnSpcReduction="20000"/>
          </a:bodyPr>
          <a:lstStyle/>
          <a:p>
            <a:pPr marL="0" indent="0">
              <a:buNone/>
            </a:pPr>
            <a:r>
              <a:rPr lang="el-GR" dirty="0" smtClean="0"/>
              <a:t>Η άφιξη των προσφύγων, πέρα από το γεγονός ότι αποτέλεσε μία πρωτοφανή ανθρώπινη τραγωδία, λειτούργησε ως καταλύτης στη δυναμική της ελληνικής κοινωνίας. Οι χρόνιες ανεπάρκειες της ελληνικής διοίκησης έπρεπε, για παράδειγμα, να ξεπεραστούν ταχύτατα, για να αποφευχθεί μια ολική καταστροφή. </a:t>
            </a:r>
          </a:p>
          <a:p>
            <a:pPr marL="0" indent="0">
              <a:buNone/>
            </a:pPr>
            <a:r>
              <a:rPr lang="el-GR" dirty="0" smtClean="0"/>
              <a:t>Ήδη, το 1923 και το 1924, οι θάνατοι από τις αρρώστιες-μάστιγες της εποχής, τη φυματίωση και την ελονοσία, πολλαπλασιάστηκαν, κάνοντας αναγκαίες και επείγουσες τις αποτελεσματικές παρεμβάσεις. </a:t>
            </a:r>
          </a:p>
          <a:p>
            <a:pPr marL="0" indent="0">
              <a:buNone/>
            </a:pPr>
            <a:r>
              <a:rPr lang="el-GR" dirty="0" smtClean="0"/>
              <a:t>Η πολιτική αστάθεια, τα μίση του διχασμού, η ανακήρυξη της δημοκρατίας, οι επεμβάσεις του στρατού και οι απόπειρες πραξικοπημάτων συσκοτίζουν το ζήτημα της αποτελεσματικότητας του κράτους και της διοίκησης. </a:t>
            </a:r>
          </a:p>
          <a:p>
            <a:pPr marL="0" indent="0">
              <a:buNone/>
            </a:pPr>
            <a:r>
              <a:rPr lang="el-GR" dirty="0" smtClean="0"/>
              <a:t>Στην πραγματικότητα, η αντίδραση του κρατικού μηχανισμού ήταν μάλλον επαρκής σε σχέση με το μέγεθος του προβλήματος. Αξιοποίησε με τον καλύτερο τρόπο το μόνο κεφάλαιο που ουσιαστικά διέθετε: τις μουσουλμανικές περιουσίες που υπολογίζονταν σε πέντε ως δέκα δισεκατομμύρια δραχμές. Ταυτόχρονα, η εξωτερική βοήθεια λειτούργησε συμπληρωματικά με τον πιο αποτελεσματικό τρόπο.</a:t>
            </a:r>
            <a:endParaRPr lang="el-GR" dirty="0"/>
          </a:p>
        </p:txBody>
      </p:sp>
    </p:spTree>
    <p:extLst>
      <p:ext uri="{BB962C8B-B14F-4D97-AF65-F5344CB8AC3E}">
        <p14:creationId xmlns:p14="http://schemas.microsoft.com/office/powerpoint/2010/main" val="232517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6. Η ελληνική οικονομία κατά την περίοδο του μεσοπολέμου</a:t>
            </a:r>
            <a:endParaRPr lang="el-GR" dirty="0"/>
          </a:p>
        </p:txBody>
      </p:sp>
      <p:sp>
        <p:nvSpPr>
          <p:cNvPr id="5" name="Θέση περιεχομένου 4"/>
          <p:cNvSpPr>
            <a:spLocks noGrp="1"/>
          </p:cNvSpPr>
          <p:nvPr>
            <p:ph idx="1"/>
          </p:nvPr>
        </p:nvSpPr>
        <p:spPr/>
        <p:txBody>
          <a:bodyPr>
            <a:normAutofit fontScale="62500" lnSpcReduction="20000"/>
          </a:bodyPr>
          <a:lstStyle/>
          <a:p>
            <a:pPr marL="0" indent="0">
              <a:buNone/>
            </a:pPr>
            <a:r>
              <a:rPr lang="el-GR" dirty="0" smtClean="0"/>
              <a:t>Η Ελλάδα του μεσοπολέμου (1919-1939), παρά το κόστος της μικρασιατικής συμφοράς, είχε αποκτήσει μια σειρά από πλεονεκτήματα, που επέτρεπαν τη θετική οικονομική της πορεία. </a:t>
            </a:r>
          </a:p>
          <a:p>
            <a:pPr marL="0" indent="0">
              <a:buNone/>
            </a:pPr>
            <a:r>
              <a:rPr lang="el-GR" dirty="0" smtClean="0"/>
              <a:t>Σε αντίθεση με πολλά γειτονικά της κράτη είχε ομογενοποιηθεί εθνικά, καθώς οι μειονότητες αντιπροσώπευαν πλέον λιγότερο του 7% του συνολικού πληθυσμού. </a:t>
            </a:r>
          </a:p>
          <a:p>
            <a:pPr marL="0" indent="0">
              <a:buNone/>
            </a:pPr>
            <a:r>
              <a:rPr lang="el-GR" dirty="0" smtClean="0"/>
              <a:t>Είχε ολοκληρώσει την αγροτική της μεταρρύθμιση και είχε προωθήσει την αστικοποίηση της: το 1/3 του πληθυσμού ζούσε πλέον σε μεγάλα αστικά κέντρα. Ταυτόχρονα, κάτω από το βάρος των πιέσεων είχε βελτιώσει τις υποδομές της και είχε υιοθετήσει αναπτυξιακές πολιτικές. </a:t>
            </a:r>
          </a:p>
          <a:p>
            <a:pPr marL="0" indent="0">
              <a:buNone/>
            </a:pPr>
            <a:r>
              <a:rPr lang="el-GR" dirty="0" smtClean="0"/>
              <a:t>Με λίγα λόγια είχε λύσει πολλά από τα προβλήματα που εξακολούθησαν για πολύ καιρό να ταλανίζουν τα υπόλοιπα βαλκανικά κράτη. </a:t>
            </a:r>
          </a:p>
          <a:p>
            <a:pPr marL="0" indent="0">
              <a:buNone/>
            </a:pPr>
            <a:r>
              <a:rPr lang="el-GR" dirty="0" smtClean="0"/>
              <a:t>Τέλος, θα μπορούσαμε να προσθέσουμε στα θετικά τη συγκέντρωση των Ελλήνων στο πλαίσιο του εθνικού τους κράτους και την εξάλειψη του ελληνικού κοσμοπολιτισμού που συχνά υπήρξε αιτία για να αντιμετωπίζεται η Ελλάδα ως δευτερεύον πεδίο ανάπτυξης οικονομικών δραστηριοτήτων. Η ανάπτυξη της Ελλάδας ενδιέφερε πλέον όλους τους Έλληνες.</a:t>
            </a:r>
            <a:endParaRPr lang="el-GR" dirty="0"/>
          </a:p>
        </p:txBody>
      </p:sp>
    </p:spTree>
    <p:extLst>
      <p:ext uri="{BB962C8B-B14F-4D97-AF65-F5344CB8AC3E}">
        <p14:creationId xmlns:p14="http://schemas.microsoft.com/office/powerpoint/2010/main" val="949236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#2</a:t>
            </a:r>
            <a:endParaRPr lang="el-GR" dirty="0"/>
          </a:p>
        </p:txBody>
      </p:sp>
      <p:sp>
        <p:nvSpPr>
          <p:cNvPr id="3" name="Θέση περιεχομένου 2"/>
          <p:cNvSpPr>
            <a:spLocks noGrp="1"/>
          </p:cNvSpPr>
          <p:nvPr>
            <p:ph idx="1"/>
          </p:nvPr>
        </p:nvSpPr>
        <p:spPr/>
        <p:txBody>
          <a:bodyPr/>
          <a:lstStyle/>
          <a:p>
            <a:pPr marL="0" indent="0">
              <a:buNone/>
            </a:pPr>
            <a:r>
              <a:rPr lang="el-GR" dirty="0" smtClean="0"/>
              <a:t>Επιπλέον, οι πρόσφυγες είχαν φέρει μαζί τους τις γνώσεις, τον πολιτισμό τους και μια ισχυρή διάθεση για εργασία. Πέρα από τις επιτυχείς ή ανεπιτυχείς προσπάθειες των αρχών για αποκατάσταση των ξεριζωμένων, θεμέλιο της όλης προσπάθειας ήταν η διάθεση των ανθρώπων να εργαστούν σκληρά για να ξαναδημιουργήσουν αυτά που έχασαν μέσα στην καταστροφή.</a:t>
            </a:r>
            <a:endParaRPr lang="el-GR" dirty="0"/>
          </a:p>
        </p:txBody>
      </p:sp>
    </p:spTree>
    <p:extLst>
      <p:ext uri="{BB962C8B-B14F-4D97-AF65-F5344CB8AC3E}">
        <p14:creationId xmlns:p14="http://schemas.microsoft.com/office/powerpoint/2010/main" val="953730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78098"/>
          </a:xfrm>
        </p:spPr>
        <p:txBody>
          <a:bodyPr/>
          <a:lstStyle/>
          <a:p>
            <a:r>
              <a:rPr lang="el-GR" dirty="0"/>
              <a:t>7</a:t>
            </a:r>
            <a:r>
              <a:rPr lang="el-GR" dirty="0" smtClean="0"/>
              <a:t>. Οι μεγάλες επενδύσεις</a:t>
            </a:r>
            <a:endParaRPr lang="el-GR" dirty="0"/>
          </a:p>
        </p:txBody>
      </p:sp>
      <p:sp>
        <p:nvSpPr>
          <p:cNvPr id="3" name="Θέση περιεχομένου 2"/>
          <p:cNvSpPr>
            <a:spLocks noGrp="1"/>
          </p:cNvSpPr>
          <p:nvPr>
            <p:ph idx="1"/>
          </p:nvPr>
        </p:nvSpPr>
        <p:spPr>
          <a:xfrm>
            <a:off x="457200" y="1124744"/>
            <a:ext cx="8229600" cy="5001419"/>
          </a:xfrm>
        </p:spPr>
        <p:txBody>
          <a:bodyPr>
            <a:noAutofit/>
          </a:bodyPr>
          <a:lstStyle/>
          <a:p>
            <a:pPr marL="0" indent="0">
              <a:buNone/>
            </a:pPr>
            <a:r>
              <a:rPr lang="el-GR" sz="1800" dirty="0" smtClean="0"/>
              <a:t>Οι ραγδαίες αλλαγές, τις οποίες προκάλεσαν στη χώρα οι συνέπειες του Μικρασιατικού πολέμου, ανέδειξαν την ανάγκη για σημαντικές επενδύσεις στις υποδομές της χώρας. </a:t>
            </a:r>
          </a:p>
          <a:p>
            <a:pPr marL="0" indent="0">
              <a:buNone/>
            </a:pPr>
            <a:r>
              <a:rPr lang="el-GR" sz="1800" dirty="0" smtClean="0"/>
              <a:t>Το πολεοδομικό συγκρότημα της Αθήνας, για παράδειγμα, ξεπέρασε, με την έλευση των προσφύγων, το 1.000.000 κατοίκους και, φυσικά, δεν μπορούσε πλέον να υδρεύεται με το χρονολογούμενο από τους ρωμαϊκούς χρόνους Αδριάνειο Υδραγωγείο. </a:t>
            </a:r>
          </a:p>
          <a:p>
            <a:pPr marL="0" indent="0">
              <a:buNone/>
            </a:pPr>
            <a:r>
              <a:rPr lang="el-GR" sz="1800" dirty="0" smtClean="0"/>
              <a:t>Τη λύση του ζητήματος ανέλαβε το 1925 η </a:t>
            </a:r>
            <a:r>
              <a:rPr lang="el-GR" sz="1800" b="1" dirty="0" smtClean="0"/>
              <a:t>αμερικανική εταιρεία ΟΥΛΕΝ</a:t>
            </a:r>
            <a:r>
              <a:rPr lang="el-GR" sz="1800" dirty="0" smtClean="0"/>
              <a:t>, με την </a:t>
            </a:r>
            <a:r>
              <a:rPr lang="el-GR" sz="1800" b="1" dirty="0" smtClean="0"/>
              <a:t>κατασκευή του φράγματος και της τεχνητής λίμνης στο Μαραθώνα</a:t>
            </a:r>
            <a:r>
              <a:rPr lang="el-GR" sz="1800" dirty="0" smtClean="0"/>
              <a:t>. </a:t>
            </a:r>
          </a:p>
          <a:p>
            <a:pPr marL="0" indent="0">
              <a:buNone/>
            </a:pPr>
            <a:r>
              <a:rPr lang="el-GR" sz="1800" dirty="0" smtClean="0"/>
              <a:t>Την ίδια περίπου εποχή η </a:t>
            </a:r>
            <a:r>
              <a:rPr lang="el-GR" sz="1800" b="1" dirty="0" smtClean="0"/>
              <a:t>βρετανική εταιρεία ΠΑΟΥΕΡ ανέλαβε την εγκατάσταση μονάδων παραγωγής ηλεκτρικού ρεύματος στην πρωτεύουσα αλλά και τη δημιουργία σύγχρονου δικτύου αστικών συγκοινωνιών</a:t>
            </a:r>
            <a:r>
              <a:rPr lang="el-GR" sz="1800" dirty="0" smtClean="0"/>
              <a:t>, βασισμένου σε ηλεκτροκίνητα τραμ και λεωφορεία. </a:t>
            </a:r>
          </a:p>
          <a:p>
            <a:pPr marL="0" indent="0">
              <a:buNone/>
            </a:pPr>
            <a:r>
              <a:rPr lang="el-GR" sz="1800" dirty="0" smtClean="0"/>
              <a:t>Επενδύσεις έγιναν στο </a:t>
            </a:r>
            <a:r>
              <a:rPr lang="el-GR" sz="1800" b="1" dirty="0" smtClean="0"/>
              <a:t>τηλεφωνικό δίκτυο από γερμανικές εταιρείες</a:t>
            </a:r>
            <a:r>
              <a:rPr lang="el-GR" sz="1800" dirty="0" smtClean="0"/>
              <a:t>, στους </a:t>
            </a:r>
            <a:r>
              <a:rPr lang="el-GR" sz="1800" b="1" dirty="0" smtClean="0"/>
              <a:t>δρόμους και στη διευθέτηση των χειμάρρων,</a:t>
            </a:r>
            <a:r>
              <a:rPr lang="el-GR" sz="1800" dirty="0" smtClean="0"/>
              <a:t> οι οποίοι μέχρι τότε συχνά προκαλούσαν πλημμύρες και καταστροφές στο λεκανοπέδιο της Αττικής.</a:t>
            </a:r>
          </a:p>
          <a:p>
            <a:pPr marL="0" indent="0">
              <a:buNone/>
            </a:pPr>
            <a:r>
              <a:rPr lang="el-GR" sz="1800" dirty="0" smtClean="0"/>
              <a:t>Ανάλογες προσπάθειες έγιναν και στις </a:t>
            </a:r>
            <a:r>
              <a:rPr lang="el-GR" sz="1800" b="1" dirty="0" smtClean="0"/>
              <a:t>υποδομές της υπόλοιπης χώρας, με εγγειοβελτιωτικά έργα,</a:t>
            </a:r>
            <a:r>
              <a:rPr lang="el-GR" sz="1800" dirty="0" smtClean="0"/>
              <a:t> τα οποία είχαν ως συνέπεια την αύξηση των καλλιεργούμενων εδαφών.</a:t>
            </a:r>
            <a:endParaRPr lang="el-GR" sz="1800" dirty="0"/>
          </a:p>
        </p:txBody>
      </p:sp>
    </p:spTree>
    <p:extLst>
      <p:ext uri="{BB962C8B-B14F-4D97-AF65-F5344CB8AC3E}">
        <p14:creationId xmlns:p14="http://schemas.microsoft.com/office/powerpoint/2010/main" val="66961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576064"/>
          </a:xfrm>
        </p:spPr>
        <p:txBody>
          <a:bodyPr>
            <a:normAutofit fontScale="90000"/>
          </a:bodyPr>
          <a:lstStyle/>
          <a:p>
            <a:r>
              <a:rPr lang="el-GR" dirty="0" smtClean="0"/>
              <a:t>Ερωτήσεις πανελληνίων</a:t>
            </a:r>
            <a:endParaRPr lang="el-GR" dirty="0"/>
          </a:p>
        </p:txBody>
      </p:sp>
      <p:sp>
        <p:nvSpPr>
          <p:cNvPr id="3" name="Θέση περιεχομένου 2"/>
          <p:cNvSpPr>
            <a:spLocks noGrp="1"/>
          </p:cNvSpPr>
          <p:nvPr>
            <p:ph idx="1"/>
          </p:nvPr>
        </p:nvSpPr>
        <p:spPr>
          <a:xfrm>
            <a:off x="457200" y="764704"/>
            <a:ext cx="8229600" cy="6093296"/>
          </a:xfrm>
        </p:spPr>
        <p:txBody>
          <a:bodyPr>
            <a:noAutofit/>
          </a:bodyPr>
          <a:lstStyle/>
          <a:p>
            <a:r>
              <a:rPr lang="el-GR" sz="1600" dirty="0" smtClean="0"/>
              <a:t>Ποιοι παράγοντες επέτρεψαν την ανάπτυξη της ελληνικής οικονομίας κατά την περίοδο του Μεσοπολέμου; (μον. 13) </a:t>
            </a:r>
            <a:r>
              <a:rPr lang="el-GR" sz="1600" dirty="0" err="1" smtClean="0"/>
              <a:t>εσπερ</a:t>
            </a:r>
            <a:r>
              <a:rPr lang="el-GR" sz="1600" dirty="0" smtClean="0"/>
              <a:t> 2003</a:t>
            </a:r>
          </a:p>
          <a:p>
            <a:r>
              <a:rPr lang="el-GR" sz="1600" dirty="0" smtClean="0"/>
              <a:t>Η Ελλάδα του μεσοπολέμου (1919-1939) είχε ολοκληρώσει την αγροτική της μεταρρύθμιση και είχε προωθήσει την αστικοποίησή της. Σωστό ή Λάθος (μον. 2) </a:t>
            </a:r>
            <a:r>
              <a:rPr lang="el-GR" sz="1600" dirty="0" err="1" smtClean="0"/>
              <a:t>εσπερ</a:t>
            </a:r>
            <a:r>
              <a:rPr lang="el-GR" sz="1600" dirty="0" smtClean="0"/>
              <a:t> 2005</a:t>
            </a:r>
          </a:p>
          <a:p>
            <a:r>
              <a:rPr lang="el-GR" sz="1600" dirty="0" smtClean="0"/>
              <a:t>Ποια ήταν τα πλεονεκτήματα, που είχε αποκτήσει η Ελλάδα του μεσοπολέμου (1919-1939), τα οποία επέτρεψαν τη θετική οικονομική της πορεία; Μονάδες 12 </a:t>
            </a:r>
            <a:r>
              <a:rPr lang="el-GR" sz="1600" dirty="0" err="1" smtClean="0"/>
              <a:t>ημερ</a:t>
            </a:r>
            <a:r>
              <a:rPr lang="el-GR" sz="1600" dirty="0" smtClean="0"/>
              <a:t> </a:t>
            </a:r>
            <a:r>
              <a:rPr lang="el-GR" sz="1600" dirty="0" err="1" smtClean="0"/>
              <a:t>επαν</a:t>
            </a:r>
            <a:r>
              <a:rPr lang="el-GR" sz="1600" dirty="0" smtClean="0"/>
              <a:t> 2007</a:t>
            </a:r>
          </a:p>
          <a:p>
            <a:r>
              <a:rPr lang="el-GR" sz="1600" dirty="0" smtClean="0"/>
              <a:t>Ποια πλεονεκτήματα, που επέτρεπαν μια θετική οικονομική πορεία, εξασφάλισε η Ελλάδα στη διάρκεια του Μεσοπολέμου (1919-1939); Μονάδες 12 Ημερήσια 2012</a:t>
            </a:r>
          </a:p>
          <a:p>
            <a:r>
              <a:rPr lang="el-GR" sz="1600" dirty="0" smtClean="0"/>
              <a:t>Ποιες ήταν οι μεγάλες επενδύσεις που πραγματοποιήθηκαν στην Ελλάδα μετά τη Μικρασιατική Καταστροφή; Μον. 14 </a:t>
            </a:r>
            <a:r>
              <a:rPr lang="el-GR" sz="1600" dirty="0" err="1" smtClean="0"/>
              <a:t>Ημερ.επαν</a:t>
            </a:r>
            <a:r>
              <a:rPr lang="el-GR" sz="1600" dirty="0" smtClean="0"/>
              <a:t>. 2003</a:t>
            </a:r>
          </a:p>
          <a:p>
            <a:r>
              <a:rPr lang="el-GR" sz="1600" dirty="0" smtClean="0"/>
              <a:t>Ποιες μεγάλες επενδύσεις έγιναν στην Ελλάδα κατά την περίοδο του μεσοπολέμου; Μονάδες 12 </a:t>
            </a:r>
            <a:r>
              <a:rPr lang="el-GR" sz="1600" dirty="0" err="1" smtClean="0"/>
              <a:t>Εσπερ</a:t>
            </a:r>
            <a:r>
              <a:rPr lang="el-GR" sz="1600" dirty="0" smtClean="0"/>
              <a:t>-</a:t>
            </a:r>
            <a:r>
              <a:rPr lang="el-GR" sz="1600" dirty="0" err="1" smtClean="0"/>
              <a:t>επαν</a:t>
            </a:r>
            <a:r>
              <a:rPr lang="el-GR" sz="1600" dirty="0" smtClean="0"/>
              <a:t> 2004</a:t>
            </a:r>
          </a:p>
          <a:p>
            <a:r>
              <a:rPr lang="el-GR" sz="1600" dirty="0" smtClean="0"/>
              <a:t>Η αμερικανική εταιρεία ΟΥΛΕΝ ανέλαβε την εγκατάσταση μονάδων παραγωγής ηλεκτρικού ρεύματος στην πρωτεύουσα αλλά και τη δημιουργία σύγχρονου δικτύου αστικών συγκοινωνιών. Σωστό ή Λάθος (μον. 2) </a:t>
            </a:r>
            <a:r>
              <a:rPr lang="el-GR" sz="1600" dirty="0" err="1" smtClean="0"/>
              <a:t>Ημερ.επαν</a:t>
            </a:r>
            <a:r>
              <a:rPr lang="el-GR" sz="1600" dirty="0" smtClean="0"/>
              <a:t>. 2005</a:t>
            </a:r>
          </a:p>
          <a:p>
            <a:r>
              <a:rPr lang="el-GR" sz="1600" dirty="0" smtClean="0"/>
              <a:t>ΟΥΛΕΝ ορισμός (μον. 4) </a:t>
            </a:r>
            <a:r>
              <a:rPr lang="el-GR" sz="1600" dirty="0" err="1" smtClean="0"/>
              <a:t>Ημερ</a:t>
            </a:r>
            <a:r>
              <a:rPr lang="el-GR" sz="1600" dirty="0" smtClean="0"/>
              <a:t>-</a:t>
            </a:r>
            <a:r>
              <a:rPr lang="el-GR" sz="1600" dirty="0" err="1" smtClean="0"/>
              <a:t>επαν</a:t>
            </a:r>
            <a:r>
              <a:rPr lang="el-GR" sz="1600" dirty="0" smtClean="0"/>
              <a:t> 2006</a:t>
            </a:r>
          </a:p>
          <a:p>
            <a:r>
              <a:rPr lang="el-GR" sz="1600" dirty="0" smtClean="0"/>
              <a:t>Ποιες μεγάλες επενδύσεις έγιναν στην Ελλάδα κατά την περίοδο του Μεσοπολέμου; Μον. 13 Εσπερ-επαν.2006</a:t>
            </a:r>
          </a:p>
          <a:p>
            <a:r>
              <a:rPr lang="el-GR" sz="1600" dirty="0" smtClean="0"/>
              <a:t>Ποιες μεγάλες επενδύσεις έγιναν στην Αθήνα στους τομείς της υδροδότησης και της παραγωγής ηλεκτρικού ρεύματος κατά την περίοδο του μεσοπολέμου; Μονάδες 12 </a:t>
            </a:r>
            <a:r>
              <a:rPr lang="el-GR" sz="1600" dirty="0" err="1" smtClean="0"/>
              <a:t>Ημερ</a:t>
            </a:r>
            <a:r>
              <a:rPr lang="el-GR" sz="1600" dirty="0" smtClean="0"/>
              <a:t> 2007</a:t>
            </a:r>
          </a:p>
          <a:p>
            <a:r>
              <a:rPr lang="el-GR" sz="1600" dirty="0" smtClean="0"/>
              <a:t>Η αμερικανική εταιρεία ΟΥΛΕΝ το 1925 ανέλαβε την εγκατάσταση μονάδων παραγωγής ηλεκτρικού ρεύματος στην Αθήνα. Σωστό ή Λάθος (μον. 2) </a:t>
            </a:r>
            <a:r>
              <a:rPr lang="el-GR" sz="1600" dirty="0" err="1" smtClean="0"/>
              <a:t>Ημερ</a:t>
            </a:r>
            <a:r>
              <a:rPr lang="el-GR" sz="1600" dirty="0" smtClean="0"/>
              <a:t> </a:t>
            </a:r>
            <a:r>
              <a:rPr lang="el-GR" sz="1600" dirty="0" err="1" smtClean="0"/>
              <a:t>επαν</a:t>
            </a:r>
            <a:r>
              <a:rPr lang="el-GR" sz="1600" dirty="0" smtClean="0"/>
              <a:t> 2010</a:t>
            </a:r>
            <a:endParaRPr lang="el-GR" sz="1600" dirty="0"/>
          </a:p>
        </p:txBody>
      </p:sp>
    </p:spTree>
    <p:extLst>
      <p:ext uri="{BB962C8B-B14F-4D97-AF65-F5344CB8AC3E}">
        <p14:creationId xmlns:p14="http://schemas.microsoft.com/office/powerpoint/2010/main" val="1957692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1340768"/>
          </a:xfrm>
        </p:spPr>
        <p:txBody>
          <a:bodyPr>
            <a:noAutofit/>
          </a:bodyPr>
          <a:lstStyle/>
          <a:p>
            <a:pPr algn="just"/>
            <a:r>
              <a:rPr lang="el-GR" sz="1800" dirty="0" smtClean="0"/>
              <a:t>Με βάση τις ιστορικές σας γνώσεις και αντλώντας στοιχεία από τα παρακάτω κείμενα που σας δίνονται, να αναφερθείτε: </a:t>
            </a:r>
            <a:r>
              <a:rPr lang="el-GR" sz="1800" b="1" dirty="0" smtClean="0"/>
              <a:t>α.</a:t>
            </a:r>
            <a:r>
              <a:rPr lang="el-GR" sz="1800" dirty="0" smtClean="0"/>
              <a:t> στις ανάγκες για επενδύσεις μετά τη Μικρασιατική Καταστροφή (μονάδες 10) και </a:t>
            </a:r>
            <a:r>
              <a:rPr lang="el-GR" sz="1800" b="1" dirty="0" smtClean="0"/>
              <a:t>β. </a:t>
            </a:r>
            <a:r>
              <a:rPr lang="el-GR" sz="1800" dirty="0" smtClean="0"/>
              <a:t>στις επενδύσεις αυτές, τη διαχείρισή τους και τα αποτελέσματά τους (μονάδες 15). Μονάδες 25 Εσπερινά 2017</a:t>
            </a:r>
            <a:endParaRPr lang="el-GR" sz="1800" dirty="0"/>
          </a:p>
        </p:txBody>
      </p:sp>
      <p:sp>
        <p:nvSpPr>
          <p:cNvPr id="3" name="Θέση περιεχομένου 2"/>
          <p:cNvSpPr>
            <a:spLocks noGrp="1"/>
          </p:cNvSpPr>
          <p:nvPr>
            <p:ph idx="1"/>
          </p:nvPr>
        </p:nvSpPr>
        <p:spPr>
          <a:xfrm>
            <a:off x="457200" y="1340768"/>
            <a:ext cx="8229600" cy="5517232"/>
          </a:xfrm>
        </p:spPr>
        <p:txBody>
          <a:bodyPr>
            <a:normAutofit fontScale="25000" lnSpcReduction="20000"/>
          </a:bodyPr>
          <a:lstStyle/>
          <a:p>
            <a:pPr marL="0" indent="0">
              <a:buNone/>
            </a:pPr>
            <a:r>
              <a:rPr lang="el-GR" sz="7200" b="1" dirty="0" smtClean="0"/>
              <a:t>Α.</a:t>
            </a:r>
            <a:r>
              <a:rPr lang="el-GR" sz="7200" dirty="0" smtClean="0"/>
              <a:t> Τα σημαντικότερα έργα αυτής της κατηγορίας αφορούσαν κατ’ αρχήν την πρωτεύουσα, όπου η ραγδαία πληθυσμιακή αύξηση είχε σωρεύσει προβλήματα και δυσλειτουργίες. </a:t>
            </a:r>
            <a:r>
              <a:rPr lang="el-GR" sz="7200" b="1" dirty="0" smtClean="0"/>
              <a:t>Από το 1922 η Αθήνα ζούσε με περιορισμούς στην κατανάλωση ηλεκτρικού ρεύματος ενώ η λύση στο πρόβλημα της ύδρευσης εκκρεμούσε από τον 19ο αιώνα.</a:t>
            </a:r>
            <a:r>
              <a:rPr lang="el-GR" sz="7200" dirty="0" smtClean="0"/>
              <a:t> Ο εξηλεκτρισμός της χώρας είχε απασχολήσει οικονομικούς και κρατικούς παράγοντες αμέσως μετά το τέλος του πολέμου, ιδίως σε συνδυασμό με την προοπτική αξιοποίησης των υδατοπτώσεων της Μακεδονίας αλλά οι σχετικές μελέτες δεν έδωσαν πειστικά αποτελέσματα και οι επείγουσες ανάγκες εστίασαν το ενδιαφέρον στην Αθήνα. [...]</a:t>
            </a:r>
          </a:p>
          <a:p>
            <a:pPr marL="0" indent="0">
              <a:buNone/>
            </a:pPr>
            <a:r>
              <a:rPr lang="el-GR" sz="7200" dirty="0" smtClean="0"/>
              <a:t>Ο όμιλος της </a:t>
            </a:r>
            <a:r>
              <a:rPr lang="el-GR" sz="7200" b="1" dirty="0" err="1" smtClean="0"/>
              <a:t>Power</a:t>
            </a:r>
            <a:r>
              <a:rPr lang="el-GR" sz="7200" b="1" dirty="0" smtClean="0"/>
              <a:t> ίδρυσε τη Γενική Ελληνική Εταιρεία και τις Ηλεκτρικές Εταιρείες Παραγωγής και Διανομής </a:t>
            </a:r>
            <a:r>
              <a:rPr lang="el-GR" sz="7200" dirty="0" smtClean="0"/>
              <a:t>(που συγχωνεύθηκαν έπειτα στην ΗΕΑΠ) καθώς και την Η.Ε. Μεταφορών. [...]</a:t>
            </a:r>
          </a:p>
          <a:p>
            <a:pPr marL="0" indent="0">
              <a:buNone/>
            </a:pPr>
            <a:r>
              <a:rPr lang="el-GR" sz="7200" dirty="0" smtClean="0"/>
              <a:t>Και το δεύτερο σημαντικό έργο για την Αθήνα, το δίκτυο ύδρευσης με το </a:t>
            </a:r>
            <a:r>
              <a:rPr lang="el-GR" sz="7200" b="1" dirty="0" smtClean="0"/>
              <a:t>φράγμα του Μαραθώνα</a:t>
            </a:r>
            <a:r>
              <a:rPr lang="el-GR" sz="7200" dirty="0" smtClean="0"/>
              <a:t>, δρομολογήθηκε από την κυβέρνηση </a:t>
            </a:r>
            <a:r>
              <a:rPr lang="el-GR" sz="7200" dirty="0" err="1" smtClean="0"/>
              <a:t>Μιχαλακοπούλου</a:t>
            </a:r>
            <a:r>
              <a:rPr lang="el-GR" sz="7200" dirty="0" smtClean="0"/>
              <a:t>, η οποία υπέγραψε τη σχετική σύμβαση με την Τράπεζα Αθηνών και την </a:t>
            </a:r>
            <a:r>
              <a:rPr lang="el-GR" sz="7200" b="1" dirty="0" smtClean="0"/>
              <a:t>αμερικανική </a:t>
            </a:r>
            <a:r>
              <a:rPr lang="el-GR" sz="7200" b="1" dirty="0" err="1" smtClean="0"/>
              <a:t>Ulen</a:t>
            </a:r>
            <a:r>
              <a:rPr lang="el-GR" sz="7200" dirty="0" smtClean="0"/>
              <a:t>, τον Δεκέμβριο του 1924, σύμβαση που τελικά επικυρώθηκε από τον Πάγκαλο τον Αύγουστο του 1925. Το φράγμα του Μαραθώνα ολοκληρώθηκε το 1929. [...]</a:t>
            </a:r>
          </a:p>
          <a:p>
            <a:pPr marL="0" indent="0">
              <a:buNone/>
            </a:pPr>
            <a:r>
              <a:rPr lang="el-GR" sz="7200" dirty="0" smtClean="0"/>
              <a:t>Το ενδιαφέρον για υδροηλεκτρικά έργα στην Ελλάδα δεν έσβησε τα επόμενα χρόνια. Το 1929 η ιταλική CIBE ίδρυσε μαζί με την Εθνική Τράπεζα της Ελλάδος και την </a:t>
            </a:r>
            <a:r>
              <a:rPr lang="el-GR" sz="7200" dirty="0" err="1" smtClean="0"/>
              <a:t>Hellenic</a:t>
            </a:r>
            <a:r>
              <a:rPr lang="el-GR" sz="7200" dirty="0" smtClean="0"/>
              <a:t> &amp; </a:t>
            </a:r>
            <a:r>
              <a:rPr lang="el-GR" sz="7200" dirty="0" err="1" smtClean="0"/>
              <a:t>General</a:t>
            </a:r>
            <a:r>
              <a:rPr lang="el-GR" sz="7200" dirty="0" smtClean="0"/>
              <a:t> </a:t>
            </a:r>
            <a:r>
              <a:rPr lang="el-GR" sz="7200" dirty="0" err="1" smtClean="0"/>
              <a:t>Trust</a:t>
            </a:r>
            <a:r>
              <a:rPr lang="el-GR" sz="7200" dirty="0" smtClean="0"/>
              <a:t> την </a:t>
            </a:r>
            <a:r>
              <a:rPr lang="el-GR" sz="7200" b="1" dirty="0" smtClean="0"/>
              <a:t>εταιρεία «Γαλιλαίος», </a:t>
            </a:r>
            <a:r>
              <a:rPr lang="el-GR" sz="7200" dirty="0" smtClean="0"/>
              <a:t>η οποία ανέλαβε την αξιοποίηση των υδάτων της Στυμφαλίας, χωρίς όμως να προχωρήσει στο έργο λόγω της κρίσης. </a:t>
            </a:r>
          </a:p>
          <a:p>
            <a:pPr marL="0" indent="0">
              <a:buNone/>
            </a:pPr>
            <a:endParaRPr lang="el-GR" dirty="0"/>
          </a:p>
          <a:p>
            <a:pPr marL="0" indent="0">
              <a:buNone/>
            </a:pPr>
            <a:r>
              <a:rPr lang="el-GR" sz="5600" dirty="0" smtClean="0"/>
              <a:t>(</a:t>
            </a:r>
            <a:r>
              <a:rPr lang="el-GR" sz="5600" i="1" dirty="0" smtClean="0"/>
              <a:t>Χριστίνα </a:t>
            </a:r>
            <a:r>
              <a:rPr lang="el-GR" sz="5600" i="1" dirty="0" err="1" smtClean="0"/>
              <a:t>Αγριαντώνη</a:t>
            </a:r>
            <a:r>
              <a:rPr lang="el-GR" sz="5600" i="1" dirty="0" smtClean="0"/>
              <a:t> – Γεωργία Μ. </a:t>
            </a:r>
            <a:r>
              <a:rPr lang="el-GR" sz="5600" i="1" dirty="0" err="1" smtClean="0"/>
              <a:t>Πανσεληνά</a:t>
            </a:r>
            <a:r>
              <a:rPr lang="el-GR" sz="5600" i="1" dirty="0" smtClean="0"/>
              <a:t>, «Η ελληνική οικονομία, Διεθνής κρίση και εθνικός προστατευτισμός», στο Β. Παναγιωτόπουλος (</a:t>
            </a:r>
            <a:r>
              <a:rPr lang="el-GR" sz="5600" i="1" dirty="0" err="1" smtClean="0"/>
              <a:t>επιμ</a:t>
            </a:r>
            <a:r>
              <a:rPr lang="el-GR" sz="5600" i="1" dirty="0" smtClean="0"/>
              <a:t>.), Ιστορία του Νέου Ελληνισμού 1770-2000, </a:t>
            </a:r>
            <a:r>
              <a:rPr lang="el-GR" sz="5600" i="1" dirty="0" err="1" smtClean="0"/>
              <a:t>τόμ</a:t>
            </a:r>
            <a:r>
              <a:rPr lang="el-GR" sz="5600" i="1" dirty="0" smtClean="0"/>
              <a:t>. 7, Ελληνικά Γράμματα, Αθήνα 2003, σ. 130-131).</a:t>
            </a:r>
            <a:endParaRPr lang="el-GR" sz="5600" i="1" dirty="0"/>
          </a:p>
        </p:txBody>
      </p:sp>
    </p:spTree>
    <p:extLst>
      <p:ext uri="{BB962C8B-B14F-4D97-AF65-F5344CB8AC3E}">
        <p14:creationId xmlns:p14="http://schemas.microsoft.com/office/powerpoint/2010/main" val="639971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850106"/>
          </a:xfrm>
        </p:spPr>
        <p:txBody>
          <a:bodyPr/>
          <a:lstStyle/>
          <a:p>
            <a:r>
              <a:rPr lang="el-GR" dirty="0" smtClean="0"/>
              <a:t>Κείμενο Β.</a:t>
            </a:r>
            <a:endParaRPr lang="el-GR" dirty="0"/>
          </a:p>
        </p:txBody>
      </p:sp>
      <p:sp>
        <p:nvSpPr>
          <p:cNvPr id="3" name="Θέση περιεχομένου 2"/>
          <p:cNvSpPr>
            <a:spLocks noGrp="1"/>
          </p:cNvSpPr>
          <p:nvPr>
            <p:ph idx="1"/>
          </p:nvPr>
        </p:nvSpPr>
        <p:spPr>
          <a:xfrm>
            <a:off x="457200" y="1196752"/>
            <a:ext cx="8229600" cy="5400600"/>
          </a:xfrm>
        </p:spPr>
        <p:txBody>
          <a:bodyPr>
            <a:normAutofit fontScale="25000" lnSpcReduction="20000"/>
          </a:bodyPr>
          <a:lstStyle/>
          <a:p>
            <a:pPr marL="0" indent="0">
              <a:buNone/>
            </a:pPr>
            <a:r>
              <a:rPr lang="el-GR" sz="8000" dirty="0" smtClean="0"/>
              <a:t>Ο στόχος [προσέλκυσης ιδιωτικών κεφαλαίων] ήταν ξένοι ή Έλληνες κεφαλαιούχοι να αναλάβουν επιχειρήσεις κοινής ωφέλειας ή την εκτέλεση μεγάλων έργων υποδομής, εξευρίσκοντας τους αναγκαίους για την εκτέλεσή τους πόρους. Οι πόροι αυτοί μπορούσαν να είναι ίδια κεφάλαια στην περίπτωση των εταιρειών κοινής ωφέλειας ή και δάνεια κυρίως στην περίπτωση των δημόσιων έργων. [...] Εκτός από τα </a:t>
            </a:r>
            <a:r>
              <a:rPr lang="el-GR" sz="8000" b="1" dirty="0" smtClean="0"/>
              <a:t>έργα του λιμανιού του Πειραιά </a:t>
            </a:r>
            <a:r>
              <a:rPr lang="el-GR" sz="8000" dirty="0" smtClean="0"/>
              <a:t>που είχε αναλάβει γαλλική εταιρεία, τη </a:t>
            </a:r>
            <a:r>
              <a:rPr lang="el-GR" sz="8000" b="1" dirty="0" smtClean="0"/>
              <a:t>σιδηροδρομική γραμμή Κοζάνης-Καλαμπάκας </a:t>
            </a:r>
            <a:r>
              <a:rPr lang="el-GR" sz="8000" dirty="0" smtClean="0"/>
              <a:t>που χρηματοδότησαν Βέλγοι, τις </a:t>
            </a:r>
            <a:r>
              <a:rPr lang="el-GR" sz="8000" b="1" dirty="0" smtClean="0"/>
              <a:t>συμβάσεις για τις μεγάλες εταιρείες και τα δημόσια έργα της δεκαετίας του 1920 τις απόσπασαν αγγλικοί και αμερικανικοί όμιλοι</a:t>
            </a:r>
            <a:r>
              <a:rPr lang="el-GR" sz="8000" dirty="0" smtClean="0"/>
              <a:t>. Αυτό οφείλεται στις μεγαλύτερες δυνατότητες της αγγλικής και της αμερικανικής κεφαλαιαγοράς και στην πιο ευέλικτη πολιτική της αγγλικής και της αμερικανικής κυβέρνησης. [...]</a:t>
            </a:r>
          </a:p>
          <a:p>
            <a:pPr marL="0" indent="0">
              <a:buNone/>
            </a:pPr>
            <a:r>
              <a:rPr lang="el-GR" sz="8000" dirty="0" smtClean="0"/>
              <a:t>Αυτή η πολιτική των κυβερνήσεων και των τραπεζών αποσκοπούσε να αντιμετωπίσει </a:t>
            </a:r>
            <a:r>
              <a:rPr lang="el-GR" sz="8000" b="1" dirty="0" smtClean="0"/>
              <a:t>πραγματικές και επείγουσες ανάγκες σε υπηρεσίες και υποδομές</a:t>
            </a:r>
            <a:r>
              <a:rPr lang="el-GR" sz="8000" dirty="0" smtClean="0"/>
              <a:t>, η οικονομική αξιολόγηση των προσφορών από τους Έλληνες αρμοδίους ήταν όμως τόσο επιπόλαιη, ώστε </a:t>
            </a:r>
            <a:r>
              <a:rPr lang="el-GR" sz="8000" b="1" dirty="0" smtClean="0"/>
              <a:t>οι σχετικές συμβάσεις βρέθηκαν στο επίκεντρο των πολιτικών αντιπαραθέσεων και της πολιτικής σκανδαλολογίας. </a:t>
            </a:r>
            <a:r>
              <a:rPr lang="el-GR" sz="8000" dirty="0" smtClean="0"/>
              <a:t>[...] Παραμένει, όμως, η εντύπωση ότι συχνά οι πραγματικές ανάγκες, τα έργα, ήταν η πρόφαση και οι συναλλαγματικοί πόροι των ξένων δανείων ο πραγματικός στόχος τραπεζών και κυβέρνησης. </a:t>
            </a:r>
          </a:p>
          <a:p>
            <a:pPr marL="0" indent="0">
              <a:buNone/>
            </a:pPr>
            <a:endParaRPr lang="el-GR" dirty="0"/>
          </a:p>
          <a:p>
            <a:pPr marL="0" indent="0">
              <a:buNone/>
            </a:pPr>
            <a:r>
              <a:rPr lang="el-GR" sz="5600" dirty="0" smtClean="0"/>
              <a:t>(Χ. </a:t>
            </a:r>
            <a:r>
              <a:rPr lang="el-GR" sz="5600" dirty="0" err="1" smtClean="0"/>
              <a:t>Χατζηιωσήφ</a:t>
            </a:r>
            <a:r>
              <a:rPr lang="el-GR" sz="5600" dirty="0" smtClean="0"/>
              <a:t>, «Το προσφυγικό σοκ, οι σταθερές και οι μεταβολές της ελληνικής οικονομίας», στο Χ. </a:t>
            </a:r>
            <a:r>
              <a:rPr lang="el-GR" sz="5600" dirty="0" err="1" smtClean="0"/>
              <a:t>Χατζηιωσήφ</a:t>
            </a:r>
            <a:r>
              <a:rPr lang="el-GR" sz="5600" dirty="0" smtClean="0"/>
              <a:t> (</a:t>
            </a:r>
            <a:r>
              <a:rPr lang="el-GR" sz="5600" dirty="0" err="1" smtClean="0"/>
              <a:t>επιμ</a:t>
            </a:r>
            <a:r>
              <a:rPr lang="el-GR" sz="5600" dirty="0" smtClean="0"/>
              <a:t>.), Ιστορία της Ελλάδας του 20ού αιώνα, </a:t>
            </a:r>
            <a:r>
              <a:rPr lang="el-GR" sz="5600" dirty="0" err="1" smtClean="0"/>
              <a:t>τόμ</a:t>
            </a:r>
            <a:r>
              <a:rPr lang="el-GR" sz="5600" dirty="0" smtClean="0"/>
              <a:t>. Β1 , </a:t>
            </a:r>
            <a:r>
              <a:rPr lang="el-GR" sz="5600" dirty="0" err="1" smtClean="0"/>
              <a:t>Βιβλιόραμα</a:t>
            </a:r>
            <a:r>
              <a:rPr lang="el-GR" sz="5600" dirty="0" smtClean="0"/>
              <a:t>, Αθήνα 2002, σ. 40-41).</a:t>
            </a:r>
            <a:endParaRPr lang="el-GR" sz="5600" dirty="0"/>
          </a:p>
        </p:txBody>
      </p:sp>
    </p:spTree>
    <p:extLst>
      <p:ext uri="{BB962C8B-B14F-4D97-AF65-F5344CB8AC3E}">
        <p14:creationId xmlns:p14="http://schemas.microsoft.com/office/powerpoint/2010/main" val="864647087"/>
      </p:ext>
    </p:extLst>
  </p:cSld>
  <p:clrMapOvr>
    <a:masterClrMapping/>
  </p:clrMapOvr>
</p:sld>
</file>

<file path=ppt/theme/theme1.xml><?xml version="1.0" encoding="utf-8"?>
<a:theme xmlns:a="http://schemas.openxmlformats.org/drawingml/2006/main" name="Θέμα του Offic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1573</Words>
  <Application>Microsoft Office PowerPoint</Application>
  <PresentationFormat>Προβολή στην οθόνη (4:3)</PresentationFormat>
  <Paragraphs>51</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Θέμα του Office</vt:lpstr>
      <vt:lpstr>Η οικονομική ζωή κατά την περίοδο 1922-1936</vt:lpstr>
      <vt:lpstr>#1</vt:lpstr>
      <vt:lpstr>#2</vt:lpstr>
      <vt:lpstr>6. Η ελληνική οικονομία κατά την περίοδο του μεσοπολέμου</vt:lpstr>
      <vt:lpstr>#2</vt:lpstr>
      <vt:lpstr>7. Οι μεγάλες επενδύσεις</vt:lpstr>
      <vt:lpstr>Ερωτήσεις πανελληνίων</vt:lpstr>
      <vt:lpstr>Με βάση τις ιστορικές σας γνώσεις και αντλώντας στοιχεία από τα παρακάτω κείμενα που σας δίνονται, να αναφερθείτε: α. στις ανάγκες για επενδύσεις μετά τη Μικρασιατική Καταστροφή (μονάδες 10) και β. στις επενδύσεις αυτές, τη διαχείρισή τους και τα αποτελέσματά τους (μονάδες 15). Μονάδες 25 Εσπερινά 2017</vt:lpstr>
      <vt:lpstr>Κείμενο Β.</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οικονομική ζωή κατά την περίοδο 1922-1936</dc:title>
  <dc:creator>user</dc:creator>
  <cp:lastModifiedBy>user</cp:lastModifiedBy>
  <cp:revision>7</cp:revision>
  <dcterms:created xsi:type="dcterms:W3CDTF">2019-11-06T13:49:17Z</dcterms:created>
  <dcterms:modified xsi:type="dcterms:W3CDTF">2019-11-06T14:11:35Z</dcterms:modified>
</cp:coreProperties>
</file>