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C40C34E-B11F-45C2-BE9C-AD5B53FC20B2}" type="datetimeFigureOut">
              <a:rPr lang="el-GR" smtClean="0"/>
              <a:t>15/12/2018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568178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C40C34E-B11F-45C2-BE9C-AD5B53FC20B2}" type="datetimeFigureOut">
              <a:rPr lang="el-GR" smtClean="0"/>
              <a:t>15/12/2018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4025347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C40C34E-B11F-45C2-BE9C-AD5B53FC20B2}" type="datetimeFigureOut">
              <a:rPr lang="el-GR" smtClean="0"/>
              <a:t>15/12/2018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19642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C40C34E-B11F-45C2-BE9C-AD5B53FC20B2}" type="datetimeFigureOut">
              <a:rPr lang="el-GR" smtClean="0"/>
              <a:t>15/12/2018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339362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C40C34E-B11F-45C2-BE9C-AD5B53FC20B2}" type="datetimeFigureOut">
              <a:rPr lang="el-GR" smtClean="0"/>
              <a:t>15/12/2018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1006327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C40C34E-B11F-45C2-BE9C-AD5B53FC20B2}" type="datetimeFigureOut">
              <a:rPr lang="el-GR" smtClean="0"/>
              <a:t>15/12/2018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32525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C40C34E-B11F-45C2-BE9C-AD5B53FC20B2}" type="datetimeFigureOut">
              <a:rPr lang="el-GR" smtClean="0"/>
              <a:t>15/12/2018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216084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C40C34E-B11F-45C2-BE9C-AD5B53FC20B2}" type="datetimeFigureOut">
              <a:rPr lang="el-GR" smtClean="0"/>
              <a:t>15/12/2018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415169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C40C34E-B11F-45C2-BE9C-AD5B53FC20B2}" type="datetimeFigureOut">
              <a:rPr lang="el-GR" smtClean="0"/>
              <a:t>15/12/2018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3264231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40C34E-B11F-45C2-BE9C-AD5B53FC20B2}" type="datetimeFigureOut">
              <a:rPr lang="el-GR" smtClean="0"/>
              <a:t>15/12/2018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151478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40C34E-B11F-45C2-BE9C-AD5B53FC20B2}" type="datetimeFigureOut">
              <a:rPr lang="el-GR" smtClean="0"/>
              <a:t>15/12/2018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26309BF-ED1F-42A2-995F-75311F93CD7D}" type="slidenum">
              <a:rPr lang="el-GR" smtClean="0"/>
              <a:t>‹#›</a:t>
            </a:fld>
            <a:endParaRPr lang="el-GR"/>
          </a:p>
        </p:txBody>
      </p:sp>
    </p:spTree>
    <p:extLst>
      <p:ext uri="{BB962C8B-B14F-4D97-AF65-F5344CB8AC3E}">
        <p14:creationId xmlns:p14="http://schemas.microsoft.com/office/powerpoint/2010/main" val="327586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0C34E-B11F-45C2-BE9C-AD5B53FC20B2}" type="datetimeFigureOut">
              <a:rPr lang="el-GR" smtClean="0"/>
              <a:t>15/12/2018</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309BF-ED1F-42A2-995F-75311F93CD7D}" type="slidenum">
              <a:rPr lang="el-GR" smtClean="0"/>
              <a:t>‹#›</a:t>
            </a:fld>
            <a:endParaRPr lang="el-GR"/>
          </a:p>
        </p:txBody>
      </p:sp>
    </p:spTree>
    <p:extLst>
      <p:ext uri="{BB962C8B-B14F-4D97-AF65-F5344CB8AC3E}">
        <p14:creationId xmlns:p14="http://schemas.microsoft.com/office/powerpoint/2010/main" val="21129600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Δ. ΑΝΑΝΕΩΣΗ - ΔΙΧΑΣΜΟΣ (1909-1922)</a:t>
            </a:r>
            <a:endParaRPr lang="el-GR" dirty="0"/>
          </a:p>
        </p:txBody>
      </p:sp>
      <p:sp>
        <p:nvSpPr>
          <p:cNvPr id="3" name="Υπότιτλος 2"/>
          <p:cNvSpPr>
            <a:spLocks noGrp="1"/>
          </p:cNvSpPr>
          <p:nvPr>
            <p:ph type="subTitle" idx="1"/>
          </p:nvPr>
        </p:nvSpPr>
        <p:spPr/>
        <p:txBody>
          <a:bodyPr/>
          <a:lstStyle/>
          <a:p>
            <a:r>
              <a:rPr lang="el-GR" dirty="0" smtClean="0"/>
              <a:t>1. Το κόμμα των Φιλελευθέρων</a:t>
            </a:r>
            <a:endParaRPr lang="el-GR" dirty="0"/>
          </a:p>
        </p:txBody>
      </p:sp>
    </p:spTree>
    <p:extLst>
      <p:ext uri="{BB962C8B-B14F-4D97-AF65-F5344CB8AC3E}">
        <p14:creationId xmlns:p14="http://schemas.microsoft.com/office/powerpoint/2010/main" val="1589412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Δομή και οργάνωση </a:t>
            </a:r>
            <a:br>
              <a:rPr lang="el-GR" dirty="0" smtClean="0"/>
            </a:br>
            <a:r>
              <a:rPr lang="el-GR" dirty="0" smtClean="0"/>
              <a:t>κόμματος</a:t>
            </a:r>
            <a:r>
              <a:rPr lang="el-GR" dirty="0"/>
              <a:t> </a:t>
            </a:r>
            <a:r>
              <a:rPr lang="el-GR" dirty="0" smtClean="0"/>
              <a:t>Φιλελευθέρων</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ήταν σε μεγάλο βαθμό </a:t>
            </a:r>
            <a:r>
              <a:rPr lang="el-GR" b="1" dirty="0" smtClean="0"/>
              <a:t>προσωποπαγές </a:t>
            </a:r>
            <a:r>
              <a:rPr lang="el-GR" dirty="0" smtClean="0"/>
              <a:t>= ο Βενιζέλος είχε τα πάντα υπό τον έλεγχο του</a:t>
            </a:r>
          </a:p>
          <a:p>
            <a:r>
              <a:rPr lang="el-GR" dirty="0" smtClean="0"/>
              <a:t>οι σύνδεσμοι των Φιλελευθέρων δεν έπαιζαν ιδιαίτερο ρόλο στη διαμόρφωση της πολιτικής του κόμματος = έμοιαζαν με τις τοπικές ομάδες φίλων των το­πικών κομμάτων</a:t>
            </a:r>
          </a:p>
          <a:p>
            <a:r>
              <a:rPr lang="el-GR" dirty="0" smtClean="0"/>
              <a:t>1912: αναδιοργάνωση κόμματος = ίδρυση λέσχης Φιλελεύθερων στην Αθήνα και αλλού</a:t>
            </a:r>
          </a:p>
          <a:p>
            <a:r>
              <a:rPr lang="el-GR" dirty="0" err="1" smtClean="0"/>
              <a:t>Βενιζελικοί</a:t>
            </a:r>
            <a:r>
              <a:rPr lang="el-GR" dirty="0" smtClean="0"/>
              <a:t> πίστευαν σε ένα ιδεατό κόμμα: χωρίς μικρότητες και χωρίς δι­χόνοιες παλιάς πολιτικής ελίτ</a:t>
            </a:r>
          </a:p>
          <a:p>
            <a:r>
              <a:rPr lang="el-GR" dirty="0" smtClean="0"/>
              <a:t>ηγεσία Φιλελεύθερων = λάμβανε υπόψη: κοινωνικά και τοπικά συμφέροντα και αντιπαλότητες μεταξύ στελεχών</a:t>
            </a:r>
            <a:endParaRPr lang="el-GR" dirty="0"/>
          </a:p>
        </p:txBody>
      </p:sp>
    </p:spTree>
    <p:extLst>
      <p:ext uri="{BB962C8B-B14F-4D97-AF65-F5344CB8AC3E}">
        <p14:creationId xmlns:p14="http://schemas.microsoft.com/office/powerpoint/2010/main" val="841421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endParaRPr lang="el-GR"/>
          </a:p>
        </p:txBody>
      </p:sp>
      <p:sp>
        <p:nvSpPr>
          <p:cNvPr id="5" name="Θέση περιεχομένου 4"/>
          <p:cNvSpPr>
            <a:spLocks noGrp="1"/>
          </p:cNvSpPr>
          <p:nvPr>
            <p:ph idx="1"/>
          </p:nvPr>
        </p:nvSpPr>
        <p:spPr/>
        <p:txBody>
          <a:bodyPr/>
          <a:lstStyle/>
          <a:p>
            <a:endParaRPr lang="el-GR" dirty="0"/>
          </a:p>
        </p:txBody>
      </p:sp>
      <p:sp>
        <p:nvSpPr>
          <p:cNvPr id="6" name="Θέση κειμένου 5"/>
          <p:cNvSpPr>
            <a:spLocks noGrp="1"/>
          </p:cNvSpPr>
          <p:nvPr>
            <p:ph type="body" sz="half" idx="2"/>
          </p:nvPr>
        </p:nvSpPr>
        <p:spPr/>
        <p:txBody>
          <a:bodyPr>
            <a:normAutofit/>
          </a:bodyPr>
          <a:lstStyle/>
          <a:p>
            <a:r>
              <a:rPr lang="el-GR" sz="2400" dirty="0" smtClean="0"/>
              <a:t>Ο Ελευθέριος Βενιζέλος σφράγισε με την προσωπικότητά τον την πολιτική ζωή της χώρας από το 1910 έως το θάνατο του, το 1936. (Αθήνα, Εθνικό Ιστορικό Μουσείο)</a:t>
            </a:r>
            <a:endParaRPr lang="el-GR"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188640"/>
            <a:ext cx="4968552"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3375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Πηγή 22</a:t>
            </a:r>
            <a:endParaRPr lang="el-GR" dirty="0"/>
          </a:p>
        </p:txBody>
      </p:sp>
      <p:sp>
        <p:nvSpPr>
          <p:cNvPr id="5" name="Θέση περιεχομένου 4"/>
          <p:cNvSpPr>
            <a:spLocks noGrp="1"/>
          </p:cNvSpPr>
          <p:nvPr>
            <p:ph idx="1"/>
          </p:nvPr>
        </p:nvSpPr>
        <p:spPr/>
        <p:txBody>
          <a:bodyPr>
            <a:normAutofit fontScale="47500" lnSpcReduction="20000"/>
          </a:bodyPr>
          <a:lstStyle/>
          <a:p>
            <a:pPr marL="0" indent="0">
              <a:buNone/>
            </a:pPr>
            <a:r>
              <a:rPr lang="el-GR" dirty="0" smtClean="0"/>
              <a:t>«</a:t>
            </a:r>
            <a:r>
              <a:rPr lang="el-GR" dirty="0" err="1" smtClean="0"/>
              <a:t>Συμπολίται</a:t>
            </a:r>
            <a:r>
              <a:rPr lang="el-GR" dirty="0" smtClean="0"/>
              <a:t>, </a:t>
            </a:r>
          </a:p>
          <a:p>
            <a:pPr marL="0" indent="0">
              <a:buNone/>
            </a:pPr>
            <a:r>
              <a:rPr lang="el-GR" dirty="0" smtClean="0"/>
              <a:t>       Γνωρίζετε ποία υπήρξαν τα αίτια, τα οποία </a:t>
            </a:r>
            <a:r>
              <a:rPr lang="el-GR" dirty="0" err="1" smtClean="0"/>
              <a:t>προεκάλεσαν</a:t>
            </a:r>
            <a:r>
              <a:rPr lang="el-GR" dirty="0" smtClean="0"/>
              <a:t> την </a:t>
            </a:r>
            <a:r>
              <a:rPr lang="el-GR" dirty="0" err="1" smtClean="0"/>
              <a:t>εξέγερσιν</a:t>
            </a:r>
            <a:r>
              <a:rPr lang="el-GR" dirty="0" smtClean="0"/>
              <a:t> του Αυγούστου παρελθόντος έτους, επομένως δεν έχω ανάγκην να υπομνήσω αυτά εις υμάς δια μακρών... </a:t>
            </a:r>
            <a:r>
              <a:rPr lang="el-GR" b="1" dirty="0" smtClean="0"/>
              <a:t>Αστική δικαιοσύνη </a:t>
            </a:r>
            <a:r>
              <a:rPr lang="el-GR" dirty="0" smtClean="0"/>
              <a:t>εφαρμόζουσα προς </a:t>
            </a:r>
            <a:r>
              <a:rPr lang="el-GR" dirty="0" err="1" smtClean="0"/>
              <a:t>ρύθμισιν</a:t>
            </a:r>
            <a:r>
              <a:rPr lang="el-GR" dirty="0" smtClean="0"/>
              <a:t> των σχέσεων του συγχρόνου βίου </a:t>
            </a:r>
            <a:r>
              <a:rPr lang="el-GR" b="1" dirty="0" err="1" smtClean="0"/>
              <a:t>νομοθεσίαν</a:t>
            </a:r>
            <a:r>
              <a:rPr lang="el-GR" dirty="0" smtClean="0"/>
              <a:t> </a:t>
            </a:r>
            <a:r>
              <a:rPr lang="el-GR" dirty="0" err="1" smtClean="0"/>
              <a:t>χρονολογουμένην</a:t>
            </a:r>
            <a:r>
              <a:rPr lang="el-GR" dirty="0" smtClean="0"/>
              <a:t> από 15 και 20 αιώνων... </a:t>
            </a:r>
            <a:r>
              <a:rPr lang="el-GR" b="1" dirty="0" smtClean="0"/>
              <a:t>Εμπορική νομοθεσία </a:t>
            </a:r>
            <a:r>
              <a:rPr lang="el-GR" dirty="0" smtClean="0"/>
              <a:t>χρονολογουμένη από ενός αιώνος... </a:t>
            </a:r>
            <a:r>
              <a:rPr lang="el-GR" b="1" dirty="0" smtClean="0"/>
              <a:t>Ποινική διαδικασία </a:t>
            </a:r>
            <a:r>
              <a:rPr lang="el-GR" dirty="0" smtClean="0"/>
              <a:t>ήτις... κινείται βραδύτατα... </a:t>
            </a:r>
            <a:r>
              <a:rPr lang="el-GR" b="1" dirty="0" smtClean="0"/>
              <a:t>Δημοσία </a:t>
            </a:r>
            <a:r>
              <a:rPr lang="el-GR" b="1" dirty="0" err="1" smtClean="0"/>
              <a:t>εκπαίδευσις</a:t>
            </a:r>
            <a:r>
              <a:rPr lang="el-GR" dirty="0" smtClean="0"/>
              <a:t>, ήτις... εκτρέφει </a:t>
            </a:r>
            <a:r>
              <a:rPr lang="el-GR" dirty="0" err="1" smtClean="0"/>
              <a:t>δι</a:t>
            </a:r>
            <a:r>
              <a:rPr lang="el-GR" dirty="0" smtClean="0"/>
              <a:t>' ανεπαρκούς άλλως τε μορφώσεως τροφίμους του προϋπολογισμού ανικάνους διά κάθε άλλο </a:t>
            </a:r>
            <a:r>
              <a:rPr lang="el-GR" dirty="0" err="1" smtClean="0"/>
              <a:t>πλουτοπαραγωγόν</a:t>
            </a:r>
            <a:r>
              <a:rPr lang="el-GR" dirty="0" smtClean="0"/>
              <a:t> επάγγελμα. </a:t>
            </a:r>
            <a:r>
              <a:rPr lang="el-GR" b="1" dirty="0" smtClean="0"/>
              <a:t>Εκκλησία.</a:t>
            </a:r>
            <a:r>
              <a:rPr lang="el-GR" dirty="0" smtClean="0"/>
              <a:t>.. </a:t>
            </a:r>
            <a:r>
              <a:rPr lang="el-GR" dirty="0" err="1" smtClean="0"/>
              <a:t>περιοριζομένη</a:t>
            </a:r>
            <a:r>
              <a:rPr lang="el-GR" dirty="0" smtClean="0"/>
              <a:t> εις ξηρούς τύπους... </a:t>
            </a:r>
            <a:r>
              <a:rPr lang="el-GR" b="1" dirty="0" smtClean="0"/>
              <a:t>Σύστημα </a:t>
            </a:r>
            <a:r>
              <a:rPr lang="el-GR" b="1" dirty="0" err="1" smtClean="0"/>
              <a:t>δημοτικόν</a:t>
            </a:r>
            <a:r>
              <a:rPr lang="el-GR" b="1" dirty="0" smtClean="0"/>
              <a:t> </a:t>
            </a:r>
            <a:r>
              <a:rPr lang="el-GR" dirty="0" err="1" smtClean="0"/>
              <a:t>στηριζόμενον</a:t>
            </a:r>
            <a:r>
              <a:rPr lang="el-GR" dirty="0" smtClean="0"/>
              <a:t> επί δήμου, ο οποίος... απέβη... εις όργανον καταδυναστεύσεως εις τας χείρας των φατριών. </a:t>
            </a:r>
            <a:r>
              <a:rPr lang="el-GR" b="1" dirty="0" err="1" smtClean="0"/>
              <a:t>Διοίκησις</a:t>
            </a:r>
            <a:r>
              <a:rPr lang="el-GR" dirty="0" smtClean="0"/>
              <a:t> φατριάζουσα, διαιωνίζουσα και μετά την </a:t>
            </a:r>
            <a:r>
              <a:rPr lang="el-GR" dirty="0" err="1" smtClean="0"/>
              <a:t>απελευθέρωσιν</a:t>
            </a:r>
            <a:r>
              <a:rPr lang="el-GR" dirty="0" smtClean="0"/>
              <a:t> του Ελληνικού λαού από του ξενικού ζυγού την </a:t>
            </a:r>
            <a:r>
              <a:rPr lang="el-GR" dirty="0" err="1" smtClean="0"/>
              <a:t>τυραννίαν</a:t>
            </a:r>
            <a:r>
              <a:rPr lang="el-GR" dirty="0" smtClean="0"/>
              <a:t>, με μόνην την </a:t>
            </a:r>
            <a:r>
              <a:rPr lang="el-GR" dirty="0" err="1" smtClean="0"/>
              <a:t>διαφοράν</a:t>
            </a:r>
            <a:r>
              <a:rPr lang="el-GR" dirty="0" smtClean="0"/>
              <a:t> ότι, αύτη ασκείται ήδη εκ περιτροπής, </a:t>
            </a:r>
            <a:r>
              <a:rPr lang="el-GR" dirty="0" err="1" smtClean="0"/>
              <a:t>οτέ</a:t>
            </a:r>
            <a:r>
              <a:rPr lang="el-GR" dirty="0" smtClean="0"/>
              <a:t> μεν επί του </a:t>
            </a:r>
            <a:r>
              <a:rPr lang="el-GR" dirty="0" err="1" smtClean="0"/>
              <a:t>ημίσεος</a:t>
            </a:r>
            <a:r>
              <a:rPr lang="el-GR" dirty="0" smtClean="0"/>
              <a:t>, </a:t>
            </a:r>
            <a:r>
              <a:rPr lang="el-GR" dirty="0" err="1" smtClean="0"/>
              <a:t>οτέ</a:t>
            </a:r>
            <a:r>
              <a:rPr lang="el-GR" dirty="0" smtClean="0"/>
              <a:t> δε επί του ετέρου </a:t>
            </a:r>
            <a:r>
              <a:rPr lang="el-GR" dirty="0" err="1" smtClean="0"/>
              <a:t>ημίσεος</a:t>
            </a:r>
            <a:r>
              <a:rPr lang="el-GR" dirty="0" smtClean="0"/>
              <a:t> αυτού. </a:t>
            </a:r>
            <a:r>
              <a:rPr lang="el-GR" b="1" dirty="0" err="1" smtClean="0"/>
              <a:t>Έλλειψις</a:t>
            </a:r>
            <a:r>
              <a:rPr lang="el-GR" b="1" dirty="0" smtClean="0"/>
              <a:t> αγροτικής ασφαλείας</a:t>
            </a:r>
            <a:r>
              <a:rPr lang="el-GR" dirty="0" smtClean="0"/>
              <a:t>... </a:t>
            </a:r>
            <a:r>
              <a:rPr lang="el-GR" b="1" dirty="0" smtClean="0"/>
              <a:t>Αδιαφορία εντελής προς τας εργατικός και αγροτικός τάξεις</a:t>
            </a:r>
            <a:r>
              <a:rPr lang="el-GR" dirty="0" smtClean="0"/>
              <a:t>... </a:t>
            </a:r>
            <a:r>
              <a:rPr lang="el-GR" b="1" dirty="0" err="1" smtClean="0"/>
              <a:t>Ανικανότης</a:t>
            </a:r>
            <a:r>
              <a:rPr lang="el-GR" b="1" dirty="0" smtClean="0"/>
              <a:t> προς </a:t>
            </a:r>
            <a:r>
              <a:rPr lang="el-GR" b="1" dirty="0" err="1" smtClean="0"/>
              <a:t>παρασκευήν</a:t>
            </a:r>
            <a:r>
              <a:rPr lang="el-GR" b="1" dirty="0" smtClean="0"/>
              <a:t> αναλόγου προς τους πόρους της χώρας αλλά </a:t>
            </a:r>
            <a:r>
              <a:rPr lang="el-GR" b="1" dirty="0" err="1" smtClean="0"/>
              <a:t>φερεγγύου</a:t>
            </a:r>
            <a:r>
              <a:rPr lang="el-GR" b="1" dirty="0" smtClean="0"/>
              <a:t> και </a:t>
            </a:r>
            <a:r>
              <a:rPr lang="el-GR" b="1" dirty="0" err="1" smtClean="0"/>
              <a:t>ετοιμοπολέμου</a:t>
            </a:r>
            <a:r>
              <a:rPr lang="el-GR" b="1" dirty="0" smtClean="0"/>
              <a:t> πάντοτε στρατιωτικής δυνάμεως</a:t>
            </a:r>
            <a:r>
              <a:rPr lang="el-GR" dirty="0" smtClean="0"/>
              <a:t>... Η εκ των εκλογών της 8ης Αυγούστου προελθούσα λαϊκή αντιπροσωπεία </a:t>
            </a:r>
            <a:r>
              <a:rPr lang="el-GR" b="1" dirty="0" err="1" smtClean="0"/>
              <a:t>αποστολήν</a:t>
            </a:r>
            <a:r>
              <a:rPr lang="el-GR" b="1" dirty="0" smtClean="0"/>
              <a:t> έχει όπως </a:t>
            </a:r>
            <a:r>
              <a:rPr lang="el-GR" b="1" dirty="0" err="1" smtClean="0"/>
              <a:t>αναθεωρήση</a:t>
            </a:r>
            <a:r>
              <a:rPr lang="el-GR" b="1" dirty="0" smtClean="0"/>
              <a:t> </a:t>
            </a:r>
            <a:r>
              <a:rPr lang="el-GR" b="1" dirty="0" err="1" smtClean="0"/>
              <a:t>ωρισμένας</a:t>
            </a:r>
            <a:r>
              <a:rPr lang="el-GR" b="1" dirty="0" smtClean="0"/>
              <a:t> διατάξεις του Συντάγματος</a:t>
            </a:r>
            <a:r>
              <a:rPr lang="el-GR" dirty="0" smtClean="0"/>
              <a:t>. Αλλά θα </a:t>
            </a:r>
            <a:r>
              <a:rPr lang="el-GR" dirty="0" err="1" smtClean="0"/>
              <a:t>παρεγνώριζέ</a:t>
            </a:r>
            <a:r>
              <a:rPr lang="el-GR" dirty="0" smtClean="0"/>
              <a:t> τις προφανή </a:t>
            </a:r>
            <a:r>
              <a:rPr lang="el-GR" dirty="0" err="1" smtClean="0"/>
              <a:t>αλήθειαν</a:t>
            </a:r>
            <a:r>
              <a:rPr lang="el-GR" dirty="0" smtClean="0"/>
              <a:t>, εάν δεν </a:t>
            </a:r>
            <a:r>
              <a:rPr lang="el-GR" dirty="0" err="1" smtClean="0"/>
              <a:t>ανεγνώριζεν</a:t>
            </a:r>
            <a:r>
              <a:rPr lang="el-GR" dirty="0" smtClean="0"/>
              <a:t>, ότι </a:t>
            </a:r>
            <a:r>
              <a:rPr lang="el-GR" dirty="0" err="1" smtClean="0"/>
              <a:t>εύρυνσις</a:t>
            </a:r>
            <a:r>
              <a:rPr lang="el-GR" dirty="0" smtClean="0"/>
              <a:t> του κύκλου των εργασιών αυτής, όπως </a:t>
            </a:r>
            <a:r>
              <a:rPr lang="el-GR" dirty="0" err="1" smtClean="0"/>
              <a:t>αναθεωρηθώσι</a:t>
            </a:r>
            <a:r>
              <a:rPr lang="el-GR" dirty="0" smtClean="0"/>
              <a:t> και </a:t>
            </a:r>
            <a:r>
              <a:rPr lang="el-GR" dirty="0" err="1" smtClean="0"/>
              <a:t>άλλαι</a:t>
            </a:r>
            <a:r>
              <a:rPr lang="el-GR" dirty="0" smtClean="0"/>
              <a:t> διατάξεις του Συντάγματος, </a:t>
            </a:r>
            <a:r>
              <a:rPr lang="el-GR" b="1" dirty="0" smtClean="0"/>
              <a:t>μη </a:t>
            </a:r>
            <a:r>
              <a:rPr lang="el-GR" b="1" dirty="0" err="1" smtClean="0"/>
              <a:t>θίγουσαι</a:t>
            </a:r>
            <a:r>
              <a:rPr lang="el-GR" b="1" dirty="0" smtClean="0"/>
              <a:t> ούτε την </a:t>
            </a:r>
            <a:r>
              <a:rPr lang="el-GR" b="1" dirty="0" err="1" smtClean="0"/>
              <a:t>μορφήν</a:t>
            </a:r>
            <a:r>
              <a:rPr lang="el-GR" b="1" dirty="0" smtClean="0"/>
              <a:t> της Πολιτείας, ούτε την </a:t>
            </a:r>
            <a:r>
              <a:rPr lang="el-GR" b="1" dirty="0" err="1" smtClean="0"/>
              <a:t>εξουσίαν</a:t>
            </a:r>
            <a:r>
              <a:rPr lang="el-GR" b="1" dirty="0" smtClean="0"/>
              <a:t> ή το πρόσωπον του Βασιλέως, ούτε την </a:t>
            </a:r>
            <a:r>
              <a:rPr lang="el-GR" b="1" dirty="0" err="1" smtClean="0"/>
              <a:t>τάξιν</a:t>
            </a:r>
            <a:r>
              <a:rPr lang="el-GR" b="1" dirty="0" smtClean="0"/>
              <a:t> της διαδοχής</a:t>
            </a:r>
            <a:r>
              <a:rPr lang="el-GR" dirty="0" smtClean="0"/>
              <a:t>, ανταποκρίνεται προς </a:t>
            </a:r>
            <a:r>
              <a:rPr lang="el-GR" dirty="0" err="1" smtClean="0"/>
              <a:t>ισχυράν</a:t>
            </a:r>
            <a:r>
              <a:rPr lang="el-GR" dirty="0" smtClean="0"/>
              <a:t> </a:t>
            </a:r>
            <a:r>
              <a:rPr lang="el-GR" dirty="0" err="1" smtClean="0"/>
              <a:t>αξίωσιν</a:t>
            </a:r>
            <a:r>
              <a:rPr lang="el-GR" dirty="0" smtClean="0"/>
              <a:t> της Κοινής Γνώμης.»</a:t>
            </a:r>
            <a:endParaRPr lang="el-GR" dirty="0"/>
          </a:p>
        </p:txBody>
      </p:sp>
      <p:sp>
        <p:nvSpPr>
          <p:cNvPr id="6" name="Θέση κειμένου 5"/>
          <p:cNvSpPr>
            <a:spLocks noGrp="1"/>
          </p:cNvSpPr>
          <p:nvPr>
            <p:ph type="body" sz="half" idx="2"/>
          </p:nvPr>
        </p:nvSpPr>
        <p:spPr/>
        <p:txBody>
          <a:bodyPr/>
          <a:lstStyle/>
          <a:p>
            <a:endParaRPr lang="el-GR" sz="2400" dirty="0" smtClean="0"/>
          </a:p>
          <a:p>
            <a:r>
              <a:rPr lang="el-GR" sz="2400" dirty="0" smtClean="0"/>
              <a:t>Από το λόγο τον Βενιζέλου </a:t>
            </a:r>
          </a:p>
          <a:p>
            <a:r>
              <a:rPr lang="el-GR" sz="2400" dirty="0" smtClean="0"/>
              <a:t>στις 5-9-1910 στην πλατεία Συντάγματος.</a:t>
            </a:r>
          </a:p>
          <a:p>
            <a:endParaRPr lang="el-GR" sz="2400" dirty="0"/>
          </a:p>
          <a:p>
            <a:r>
              <a:rPr lang="el-GR" sz="2400" dirty="0" err="1" smtClean="0"/>
              <a:t>Γιάνης</a:t>
            </a:r>
            <a:r>
              <a:rPr lang="el-GR" sz="2400" dirty="0" smtClean="0"/>
              <a:t> Κορδάτος: Ιστορία της νεώτερης Ελλάδας, Ε', α. 210-215.</a:t>
            </a:r>
            <a:endParaRPr lang="el-GR" sz="2400" dirty="0"/>
          </a:p>
        </p:txBody>
      </p:sp>
    </p:spTree>
    <p:extLst>
      <p:ext uri="{BB962C8B-B14F-4D97-AF65-F5344CB8AC3E}">
        <p14:creationId xmlns:p14="http://schemas.microsoft.com/office/powerpoint/2010/main" val="566818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πανελληνίων</a:t>
            </a:r>
            <a:endParaRPr lang="el-GR" dirty="0"/>
          </a:p>
        </p:txBody>
      </p:sp>
      <p:sp>
        <p:nvSpPr>
          <p:cNvPr id="3" name="Θέση περιεχομένου 2"/>
          <p:cNvSpPr>
            <a:spLocks noGrp="1"/>
          </p:cNvSpPr>
          <p:nvPr>
            <p:ph idx="1"/>
          </p:nvPr>
        </p:nvSpPr>
        <p:spPr/>
        <p:txBody>
          <a:bodyPr>
            <a:normAutofit fontScale="55000" lnSpcReduction="20000"/>
          </a:bodyPr>
          <a:lstStyle/>
          <a:p>
            <a:pPr marL="0" indent="0">
              <a:buNone/>
            </a:pPr>
            <a:r>
              <a:rPr lang="el-GR" dirty="0" smtClean="0"/>
              <a:t>«Προς την Α.Μ. τον Βασιλέα, την </a:t>
            </a:r>
            <a:r>
              <a:rPr lang="el-GR" dirty="0" err="1" smtClean="0"/>
              <a:t>Κυβέρνησιν</a:t>
            </a:r>
            <a:r>
              <a:rPr lang="el-GR" dirty="0" smtClean="0"/>
              <a:t> και τον </a:t>
            </a:r>
            <a:r>
              <a:rPr lang="el-GR" dirty="0" err="1" smtClean="0"/>
              <a:t>Ελληνικόν</a:t>
            </a:r>
            <a:r>
              <a:rPr lang="el-GR" dirty="0" smtClean="0"/>
              <a:t> </a:t>
            </a:r>
            <a:r>
              <a:rPr lang="el-GR" dirty="0" err="1" smtClean="0"/>
              <a:t>Λαόν</a:t>
            </a:r>
            <a:r>
              <a:rPr lang="el-GR" dirty="0" smtClean="0"/>
              <a:t>.</a:t>
            </a:r>
          </a:p>
          <a:p>
            <a:endParaRPr lang="el-GR" dirty="0" smtClean="0"/>
          </a:p>
          <a:p>
            <a:pPr marL="0" indent="0">
              <a:buNone/>
            </a:pPr>
            <a:r>
              <a:rPr lang="el-GR" dirty="0" smtClean="0"/>
              <a:t>Ο Σύνδεσμος των αξιωματικών του Εθνικού Στρατού της Ξηράς και του Ναυτικού … προβαίνει εις την </a:t>
            </a:r>
            <a:r>
              <a:rPr lang="el-GR" dirty="0" err="1" smtClean="0"/>
              <a:t>υποβολήν</a:t>
            </a:r>
            <a:r>
              <a:rPr lang="el-GR" dirty="0" smtClean="0"/>
              <a:t> ιεράς παρακλήσεως προς τον Βασιλέα … και προς την </a:t>
            </a:r>
            <a:r>
              <a:rPr lang="el-GR" dirty="0" err="1" smtClean="0"/>
              <a:t>Κυβέρνησίν</a:t>
            </a:r>
            <a:r>
              <a:rPr lang="el-GR" dirty="0" smtClean="0"/>
              <a:t> του, όπως ολοψύχως </a:t>
            </a:r>
            <a:r>
              <a:rPr lang="el-GR" dirty="0" err="1" smtClean="0"/>
              <a:t>επιδοθώσιν</a:t>
            </a:r>
            <a:r>
              <a:rPr lang="el-GR" dirty="0" smtClean="0"/>
              <a:t> εις την </a:t>
            </a:r>
            <a:r>
              <a:rPr lang="el-GR" dirty="0" err="1" smtClean="0"/>
              <a:t>άμεσον</a:t>
            </a:r>
            <a:r>
              <a:rPr lang="el-GR" dirty="0" smtClean="0"/>
              <a:t> και </a:t>
            </a:r>
            <a:r>
              <a:rPr lang="el-GR" dirty="0" err="1" smtClean="0"/>
              <a:t>ταχείαν</a:t>
            </a:r>
            <a:r>
              <a:rPr lang="el-GR" dirty="0" smtClean="0"/>
              <a:t> </a:t>
            </a:r>
            <a:r>
              <a:rPr lang="el-GR" dirty="0" err="1" smtClean="0"/>
              <a:t>ανόρθωσιν</a:t>
            </a:r>
            <a:r>
              <a:rPr lang="el-GR" dirty="0" smtClean="0"/>
              <a:t> των κακώς εν γένει εχόντων, ιδία δε των του Στρατού και του Ναυτικού …</a:t>
            </a:r>
          </a:p>
          <a:p>
            <a:endParaRPr lang="el-GR" dirty="0" smtClean="0"/>
          </a:p>
          <a:p>
            <a:pPr marL="0" indent="0">
              <a:buNone/>
            </a:pPr>
            <a:r>
              <a:rPr lang="el-GR" dirty="0" smtClean="0"/>
              <a:t>Ο Στρατιωτικός Σύνδεσμος ποθεί … όπως η </a:t>
            </a:r>
            <a:r>
              <a:rPr lang="el-GR" dirty="0" err="1" smtClean="0"/>
              <a:t>Διοίκησις</a:t>
            </a:r>
            <a:r>
              <a:rPr lang="el-GR" dirty="0" smtClean="0"/>
              <a:t> της Χώρας </a:t>
            </a:r>
            <a:r>
              <a:rPr lang="el-GR" dirty="0" err="1" smtClean="0"/>
              <a:t>καταστή</a:t>
            </a:r>
            <a:r>
              <a:rPr lang="el-GR" dirty="0" smtClean="0"/>
              <a:t> χρηστή και έντιμος, όπως η Δικαιοσύνη </a:t>
            </a:r>
            <a:r>
              <a:rPr lang="el-GR" dirty="0" err="1" smtClean="0"/>
              <a:t>απονέμηται</a:t>
            </a:r>
            <a:r>
              <a:rPr lang="el-GR" dirty="0" smtClean="0"/>
              <a:t> ταχέως μετ’ αμεροληψίας και </a:t>
            </a:r>
            <a:r>
              <a:rPr lang="el-GR" dirty="0" err="1" smtClean="0"/>
              <a:t>ισότητος</a:t>
            </a:r>
            <a:r>
              <a:rPr lang="el-GR" dirty="0" smtClean="0"/>
              <a:t> προς </a:t>
            </a:r>
            <a:r>
              <a:rPr lang="el-GR" dirty="0" err="1" smtClean="0"/>
              <a:t>άπαντας</a:t>
            </a:r>
            <a:r>
              <a:rPr lang="el-GR" dirty="0" smtClean="0"/>
              <a:t> εν γένει τους </a:t>
            </a:r>
            <a:r>
              <a:rPr lang="el-GR" dirty="0" err="1" smtClean="0"/>
              <a:t>πολίτας</a:t>
            </a:r>
            <a:r>
              <a:rPr lang="el-GR" dirty="0" smtClean="0"/>
              <a:t> αδιακρίτως τάξεως, όπως η </a:t>
            </a:r>
            <a:r>
              <a:rPr lang="el-GR" dirty="0" err="1" smtClean="0"/>
              <a:t>Εκπαίδευσις</a:t>
            </a:r>
            <a:r>
              <a:rPr lang="el-GR" dirty="0" smtClean="0"/>
              <a:t> του Λαού </a:t>
            </a:r>
            <a:r>
              <a:rPr lang="el-GR" dirty="0" err="1" smtClean="0"/>
              <a:t>καταστή</a:t>
            </a:r>
            <a:r>
              <a:rPr lang="el-GR" dirty="0" smtClean="0"/>
              <a:t> λυσιτελής δια τον </a:t>
            </a:r>
            <a:r>
              <a:rPr lang="el-GR" dirty="0" err="1" smtClean="0"/>
              <a:t>πρακτικόν</a:t>
            </a:r>
            <a:r>
              <a:rPr lang="el-GR" dirty="0" smtClean="0"/>
              <a:t> </a:t>
            </a:r>
            <a:r>
              <a:rPr lang="el-GR" dirty="0" err="1" smtClean="0"/>
              <a:t>βίον</a:t>
            </a:r>
            <a:r>
              <a:rPr lang="el-GR" dirty="0" smtClean="0"/>
              <a:t> και τας </a:t>
            </a:r>
            <a:r>
              <a:rPr lang="el-GR" dirty="0" err="1" smtClean="0"/>
              <a:t>στρατιωτικάς</a:t>
            </a:r>
            <a:r>
              <a:rPr lang="el-GR" dirty="0" smtClean="0"/>
              <a:t> </a:t>
            </a:r>
            <a:r>
              <a:rPr lang="el-GR" dirty="0" err="1" smtClean="0"/>
              <a:t>ανάγκας</a:t>
            </a:r>
            <a:r>
              <a:rPr lang="el-GR" dirty="0" smtClean="0"/>
              <a:t> τ ης Χώρας, όπως η ζωή, η τιμή και η περιουσία των πολιτών </a:t>
            </a:r>
            <a:r>
              <a:rPr lang="el-GR" dirty="0" err="1" smtClean="0"/>
              <a:t>εξασφαλισθώσιν</a:t>
            </a:r>
            <a:r>
              <a:rPr lang="el-GR" dirty="0" smtClean="0"/>
              <a:t>, και τέλος όπως τα οικονομικά </a:t>
            </a:r>
            <a:r>
              <a:rPr lang="el-GR" dirty="0" err="1" smtClean="0"/>
              <a:t>ανορθωθώσι</a:t>
            </a:r>
            <a:r>
              <a:rPr lang="el-GR" dirty="0" smtClean="0"/>
              <a:t>».</a:t>
            </a:r>
            <a:endParaRPr lang="el-GR" dirty="0"/>
          </a:p>
        </p:txBody>
      </p:sp>
      <p:sp>
        <p:nvSpPr>
          <p:cNvPr id="4" name="Θέση κειμένου 3"/>
          <p:cNvSpPr>
            <a:spLocks noGrp="1"/>
          </p:cNvSpPr>
          <p:nvPr>
            <p:ph type="body" sz="half" idx="2"/>
          </p:nvPr>
        </p:nvSpPr>
        <p:spPr/>
        <p:txBody>
          <a:bodyPr/>
          <a:lstStyle/>
          <a:p>
            <a:r>
              <a:rPr lang="el-GR" dirty="0" smtClean="0"/>
              <a:t>Με βάση τις δύο πηγές που σας δίνονται και τις ιστορικές σας γνώσεις για την τροποποίηση του Συντάγματος και το νομοθετικό έργο της κυβέρνησης Ελευθερίου Βενιζέλου το 1911, να αποτιμήσετε κατά πόσο οι αλλαγές που επέφερε τότε ο Ε. Βενιζέλος ανταποκρίνονταν στα αιτήματα του κινήματος στο Γουδί (1909). (μον.25)</a:t>
            </a:r>
          </a:p>
          <a:p>
            <a:endParaRPr lang="el-GR" dirty="0"/>
          </a:p>
          <a:p>
            <a:r>
              <a:rPr lang="el-GR" dirty="0" smtClean="0"/>
              <a:t>α. Προκήρυξη του Στρατιωτικού Συνδέσμου την ημέρα του κινήματος, 15 Αυγούστου 1909:</a:t>
            </a:r>
          </a:p>
          <a:p>
            <a:endParaRPr lang="el-GR" dirty="0"/>
          </a:p>
          <a:p>
            <a:endParaRPr lang="el-GR" dirty="0" smtClean="0"/>
          </a:p>
          <a:p>
            <a:r>
              <a:rPr lang="el-GR" dirty="0" smtClean="0"/>
              <a:t>β. Από το λόγο του Ελευθερίου Βενιζέλου στις 5.9.1910 στην πλατεία Συντάγματος:</a:t>
            </a:r>
            <a:endParaRPr lang="el-GR" dirty="0"/>
          </a:p>
        </p:txBody>
      </p:sp>
    </p:spTree>
    <p:extLst>
      <p:ext uri="{BB962C8B-B14F-4D97-AF65-F5344CB8AC3E}">
        <p14:creationId xmlns:p14="http://schemas.microsoft.com/office/powerpoint/2010/main" val="501543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Ερωτήσεις Πανελληνίων</a:t>
            </a:r>
            <a:endParaRPr lang="el-GR" dirty="0"/>
          </a:p>
        </p:txBody>
      </p:sp>
      <p:sp>
        <p:nvSpPr>
          <p:cNvPr id="3" name="Θέση περιεχομένου 2"/>
          <p:cNvSpPr>
            <a:spLocks noGrp="1"/>
          </p:cNvSpPr>
          <p:nvPr>
            <p:ph idx="1"/>
          </p:nvPr>
        </p:nvSpPr>
        <p:spPr/>
        <p:txBody>
          <a:bodyPr>
            <a:noAutofit/>
          </a:bodyPr>
          <a:lstStyle/>
          <a:p>
            <a:r>
              <a:rPr lang="el-GR" sz="1600" dirty="0" smtClean="0"/>
              <a:t>Ο Ελ. Βενιζέλος το 1910, παρά την πίεση των οπαδών του, υποστήριξε την ψήφιση νέου συντάγματος και όχι την αναθεώρηση του υπάρχοντος. Σωστό ή λάθος (μον. 2) </a:t>
            </a:r>
            <a:r>
              <a:rPr lang="el-GR" sz="1600" dirty="0" err="1" smtClean="0"/>
              <a:t>Ημερ</a:t>
            </a:r>
            <a:r>
              <a:rPr lang="el-GR" sz="1600" dirty="0" smtClean="0"/>
              <a:t> </a:t>
            </a:r>
            <a:r>
              <a:rPr lang="el-GR" sz="1600" dirty="0" err="1" smtClean="0"/>
              <a:t>Επαν</a:t>
            </a:r>
            <a:r>
              <a:rPr lang="el-GR" sz="1600" dirty="0" smtClean="0"/>
              <a:t> 2005</a:t>
            </a:r>
          </a:p>
          <a:p>
            <a:r>
              <a:rPr lang="el-GR" sz="1600" dirty="0" smtClean="0"/>
              <a:t>Η Λέσχη Φιλελευθέρων ιδρύθηκε το 1912. Σωστό ή λάθος (μον. 2) </a:t>
            </a:r>
            <a:r>
              <a:rPr lang="el-GR" sz="1600" dirty="0" err="1" smtClean="0"/>
              <a:t>Ημερ</a:t>
            </a:r>
            <a:r>
              <a:rPr lang="el-GR" sz="1600" dirty="0" smtClean="0"/>
              <a:t> </a:t>
            </a:r>
            <a:r>
              <a:rPr lang="el-GR" sz="1600" dirty="0" err="1" smtClean="0"/>
              <a:t>Επαν</a:t>
            </a:r>
            <a:r>
              <a:rPr lang="el-GR" sz="1600" dirty="0" smtClean="0"/>
              <a:t> 2006</a:t>
            </a:r>
          </a:p>
          <a:p>
            <a:r>
              <a:rPr lang="el-GR" sz="1600" dirty="0" smtClean="0"/>
              <a:t>Με την αναθεώρηση του Συντάγματος το 1911 θεσπίζεται η μονιμότητα των δικαστικών και των δημοσίων υπαλλήλων. Σωστό ή λάθος (μον. 2) </a:t>
            </a:r>
            <a:r>
              <a:rPr lang="el-GR" sz="1600" dirty="0" err="1" smtClean="0"/>
              <a:t>Εσπερ</a:t>
            </a:r>
            <a:r>
              <a:rPr lang="el-GR" sz="1600" dirty="0" smtClean="0"/>
              <a:t> 2007</a:t>
            </a:r>
          </a:p>
          <a:p>
            <a:r>
              <a:rPr lang="el-GR" sz="1600" dirty="0" smtClean="0"/>
              <a:t>Το πρώτο εξάμηνο του 1911 ψηφίστηκαν από τη Βουλή 53 τροποποιήσεις μη θεμελιωδών διατάξεων του συντάγματος. Σωστό ή λάθος (μον. 2) </a:t>
            </a:r>
            <a:r>
              <a:rPr lang="el-GR" sz="1600" dirty="0" err="1" smtClean="0"/>
              <a:t>Ημερ</a:t>
            </a:r>
            <a:r>
              <a:rPr lang="el-GR" sz="1600" dirty="0" smtClean="0"/>
              <a:t> </a:t>
            </a:r>
            <a:r>
              <a:rPr lang="el-GR" sz="1600" dirty="0" err="1" smtClean="0"/>
              <a:t>Επαν</a:t>
            </a:r>
            <a:r>
              <a:rPr lang="el-GR" sz="1600" dirty="0" smtClean="0"/>
              <a:t> 2008</a:t>
            </a:r>
          </a:p>
          <a:p>
            <a:r>
              <a:rPr lang="el-GR" sz="1600" dirty="0" smtClean="0"/>
              <a:t>Ο Ελ. Βενιζέλος το 1910, παρά την πίεση των οπαδών του, υποστήριξε την ψήφιση νέου συντάγματος και όχι την αναθεώρηση του υπάρχοντος. Σωστό ή λάθος (μον. 2) </a:t>
            </a:r>
            <a:r>
              <a:rPr lang="el-GR" sz="1600" dirty="0" err="1" smtClean="0"/>
              <a:t>Εσπερ</a:t>
            </a:r>
            <a:r>
              <a:rPr lang="el-GR" sz="1600" dirty="0" smtClean="0"/>
              <a:t> 2009</a:t>
            </a:r>
          </a:p>
          <a:p>
            <a:r>
              <a:rPr lang="el-GR" sz="1600" dirty="0" smtClean="0"/>
              <a:t>Ποιες συνταγματικές τροποποιήσεις ψήφισε η Ελληνική Βουλή το 1911 (μονάδες 8) και ποιους νόμους η κυβέρνηση Βενιζέλου στο ίδιο χρονικό διάστημα; (μονάδες 7) Μονάδες 15 </a:t>
            </a:r>
            <a:r>
              <a:rPr lang="el-GR" sz="1600" dirty="0" err="1" smtClean="0"/>
              <a:t>Hμερ</a:t>
            </a:r>
            <a:r>
              <a:rPr lang="el-GR" sz="1600" dirty="0" smtClean="0"/>
              <a:t> 2010.</a:t>
            </a:r>
          </a:p>
          <a:p>
            <a:r>
              <a:rPr lang="el-GR" sz="1600" dirty="0" smtClean="0"/>
              <a:t>Το </a:t>
            </a:r>
            <a:r>
              <a:rPr lang="el-GR" sz="1600" dirty="0" err="1" smtClean="0"/>
              <a:t>βενιζελικό</a:t>
            </a:r>
            <a:r>
              <a:rPr lang="el-GR" sz="1600" dirty="0" smtClean="0"/>
              <a:t> κόμμα ήταν σε μεγάλο βαθμό προσωποπαγές. Σωστό ή λάθος (μον. 2) </a:t>
            </a:r>
            <a:r>
              <a:rPr lang="el-GR" sz="1600" dirty="0" err="1" smtClean="0"/>
              <a:t>Eσπερ</a:t>
            </a:r>
            <a:r>
              <a:rPr lang="el-GR" sz="1600" dirty="0" smtClean="0"/>
              <a:t> 2010</a:t>
            </a:r>
          </a:p>
        </p:txBody>
      </p:sp>
      <p:sp>
        <p:nvSpPr>
          <p:cNvPr id="4" name="Θέση κειμένου 3"/>
          <p:cNvSpPr>
            <a:spLocks noGrp="1"/>
          </p:cNvSpPr>
          <p:nvPr>
            <p:ph type="body" sz="half" idx="2"/>
          </p:nvPr>
        </p:nvSpPr>
        <p:spPr/>
        <p:txBody>
          <a:bodyPr/>
          <a:lstStyle/>
          <a:p>
            <a:pPr marL="285750" indent="-285750">
              <a:buFont typeface="Arial" pitchFamily="34" charset="0"/>
              <a:buChar char="•"/>
            </a:pPr>
            <a:r>
              <a:rPr lang="el-GR" dirty="0" smtClean="0"/>
              <a:t>Το 1ο εξάμηνο του 1911 ψηφίστηκαν από την Ελληνική Βουλή 53 τροποποιήσεις μη θεμελιωδών διατάξεων του Συντάγματος. Σωστό ή λάθος (μον. 2) </a:t>
            </a:r>
            <a:r>
              <a:rPr lang="el-GR" dirty="0" err="1" smtClean="0"/>
              <a:t>Hμερ</a:t>
            </a:r>
            <a:r>
              <a:rPr lang="el-GR" dirty="0" smtClean="0"/>
              <a:t> 2011</a:t>
            </a:r>
          </a:p>
          <a:p>
            <a:pPr marL="285750" indent="-285750">
              <a:buFont typeface="Arial" pitchFamily="34" charset="0"/>
              <a:buChar char="•"/>
            </a:pPr>
            <a:r>
              <a:rPr lang="el-GR" dirty="0" smtClean="0"/>
              <a:t>Να αναφερθείτε στην εκλογική αναμέτρηση του Αυγούστου του 1910 στην Ελλάδα και συγκεκριμένα στις πολιτικές δυνάμεις που αναμετρήθηκαν, τις επιδιώξεις τους και το εκλογικό αποτέλεσμα. Μον. 13 </a:t>
            </a:r>
            <a:r>
              <a:rPr lang="el-GR" dirty="0" err="1" smtClean="0"/>
              <a:t>Ημερ</a:t>
            </a:r>
            <a:r>
              <a:rPr lang="el-GR" dirty="0" smtClean="0"/>
              <a:t> – </a:t>
            </a:r>
            <a:r>
              <a:rPr lang="el-GR" dirty="0" err="1" smtClean="0"/>
              <a:t>Εσπερ</a:t>
            </a:r>
            <a:r>
              <a:rPr lang="el-GR" dirty="0" smtClean="0"/>
              <a:t> </a:t>
            </a:r>
            <a:r>
              <a:rPr lang="el-GR" dirty="0" err="1" smtClean="0"/>
              <a:t>Επαν</a:t>
            </a:r>
            <a:r>
              <a:rPr lang="el-GR" dirty="0" smtClean="0"/>
              <a:t> 2013</a:t>
            </a:r>
          </a:p>
          <a:p>
            <a:pPr marL="285750" indent="-285750">
              <a:buFont typeface="Arial" pitchFamily="34" charset="0"/>
              <a:buChar char="•"/>
            </a:pPr>
            <a:r>
              <a:rPr lang="el-GR" dirty="0" smtClean="0"/>
              <a:t>Η σύγκρουση των </a:t>
            </a:r>
            <a:r>
              <a:rPr lang="el-GR" dirty="0" err="1" smtClean="0"/>
              <a:t>αντιβενιζελικών</a:t>
            </a:r>
            <a:r>
              <a:rPr lang="el-GR" dirty="0" smtClean="0"/>
              <a:t> κομμάτων με τους Φιλελευθέρους τα οδηγούσε σε διαρκώς συντηρητικότερες θέσεις. (Σωστό ή λάθος) (μον. 2) ΗΜΕΡΗΣΙΑ ΕΣΠΕΡΙΝΑ ΛΥΚΕΙΑ 2015</a:t>
            </a:r>
          </a:p>
          <a:p>
            <a:endParaRPr lang="el-GR" dirty="0"/>
          </a:p>
        </p:txBody>
      </p:sp>
    </p:spTree>
    <p:extLst>
      <p:ext uri="{BB962C8B-B14F-4D97-AF65-F5344CB8AC3E}">
        <p14:creationId xmlns:p14="http://schemas.microsoft.com/office/powerpoint/2010/main" val="295583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Οι εκλογές της 8ης Αυγούστου 1910</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smtClean="0"/>
              <a:t>δεν υπήρχε κάποιο νέο μεγάλο κόμμα που να υποστήριζε τις μεταρρυθμίσεις</a:t>
            </a:r>
          </a:p>
          <a:p>
            <a:r>
              <a:rPr lang="el-GR" dirty="0" smtClean="0"/>
              <a:t>φορείς των νέων ιδεών: ανεξάρτητοι υποψήφιοι  (κατά </a:t>
            </a:r>
            <a:r>
              <a:rPr lang="el-GR" dirty="0" err="1" smtClean="0"/>
              <a:t>μόνας</a:t>
            </a:r>
            <a:r>
              <a:rPr lang="el-GR" dirty="0" smtClean="0"/>
              <a:t>  ή μαζί με άλλους)</a:t>
            </a:r>
          </a:p>
          <a:p>
            <a:r>
              <a:rPr lang="el-GR" dirty="0" smtClean="0"/>
              <a:t>γενικό σύνθημα των ανεξάρτητων υποψηφίων η </a:t>
            </a:r>
            <a:r>
              <a:rPr lang="el-GR" b="1" dirty="0" smtClean="0"/>
              <a:t>«ανόρθωση»</a:t>
            </a:r>
          </a:p>
          <a:p>
            <a:pPr marL="0" indent="0">
              <a:buNone/>
            </a:pPr>
            <a:r>
              <a:rPr lang="el-GR" dirty="0" smtClean="0"/>
              <a:t>– υλοποίηση των αιτημάτων των συντεχνιών</a:t>
            </a:r>
          </a:p>
          <a:p>
            <a:pPr marL="0" indent="0">
              <a:buNone/>
            </a:pPr>
            <a:r>
              <a:rPr lang="el-GR" dirty="0" smtClean="0"/>
              <a:t>– επίλυση αγροτικού ζητήματος = παραχώρηση γης στους ακτήμονες</a:t>
            </a:r>
          </a:p>
          <a:p>
            <a:pPr marL="0" indent="0">
              <a:buNone/>
            </a:pPr>
            <a:endParaRPr lang="el-GR" dirty="0" smtClean="0"/>
          </a:p>
          <a:p>
            <a:r>
              <a:rPr lang="el-GR" dirty="0" smtClean="0"/>
              <a:t>σοσιαλιστές υποψήφιοι σε κάποιες εκλογικές περιφέρειες – εμφάνιση σοσιαλδημοκρατικής Κοινωνιολογικής Εταιρείας</a:t>
            </a:r>
          </a:p>
          <a:p>
            <a:r>
              <a:rPr lang="el-GR" dirty="0" smtClean="0"/>
              <a:t>αποτελέσματα:</a:t>
            </a:r>
          </a:p>
          <a:p>
            <a:pPr marL="0" indent="0">
              <a:buNone/>
            </a:pPr>
            <a:r>
              <a:rPr lang="el-GR" dirty="0" smtClean="0"/>
              <a:t>– συνασπισμός παλαιών κομμάτων: 211 έδρες</a:t>
            </a:r>
          </a:p>
          <a:p>
            <a:pPr marL="0" indent="0">
              <a:buNone/>
            </a:pPr>
            <a:r>
              <a:rPr lang="el-GR" dirty="0" smtClean="0"/>
              <a:t>– ανεξάρτητοι παλαιών κομμάτων: 29 έδρες</a:t>
            </a:r>
          </a:p>
          <a:p>
            <a:pPr marL="0" indent="0">
              <a:buNone/>
            </a:pPr>
            <a:r>
              <a:rPr lang="el-GR" dirty="0" smtClean="0"/>
              <a:t>– ανεξάρτητοι εκσυγχρονιστές: 112 έδρες</a:t>
            </a:r>
          </a:p>
          <a:p>
            <a:pPr marL="0" indent="0">
              <a:buNone/>
            </a:pPr>
            <a:endParaRPr lang="el-GR" dirty="0" smtClean="0"/>
          </a:p>
          <a:p>
            <a:r>
              <a:rPr lang="el-GR" dirty="0" smtClean="0"/>
              <a:t>οι εκσυγχρονιστικές συσπειρώθηκαν γύρω από τον κρητικό ηγέτη Ελ. Βενιζέλο</a:t>
            </a:r>
          </a:p>
          <a:p>
            <a:pPr marL="0" indent="0">
              <a:buNone/>
            </a:pPr>
            <a:r>
              <a:rPr lang="el-GR" dirty="0" smtClean="0"/>
              <a:t>– εξελέγη βουλευτής χωρίς να πάρει μέρος στην προεκλογική εκστρατεία</a:t>
            </a:r>
            <a:endParaRPr lang="el-GR" dirty="0"/>
          </a:p>
        </p:txBody>
      </p:sp>
    </p:spTree>
    <p:extLst>
      <p:ext uri="{BB962C8B-B14F-4D97-AF65-F5344CB8AC3E}">
        <p14:creationId xmlns:p14="http://schemas.microsoft.com/office/powerpoint/2010/main" val="347870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προγραμματικές θέσεις του </a:t>
            </a:r>
            <a:br>
              <a:rPr lang="el-GR" dirty="0" smtClean="0"/>
            </a:br>
            <a:r>
              <a:rPr lang="el-GR" dirty="0" smtClean="0"/>
              <a:t>Ελ. Βενιζέλου</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dirty="0" smtClean="0"/>
              <a:t>5.9.1910: πρώτη εμφάνιση Ελ. Βενιζέλου -ομιλία στην πλατεία Συντάγματος</a:t>
            </a:r>
          </a:p>
          <a:p>
            <a:pPr marL="0" indent="0">
              <a:buNone/>
            </a:pPr>
            <a:r>
              <a:rPr lang="el-GR" dirty="0" smtClean="0"/>
              <a:t>– προγραμματικές δηλώσεις με μετριοπαθείς μεταρρυθμίσεις:</a:t>
            </a:r>
          </a:p>
          <a:p>
            <a:pPr marL="0" indent="0">
              <a:buNone/>
            </a:pPr>
            <a:r>
              <a:rPr lang="el-GR" dirty="0" smtClean="0"/>
              <a:t>α) εκσυγχρονισμός πολιτικού συστήματος</a:t>
            </a:r>
          </a:p>
          <a:p>
            <a:pPr marL="0" indent="0">
              <a:buNone/>
            </a:pPr>
            <a:r>
              <a:rPr lang="el-GR" dirty="0" smtClean="0"/>
              <a:t>β) εξισορρόπηση συμφερόντων των κοινωνικών στρωμάτων</a:t>
            </a:r>
            <a:endParaRPr lang="el-GR" dirty="0"/>
          </a:p>
        </p:txBody>
      </p:sp>
    </p:spTree>
    <p:extLst>
      <p:ext uri="{BB962C8B-B14F-4D97-AF65-F5344CB8AC3E}">
        <p14:creationId xmlns:p14="http://schemas.microsoft.com/office/powerpoint/2010/main" val="158895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κοινωνική γαλήνη</a:t>
            </a:r>
          </a:p>
          <a:p>
            <a:r>
              <a:rPr lang="el-GR" dirty="0" smtClean="0"/>
              <a:t>ελάφρυνση κατώτερων κοινωνικών ομάδων</a:t>
            </a:r>
          </a:p>
          <a:p>
            <a:r>
              <a:rPr lang="el-GR" dirty="0" smtClean="0"/>
              <a:t>εκσυγχρονισμός κρατικού μηχανισμού για αποτελεσματικότερη λειτουργία</a:t>
            </a:r>
          </a:p>
          <a:p>
            <a:r>
              <a:rPr lang="el-GR" dirty="0" smtClean="0"/>
              <a:t>στρατιωτικοί εξοπλισμοί για τις εθνικές διεκδικήσεις</a:t>
            </a:r>
          </a:p>
          <a:p>
            <a:r>
              <a:rPr lang="el-GR" dirty="0" smtClean="0"/>
              <a:t>αναθεώρηση συντάγματος</a:t>
            </a:r>
          </a:p>
          <a:p>
            <a:r>
              <a:rPr lang="el-GR" dirty="0" smtClean="0"/>
              <a:t>όχι πολιτειακό ζήτημα</a:t>
            </a:r>
          </a:p>
          <a:p>
            <a:r>
              <a:rPr lang="el-GR" dirty="0" smtClean="0"/>
              <a:t>προαναγγελία ίδρυσης κόμματος αρχών – ίδρυση κόμματος στις 22/8/1910</a:t>
            </a:r>
            <a:endParaRPr lang="el-GR" dirty="0"/>
          </a:p>
        </p:txBody>
      </p:sp>
    </p:spTree>
    <p:extLst>
      <p:ext uri="{BB962C8B-B14F-4D97-AF65-F5344CB8AC3E}">
        <p14:creationId xmlns:p14="http://schemas.microsoft.com/office/powerpoint/2010/main" val="242958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 Αναθεωρητική Βουλή</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6.10.1910: παραίτηση κυβέρνησης Στ. Δραγούμη </a:t>
            </a:r>
          </a:p>
          <a:p>
            <a:r>
              <a:rPr lang="el-GR" dirty="0" smtClean="0"/>
              <a:t>εντολή σχηματισμού κυ­βέρνησης στον Βενιζέλο</a:t>
            </a:r>
          </a:p>
          <a:p>
            <a:r>
              <a:rPr lang="el-GR" dirty="0" smtClean="0"/>
              <a:t> αδυναμία εξασφάλισης ψήφου εμπιστοσύνης</a:t>
            </a:r>
          </a:p>
          <a:p>
            <a:r>
              <a:rPr lang="el-GR" dirty="0" smtClean="0"/>
              <a:t>συνεννόηση με Γεώργιο Α’:</a:t>
            </a:r>
          </a:p>
          <a:p>
            <a:pPr marL="0" indent="0">
              <a:buNone/>
            </a:pPr>
            <a:r>
              <a:rPr lang="el-GR" dirty="0" smtClean="0"/>
              <a:t>α) διάλυση Βουλής</a:t>
            </a:r>
          </a:p>
          <a:p>
            <a:pPr marL="0" indent="0">
              <a:buNone/>
            </a:pPr>
            <a:r>
              <a:rPr lang="el-GR" dirty="0" smtClean="0"/>
              <a:t>β) προκήρυξη εκλογών</a:t>
            </a:r>
            <a:endParaRPr lang="el-GR" dirty="0"/>
          </a:p>
        </p:txBody>
      </p:sp>
    </p:spTree>
    <p:extLst>
      <p:ext uri="{BB962C8B-B14F-4D97-AF65-F5344CB8AC3E}">
        <p14:creationId xmlns:p14="http://schemas.microsoft.com/office/powerpoint/2010/main" val="126169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Εκλογές Νοεμβρίου 1910</a:t>
            </a:r>
            <a:endParaRPr lang="el-GR" dirty="0"/>
          </a:p>
        </p:txBody>
      </p:sp>
      <p:sp>
        <p:nvSpPr>
          <p:cNvPr id="3" name="Θέση περιεχομένου 2"/>
          <p:cNvSpPr>
            <a:spLocks noGrp="1"/>
          </p:cNvSpPr>
          <p:nvPr>
            <p:ph idx="1"/>
          </p:nvPr>
        </p:nvSpPr>
        <p:spPr/>
        <p:txBody>
          <a:bodyPr/>
          <a:lstStyle/>
          <a:p>
            <a:r>
              <a:rPr lang="el-GR" dirty="0" smtClean="0"/>
              <a:t>αποχή παλαιών κομμάτων = αντισυνταγματική η διάλυση της Βουλής</a:t>
            </a:r>
          </a:p>
          <a:p>
            <a:r>
              <a:rPr lang="el-GR" dirty="0" smtClean="0"/>
              <a:t>νίκη Φιλελευθέρων: 307 σε σύνολο 362</a:t>
            </a:r>
            <a:endParaRPr lang="el-GR" dirty="0"/>
          </a:p>
        </p:txBody>
      </p:sp>
    </p:spTree>
    <p:extLst>
      <p:ext uri="{BB962C8B-B14F-4D97-AF65-F5344CB8AC3E}">
        <p14:creationId xmlns:p14="http://schemas.microsoft.com/office/powerpoint/2010/main" val="3045067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 Αναθεωρητική Βουλή</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smtClean="0"/>
              <a:t>πρώτο εξάμηνο 1911: 53 τροποποιήσεις μη θεμελιωδών άρθρων του Συντάγ­ματος</a:t>
            </a:r>
          </a:p>
          <a:p>
            <a:r>
              <a:rPr lang="el-GR" dirty="0" smtClean="0"/>
              <a:t>μη ριζικές αλλαγές</a:t>
            </a:r>
          </a:p>
          <a:p>
            <a:r>
              <a:rPr lang="el-GR" dirty="0" smtClean="0"/>
              <a:t>ενίσχυση της μοναρχίας = συμμετοχή Βασιλιά στη διαδικασία αναθεώ­ρησης</a:t>
            </a:r>
          </a:p>
          <a:p>
            <a:r>
              <a:rPr lang="el-GR" dirty="0" smtClean="0"/>
              <a:t>διασφάλιση διάκρισης εξουσιών</a:t>
            </a:r>
          </a:p>
          <a:p>
            <a:r>
              <a:rPr lang="el-GR" dirty="0" smtClean="0"/>
              <a:t>ασυμβίβαστο στρατιωτικής και δημοσιοϋπαλληλικής ιδιότητας με το βου­λευτικό αξίωμα</a:t>
            </a:r>
          </a:p>
          <a:p>
            <a:r>
              <a:rPr lang="el-GR" dirty="0" smtClean="0"/>
              <a:t>μονιμότητα δικαστικών και δημόσιων υπαλλήλων</a:t>
            </a:r>
            <a:endParaRPr lang="el-GR" dirty="0"/>
          </a:p>
        </p:txBody>
      </p:sp>
    </p:spTree>
    <p:extLst>
      <p:ext uri="{BB962C8B-B14F-4D97-AF65-F5344CB8AC3E}">
        <p14:creationId xmlns:p14="http://schemas.microsoft.com/office/powerpoint/2010/main" val="2057960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 Αναθεωρητική Βουλή</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337 νέοι νόμοι = μεταρρυθμίσεις στο φάσμα του δημοσίου και ιδιωτικού βίου</a:t>
            </a:r>
          </a:p>
          <a:p>
            <a:r>
              <a:rPr lang="el-GR" dirty="0" smtClean="0"/>
              <a:t>διορισμός δημοσίων υπαλλήλων με δημόσιους διαγωνισμούς</a:t>
            </a:r>
          </a:p>
          <a:p>
            <a:r>
              <a:rPr lang="el-GR" dirty="0" smtClean="0"/>
              <a:t>καθιέρωση κανονισμών εργασίας σε βιοτεχνίες- βιομηχανίες</a:t>
            </a:r>
          </a:p>
          <a:p>
            <a:r>
              <a:rPr lang="el-GR" dirty="0" smtClean="0"/>
              <a:t>διανομή γης στη Θεσσαλία</a:t>
            </a:r>
          </a:p>
          <a:p>
            <a:r>
              <a:rPr lang="el-GR" dirty="0" smtClean="0"/>
              <a:t>αναδιοργάνωση τοπικής αυτοδιοίκησης</a:t>
            </a:r>
          </a:p>
          <a:p>
            <a:r>
              <a:rPr lang="el-GR" dirty="0" smtClean="0"/>
              <a:t>βελτίωση διαδικασίας απονομής δικαιοσύνης</a:t>
            </a:r>
          </a:p>
          <a:p>
            <a:r>
              <a:rPr lang="el-GR" dirty="0" smtClean="0"/>
              <a:t>αναθεώρηση κανονισμού Βουλής = διάθεση περισσότερου χρόνου από τους υπουργούς σε κοινοβουλευτικές συζητήσεις</a:t>
            </a:r>
            <a:endParaRPr lang="el-GR" dirty="0"/>
          </a:p>
        </p:txBody>
      </p:sp>
    </p:spTree>
    <p:extLst>
      <p:ext uri="{BB962C8B-B14F-4D97-AF65-F5344CB8AC3E}">
        <p14:creationId xmlns:p14="http://schemas.microsoft.com/office/powerpoint/2010/main" val="163052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Εκλογές Μαρτίου 1912</a:t>
            </a:r>
            <a:endParaRPr lang="el-GR" dirty="0"/>
          </a:p>
        </p:txBody>
      </p:sp>
      <p:sp>
        <p:nvSpPr>
          <p:cNvPr id="3" name="Θέση περιεχομένου 2"/>
          <p:cNvSpPr>
            <a:spLocks noGrp="1"/>
          </p:cNvSpPr>
          <p:nvPr>
            <p:ph idx="1"/>
          </p:nvPr>
        </p:nvSpPr>
        <p:spPr/>
        <p:txBody>
          <a:bodyPr/>
          <a:lstStyle/>
          <a:p>
            <a:r>
              <a:rPr lang="el-GR" dirty="0" smtClean="0"/>
              <a:t>πήραν μέρος όλες οι πολιτικές δυνάμεις</a:t>
            </a:r>
          </a:p>
          <a:p>
            <a:r>
              <a:rPr lang="el-GR" dirty="0" smtClean="0"/>
              <a:t>Φιλελεύθεροι: 145 βουλευτές</a:t>
            </a:r>
          </a:p>
          <a:p>
            <a:r>
              <a:rPr lang="el-GR" dirty="0" smtClean="0"/>
              <a:t>άλλα κόμματα: 36</a:t>
            </a:r>
          </a:p>
          <a:p>
            <a:pPr marL="0" indent="0">
              <a:buNone/>
            </a:pPr>
            <a:r>
              <a:rPr lang="el-GR" dirty="0" smtClean="0"/>
              <a:t>οι καινοτομίες των Φιλελεύθερων γέννησαν ελπίδες για την επίλυση ση­μαντικών κοινωνικών προβλημάτων</a:t>
            </a:r>
            <a:endParaRPr lang="el-GR" dirty="0"/>
          </a:p>
        </p:txBody>
      </p:sp>
    </p:spTree>
    <p:extLst>
      <p:ext uri="{BB962C8B-B14F-4D97-AF65-F5344CB8AC3E}">
        <p14:creationId xmlns:p14="http://schemas.microsoft.com/office/powerpoint/2010/main" val="81530321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1295</Words>
  <Application>Microsoft Office PowerPoint</Application>
  <PresentationFormat>Προβολή στην οθόνη (4:3)</PresentationFormat>
  <Paragraphs>98</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Δ. ΑΝΑΝΕΩΣΗ - ΔΙΧΑΣΜΟΣ (1909-1922)</vt:lpstr>
      <vt:lpstr>Οι εκλογές της 8ης Αυγούστου 1910</vt:lpstr>
      <vt:lpstr>προγραμματικές θέσεις του  Ελ. Βενιζέλου</vt:lpstr>
      <vt:lpstr>Βασικές θέσεις:</vt:lpstr>
      <vt:lpstr>Α’ Αναθεωρητική Βουλή</vt:lpstr>
      <vt:lpstr>Εκλογές Νοεμβρίου 1910</vt:lpstr>
      <vt:lpstr>Β’ Αναθεωρητική Βουλή</vt:lpstr>
      <vt:lpstr>Β’ Αναθεωρητική Βουλή</vt:lpstr>
      <vt:lpstr>Εκλογές Μαρτίου 1912</vt:lpstr>
      <vt:lpstr>Δομή και οργάνωση  κόμματος Φιλελευθέρων</vt:lpstr>
      <vt:lpstr>Παρουσίαση του PowerPoint</vt:lpstr>
      <vt:lpstr>Πηγή 22</vt:lpstr>
      <vt:lpstr>Πηγές πανελληνίων</vt:lpstr>
      <vt:lpstr>Ερωτήσεις Πανελληνίων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 ΑΝΑΝΕΩΣΗ - ΔΙΧΑΣΜΟΣ (1909-1922)</dc:title>
  <dc:creator>user</dc:creator>
  <cp:lastModifiedBy>user</cp:lastModifiedBy>
  <cp:revision>23</cp:revision>
  <dcterms:created xsi:type="dcterms:W3CDTF">2018-12-15T16:30:03Z</dcterms:created>
  <dcterms:modified xsi:type="dcterms:W3CDTF">2018-12-15T17:04:32Z</dcterms:modified>
</cp:coreProperties>
</file>