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79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09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57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78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62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969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6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920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384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63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2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7B83-84DA-4A75-882D-21E25C1F6C47}" type="datetimeFigureOut">
              <a:rPr lang="el-GR" smtClean="0"/>
              <a:t>3/11/2019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1EFE-33E4-4179-87F3-4101CCC756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874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Α' Παγκόσμιος πόλεμος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Κατερίνα Τζάμου, φιλόλογος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Πρότυπο ΓΕΛ </a:t>
            </a:r>
            <a:r>
              <a:rPr lang="el-GR" dirty="0" err="1" smtClean="0">
                <a:solidFill>
                  <a:schemeClr val="tx1"/>
                </a:solidFill>
              </a:rPr>
              <a:t>Ιωνιδείου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8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#1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Η συμμετοχή της Ελλάδας στον Α' Παγκόσμιο πόλεμο έγινε κάτω από δύσκολες και περίπλοκες συνθήκες. </a:t>
            </a:r>
          </a:p>
          <a:p>
            <a:pPr marL="0" indent="0">
              <a:buNone/>
            </a:pPr>
            <a:r>
              <a:rPr lang="el-GR" dirty="0" smtClean="0"/>
              <a:t>Η σύγκρουση του παλατιού με τον Βενιζέλο, ο </a:t>
            </a:r>
            <a:r>
              <a:rPr lang="el-GR" b="1" dirty="0" smtClean="0"/>
              <a:t>Διχασμός,</a:t>
            </a:r>
            <a:r>
              <a:rPr lang="el-GR" dirty="0" smtClean="0"/>
              <a:t> όπως ονομάστηκε, η </a:t>
            </a:r>
            <a:r>
              <a:rPr lang="el-GR" b="1" dirty="0" smtClean="0"/>
              <a:t>άσκοπη και δαπανηρή επιστράτευση του 1915</a:t>
            </a:r>
            <a:r>
              <a:rPr lang="el-GR" dirty="0" smtClean="0"/>
              <a:t>, η δημιουργία της </a:t>
            </a:r>
            <a:r>
              <a:rPr lang="el-GR" b="1" dirty="0" smtClean="0"/>
              <a:t>κυβέρνησης της Εθνικής Άμυνας στη Θεσσαλονίκη</a:t>
            </a:r>
            <a:r>
              <a:rPr lang="el-GR" dirty="0" smtClean="0"/>
              <a:t> και η </a:t>
            </a:r>
            <a:r>
              <a:rPr lang="el-GR" b="1" dirty="0" smtClean="0"/>
              <a:t>διάσπαση της χώρας σε δυο ουσιαστικά κράτη</a:t>
            </a:r>
            <a:r>
              <a:rPr lang="el-GR" dirty="0" smtClean="0"/>
              <a:t>, ο </a:t>
            </a:r>
            <a:r>
              <a:rPr lang="el-GR" b="1" dirty="0" smtClean="0"/>
              <a:t>συμμαχικός αποκλεισμός </a:t>
            </a:r>
            <a:r>
              <a:rPr lang="el-GR" dirty="0" smtClean="0"/>
              <a:t>και οι </a:t>
            </a:r>
            <a:r>
              <a:rPr lang="el-GR" b="1" dirty="0" smtClean="0"/>
              <a:t>συγκρούσεις</a:t>
            </a:r>
            <a:r>
              <a:rPr lang="el-GR" dirty="0" smtClean="0"/>
              <a:t>, είχαν οπωσδήποτε μεγάλο </a:t>
            </a:r>
            <a:r>
              <a:rPr lang="el-GR" b="1" dirty="0" smtClean="0"/>
              <a:t>οικονομικό και κοινωνικό κόστος </a:t>
            </a:r>
            <a:r>
              <a:rPr lang="el-GR" dirty="0" smtClean="0"/>
              <a:t>και υπονόμευσαν πολλά από τα κεκτημένα της προηγούμενης περιόδου.</a:t>
            </a:r>
          </a:p>
          <a:p>
            <a:pPr marL="0" indent="0">
              <a:buNone/>
            </a:pPr>
            <a:r>
              <a:rPr lang="el-GR" dirty="0" smtClean="0"/>
              <a:t> Όταν, με την επέμβαση των Συμμάχων, ενοποιήθηκε το </a:t>
            </a:r>
            <a:r>
              <a:rPr lang="el-GR" b="1" dirty="0" smtClean="0"/>
              <a:t>1917</a:t>
            </a:r>
            <a:r>
              <a:rPr lang="el-GR" dirty="0" smtClean="0"/>
              <a:t> η χώρα υπό τον Βενιζέλο, στάθηκε αδύνατο να αναλάβει, χωρίς εξωτερική αρωγή, το κόστος της συμμετοχής στον πόλεμο. Οι Σύμμαχοι προχώρησαν τότε σ' έναν </a:t>
            </a:r>
            <a:r>
              <a:rPr lang="el-GR" b="1" dirty="0" smtClean="0"/>
              <a:t>ιδιόμορφο δανεισμό</a:t>
            </a:r>
            <a:r>
              <a:rPr lang="el-GR" dirty="0" smtClean="0"/>
              <a:t> της χώρας, που θα είχε οδυνηρές συνέπειες στο μέλλον.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274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#2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Η Γαλλία, η Μεγάλη Βρετανία και οι ΗΠΑ ενέκριναν κατ' αρχήν μεγάλο δάνεια προς την Ελλάδα: </a:t>
            </a:r>
            <a:r>
              <a:rPr lang="el-GR" b="1" dirty="0"/>
              <a:t>12.000.000 λίρες Αγγλίας</a:t>
            </a:r>
            <a:r>
              <a:rPr lang="el-GR" dirty="0"/>
              <a:t>, </a:t>
            </a:r>
            <a:r>
              <a:rPr lang="el-GR" b="1" dirty="0"/>
              <a:t>300.000.000 γαλλικά φράγκα</a:t>
            </a:r>
            <a:r>
              <a:rPr lang="el-GR" dirty="0"/>
              <a:t> και </a:t>
            </a:r>
            <a:r>
              <a:rPr lang="el-GR" b="1" dirty="0"/>
              <a:t>50.000.000 δολάρια ΗΠΑ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 </a:t>
            </a:r>
            <a:r>
              <a:rPr lang="el-GR" dirty="0"/>
              <a:t>δανεισμός ήταν όμως </a:t>
            </a:r>
            <a:r>
              <a:rPr lang="el-GR" b="1" dirty="0"/>
              <a:t>θεωρητικός</a:t>
            </a:r>
            <a:r>
              <a:rPr lang="el-GR" dirty="0"/>
              <a:t>. Το ποσά αυτά </a:t>
            </a:r>
            <a:r>
              <a:rPr lang="el-GR" b="1" dirty="0"/>
              <a:t>δεν εκταμιεύτηκαν ούτε δόθηκαν στην Ελλάδα</a:t>
            </a:r>
            <a:r>
              <a:rPr lang="el-GR" dirty="0"/>
              <a:t>. Θεωρήθηκαν </a:t>
            </a:r>
            <a:r>
              <a:rPr lang="el-GR" b="1" dirty="0"/>
              <a:t>κάλυμμα για την έκδοση πρόσθετου χαρτονομίσματος</a:t>
            </a:r>
            <a:r>
              <a:rPr lang="el-GR" dirty="0"/>
              <a:t>, με το οποίο η κυβέρνηση Βενιζέλου θα </a:t>
            </a:r>
            <a:r>
              <a:rPr lang="el-GR" b="1" dirty="0"/>
              <a:t>χρηματοδοτούσε την πολεμική της προσπάθεια.</a:t>
            </a:r>
            <a:r>
              <a:rPr lang="el-GR" dirty="0"/>
              <a:t> Ένα είδος </a:t>
            </a:r>
            <a:r>
              <a:rPr lang="el-GR" b="1" dirty="0"/>
              <a:t>αποθέματος, δηλαδή, σε χρυσό και σε συνάλλαγμα</a:t>
            </a:r>
            <a:r>
              <a:rPr lang="el-GR" dirty="0"/>
              <a:t>, που δεν βρισκόταν όμως υπό τον έλεγχο της χώρας.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Ελλάδα, πάντως, χρηματοδότησε με τον τρόπο αυτό την πολεμική συμμετοχή της στο μακεδονικό μέτωπο, την εκστρατεία στην Ουκρανία και την Κριμαία, και την πρώτη φάση της στρατιωτικής εμπλοκής στη Μικρά Ασία.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Οι </a:t>
            </a:r>
            <a:r>
              <a:rPr lang="el-GR" dirty="0"/>
              <a:t>συνέπειες αυτής της ιδιόμορφης νομισματικής ισορροπίας δεν άργησαν να φανούν.</a:t>
            </a:r>
          </a:p>
        </p:txBody>
      </p:sp>
    </p:spTree>
    <p:extLst>
      <p:ext uri="{BB962C8B-B14F-4D97-AF65-F5344CB8AC3E}">
        <p14:creationId xmlns:p14="http://schemas.microsoft.com/office/powerpoint/2010/main" val="150318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l-GR" dirty="0" smtClean="0"/>
              <a:t>#3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b="1" dirty="0" smtClean="0"/>
              <a:t>Νοέμβριο του 1920 </a:t>
            </a:r>
            <a:r>
              <a:rPr lang="el-GR" dirty="0" smtClean="0"/>
              <a:t>η </a:t>
            </a:r>
            <a:r>
              <a:rPr lang="el-GR" dirty="0" err="1" smtClean="0"/>
              <a:t>φιλοσυμμαχική</a:t>
            </a:r>
            <a:r>
              <a:rPr lang="el-GR" dirty="0" smtClean="0"/>
              <a:t> κυβέρνηση του Βενιζέλου έχασε τις εκλογές και την </a:t>
            </a:r>
            <a:r>
              <a:rPr lang="el-GR" b="1" dirty="0" smtClean="0"/>
              <a:t>εξουσία ανέλαβαν τα φιλοβασιλικά κόμματα </a:t>
            </a:r>
            <a:r>
              <a:rPr lang="el-GR" dirty="0" smtClean="0"/>
              <a:t>που έσπευσαν να επαναφέρουν τον ανεπιθύμητο στους Συμμάχους βασιλιά Κωνσταντίνο. </a:t>
            </a:r>
            <a:r>
              <a:rPr lang="el-GR" b="1" dirty="0" smtClean="0"/>
              <a:t>Οι Σύμμαχοι, σε αντίποινα, έσπευσαν να αποσύρουν την κάλυψη του χαρτονομίσματος </a:t>
            </a:r>
            <a:r>
              <a:rPr lang="el-GR" dirty="0" smtClean="0"/>
              <a:t>και έτσι, ένα σημαντικό τμήμα της νομισματικής κυκλοφορίας βρέθηκε χωρίς </a:t>
            </a:r>
            <a:r>
              <a:rPr lang="el-GR" dirty="0" err="1" smtClean="0"/>
              <a:t>αντίκρυσμα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r>
              <a:rPr lang="el-GR" dirty="0" smtClean="0"/>
              <a:t>Επιπλέον, από το 1918 και μετά, ο κρατικός ισολογισμός έκλεινε με παθητικό, ενώ ταυτόχρονα η παρουσία στη Μικρά Ασία εξελίχθηκε σε σκληρό και δαπανηρό πόλεμο. </a:t>
            </a:r>
          </a:p>
          <a:p>
            <a:pPr marL="0" indent="0">
              <a:buNone/>
            </a:pPr>
            <a:r>
              <a:rPr lang="el-GR" b="1" dirty="0" smtClean="0"/>
              <a:t>Τον Μάρτιο του 1922 </a:t>
            </a:r>
            <a:r>
              <a:rPr lang="el-GR" dirty="0" smtClean="0"/>
              <a:t>τα δημοσιονομικά δεδομένα έφτασαν σε πλήρες αδιέξοδο, το οποίο αντιμετωπίστηκε με έναν απρόσμενο τρόπο. Λίγους μήνες πριν από την κατάρρευση του Ελληνικού Μετώπου στη Μικρά Ασία, η Κυβέρνηση προέβη σε ένα </a:t>
            </a:r>
            <a:r>
              <a:rPr lang="el-GR" b="1" dirty="0" smtClean="0"/>
              <a:t>πρωτότυπο εσωτερικό αναγκαστικό δάνειο</a:t>
            </a:r>
            <a:r>
              <a:rPr lang="el-GR" dirty="0" smtClean="0"/>
              <a:t>, με </a:t>
            </a:r>
            <a:r>
              <a:rPr lang="el-GR" b="1" dirty="0" smtClean="0"/>
              <a:t>διχοτόμηση του χαρτονομίσματος</a:t>
            </a:r>
            <a:r>
              <a:rPr lang="el-GR" dirty="0" smtClean="0"/>
              <a:t>. Το αριστερό τμήμα εξακολουθούσε να κυκλοφορεί στο 50% της αναγραφόμενης αξίας, ενώ το δεξιό ανταλλάχθηκε με ομολογίες του Δημοσίου. </a:t>
            </a:r>
          </a:p>
          <a:p>
            <a:pPr marL="0" indent="0">
              <a:buNone/>
            </a:pPr>
            <a:r>
              <a:rPr lang="el-GR" dirty="0" smtClean="0"/>
              <a:t>Η επιχείρηση στέφθηκε από επιτυχία, </a:t>
            </a:r>
            <a:r>
              <a:rPr lang="el-GR" b="1" dirty="0" smtClean="0"/>
              <a:t>το κράτος απέκτησε 1.200.000.000 δραχμές και το πείραμα επαναλήφθηκε το 1926</a:t>
            </a:r>
            <a:r>
              <a:rPr lang="el-GR" dirty="0" smtClean="0"/>
              <a:t>. Φυσικά, ο νομισματικός αυτός ελιγμός δεν στάθηκε ικανός να προλάβει τη Μικρασιατική καταστροφή και τις βαρύτατες συνέπειές της.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141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Ποια είναι η ιδιομορφία των δανείων που ενέκριναν οι Σύμμαχοι για την Ελλάδα και ποια η χρήση τους μέχρι το 1920; Μον. 12</a:t>
            </a:r>
          </a:p>
          <a:p>
            <a:pPr marL="0" indent="0">
              <a:buNone/>
            </a:pPr>
            <a:r>
              <a:rPr lang="el-GR" dirty="0" err="1" smtClean="0"/>
              <a:t>Εσπερ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2003</a:t>
            </a:r>
          </a:p>
          <a:p>
            <a:pPr marL="0" indent="0">
              <a:buNone/>
            </a:pPr>
            <a:r>
              <a:rPr lang="el-GR" dirty="0" smtClean="0"/>
              <a:t>Με τη διχοτόμηση της δραχμής το 1922, το ελληνικό κράτος εξοικονόμησε 1.200.000.000 δραχμές. Σωστό ή Λάθος (μον. 2)</a:t>
            </a:r>
          </a:p>
          <a:p>
            <a:pPr marL="0" indent="0">
              <a:buNone/>
            </a:pP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2004)</a:t>
            </a:r>
          </a:p>
          <a:p>
            <a:pPr marL="0" indent="0">
              <a:buNone/>
            </a:pPr>
            <a:r>
              <a:rPr lang="el-GR" dirty="0" smtClean="0"/>
              <a:t>Το εγχείρημα της διχοτόμησης του χαρτονομίσματος τον Μάρτιο του 1922 απέφερε στην ελληνική οικονομία 1,2 δισεκατομμύρια δραχμές. Σωστό ή Λάθος (μον. 2) </a:t>
            </a: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2010</a:t>
            </a:r>
          </a:p>
          <a:p>
            <a:pPr marL="0" indent="0">
              <a:buNone/>
            </a:pPr>
            <a:r>
              <a:rPr lang="el-GR" dirty="0" smtClean="0"/>
              <a:t>Διχοτόμηση της δραχμής (Μάρτιος 1922) ορισμός (μον. 5) </a:t>
            </a: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2011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109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Διχοτόμηση της δραχμής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75" y="2010441"/>
            <a:ext cx="7983450" cy="370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52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el-GR" sz="1800" b="1" dirty="0" err="1" smtClean="0"/>
              <a:t>α.</a:t>
            </a:r>
            <a:r>
              <a:rPr lang="el-GR" sz="1800" dirty="0" err="1" smtClean="0"/>
              <a:t>Ποια</a:t>
            </a:r>
            <a:r>
              <a:rPr lang="el-GR" sz="1800" dirty="0" smtClean="0"/>
              <a:t> επίπτωση είχε για την ελληνική οικονομία η ήττα του Βενιζέλου στις εκλογές του Νοεμβρίου του 1920; (Μον. 10) </a:t>
            </a:r>
            <a:r>
              <a:rPr lang="el-GR" sz="1800" b="1" dirty="0" smtClean="0"/>
              <a:t>β.</a:t>
            </a:r>
            <a:r>
              <a:rPr lang="el-GR" sz="1800" dirty="0" smtClean="0"/>
              <a:t> Πώς η νέα κυβέρνηση αντιμετώπισε το οικονομικό αδιέξοδο, που δημιουργήθηκε από την ανάκληση του ιδιόμορφου εξωτερικού δανείου, το οποίο είχε εγκριθεί από τους Συμμάχους, για να χρηματοδοτηθεί η συμμετοχή της Ελλάδας στον Α΄ Παγκόσμιο πόλεμο; (Μον. 15). Στην απάντησή σας να συνδυάσετε τις ιστορικές σας γνώσεις με τις σχετικές πληροφορίες που παρέχει το ακόλουθο κείμενο.</a:t>
            </a: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u="sng" dirty="0" smtClean="0"/>
              <a:t>Κείμενο:</a:t>
            </a:r>
            <a:r>
              <a:rPr lang="el-GR" dirty="0" smtClean="0"/>
              <a:t> Τελικά, το 1922 η κυβέρνηση επέβαλε έναν ιδιότυπο </a:t>
            </a:r>
            <a:r>
              <a:rPr lang="el-GR" b="1" dirty="0" smtClean="0"/>
              <a:t>συνδυασμό υποτίμησης και εσωτερικού δανείου</a:t>
            </a:r>
            <a:r>
              <a:rPr lang="el-GR" dirty="0" smtClean="0"/>
              <a:t>. Όσοι κατείχαν τραπεζογραμμάτια (δηλαδή περίπου οι πάντες, όλα τα φυσικά και νομικά πρόσωπα στην Ελλάδα) υποχρεώθηκαν να τα </a:t>
            </a:r>
            <a:r>
              <a:rPr lang="el-GR" b="1" dirty="0" smtClean="0"/>
              <a:t>διχοτομήσουν, να ανταλλάξουν το μισό τραπεζογραμμάτιο με κρατικά ομόλογα και να κρατήσουν το άλλο μισό, </a:t>
            </a:r>
            <a:r>
              <a:rPr lang="el-GR" dirty="0" smtClean="0"/>
              <a:t>το οποίο διατήρησε την ονομαστική αξία τού ολοκλήρου. </a:t>
            </a:r>
            <a:r>
              <a:rPr lang="el-GR" b="1" dirty="0" smtClean="0"/>
              <a:t>Αλλά</a:t>
            </a:r>
            <a:r>
              <a:rPr lang="el-GR" dirty="0" smtClean="0"/>
              <a:t> και τα νέα χρηματικά μέσα που απέκτησε έτσι το Δημόσιο </a:t>
            </a:r>
            <a:r>
              <a:rPr lang="el-GR" b="1" dirty="0" smtClean="0"/>
              <a:t>δεν έσωσαν την κατάσταση: απορροφήθηκαν πολύ γρήγορα από τις συνεχώς αυξανόμενες δημόσιες δαπάνες και τον πληθωρισμό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sz="2300" dirty="0" smtClean="0"/>
              <a:t>(Γ.Β. </a:t>
            </a:r>
            <a:r>
              <a:rPr lang="el-GR" sz="2300" dirty="0" err="1" smtClean="0"/>
              <a:t>Δερτιλής</a:t>
            </a:r>
            <a:r>
              <a:rPr lang="el-GR" sz="2300" dirty="0" smtClean="0"/>
              <a:t>, Ιστορία του Ελληνικού Κράτους 1830-1920, τ. Β) (</a:t>
            </a:r>
            <a:r>
              <a:rPr lang="el-GR" sz="2300" dirty="0" err="1" smtClean="0"/>
              <a:t>ημερ</a:t>
            </a:r>
            <a:r>
              <a:rPr lang="el-GR" sz="2300" dirty="0" smtClean="0"/>
              <a:t> 2008)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28689386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790</Words>
  <Application>Microsoft Office PowerPoint</Application>
  <PresentationFormat>Προβολή στην οθόνη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Ο Α' Παγκόσμιος πόλεμος</vt:lpstr>
      <vt:lpstr>#1</vt:lpstr>
      <vt:lpstr>#2</vt:lpstr>
      <vt:lpstr>#3</vt:lpstr>
      <vt:lpstr>Παρουσίαση του PowerPoint</vt:lpstr>
      <vt:lpstr>Διχοτόμηση της δραχμής</vt:lpstr>
      <vt:lpstr>α.Ποια επίπτωση είχε για την ελληνική οικονομία η ήττα του Βενιζέλου στις εκλογές του Νοεμβρίου του 1920; (Μον. 10) β. Πώς η νέα κυβέρνηση αντιμετώπισε το οικονομικό αδιέξοδο, που δημιουργήθηκε από την ανάκληση του ιδιόμορφου εξωτερικού δανείου, το οποίο είχε εγκριθεί από τους Συμμάχους, για να χρηματοδοτηθεί η συμμετοχή της Ελλάδας στον Α΄ Παγκόσμιο πόλεμο; (Μον. 15). Στην απάντησή σας να συνδυάσετε τις ιστορικές σας γνώσεις με τις σχετικές πληροφορίες που παρέχει το ακόλουθο κείμενο.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Α' Παγκόσμιος πόλεμος</dc:title>
  <dc:creator>user</dc:creator>
  <cp:lastModifiedBy>user</cp:lastModifiedBy>
  <cp:revision>8</cp:revision>
  <dcterms:created xsi:type="dcterms:W3CDTF">2019-11-03T07:13:01Z</dcterms:created>
  <dcterms:modified xsi:type="dcterms:W3CDTF">2019-11-03T07:31:40Z</dcterms:modified>
</cp:coreProperties>
</file>