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81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98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53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388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94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30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37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2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23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1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662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FEF6-9611-4BDB-B174-A9EC70E051CA}" type="datetimeFigureOut">
              <a:rPr lang="el-GR" smtClean="0"/>
              <a:t>25/9/2019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DB06-126B-4B63-A55A-C89D827F3C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0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Ιστορία Γ΄ Λυκείου</a:t>
            </a:r>
            <a:br>
              <a:rPr lang="el-GR" dirty="0" smtClean="0"/>
            </a:br>
            <a:r>
              <a:rPr lang="el-GR" dirty="0" smtClean="0"/>
              <a:t>Θεωρητικών Σπουδών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Β. Η ΕΛΛΗΝΙΚΗ ΟΙΚΟΝΟΜΙΑ ΚΑΤΑ ΤΟΝ 19o ΑΙΩΝΑ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Κεφ. 2. Το εμπόριο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3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λιμάνι της Τραπεζούντας, στα 1840 (Εύξεινος Πόντος).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200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20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30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Πανελληνίων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Κατά τον πρώτο αιώνα της ανεξαρτησίας της Ελλάδας περισσότερο από τα 2/3 (σε αξία) του συνόλου των εξαγωγών ήταν γεωργικά προϊόντα. ΣΩΣΤΟ ή ΛΑΘΟΣ (μον. 2) ΕΣΠΕΡΙΝΑ ΛΥΚΕΙΑ 2002</a:t>
            </a:r>
          </a:p>
          <a:p>
            <a:r>
              <a:rPr lang="el-GR" dirty="0" smtClean="0"/>
              <a:t>Ποια ήταν τα προϊόντα που εξήγε η Ελλάδα κατά τη διάρκεια του πρώτου αιώνα της ανεξαρτησίας της; Μον. 13 ΕΣΠΕΡ 2005</a:t>
            </a:r>
          </a:p>
          <a:p>
            <a:r>
              <a:rPr lang="el-GR" dirty="0" smtClean="0"/>
              <a:t>Το μεγαλύτερο μέρος του εξωτερικού εμπορίου της Ελλάδας στη διάρκεια του πρώτου αιώνα της ανεξαρτησίας της αφορούσε γεωργικά προϊόντα. ΣΩΣΤΟ ή ΛΑΘΟΣ (μον. 2) ΗΜΕΡ 2006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706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ελληνική οικονομία κατά τον 19ο αιώνα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εμπόριο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Χαμηλά επίπεδα λόγω:</a:t>
            </a:r>
          </a:p>
          <a:p>
            <a:r>
              <a:rPr lang="el-GR" dirty="0" smtClean="0"/>
              <a:t>Μικρός πληθυσμός</a:t>
            </a:r>
          </a:p>
          <a:p>
            <a:r>
              <a:rPr lang="el-GR" dirty="0" smtClean="0"/>
              <a:t>Περιορισμένη αγοραστική ικανότητα</a:t>
            </a:r>
          </a:p>
          <a:p>
            <a:r>
              <a:rPr lang="el-GR" dirty="0" smtClean="0"/>
              <a:t>Απουσία παραγωγικών μονάδων</a:t>
            </a:r>
          </a:p>
          <a:p>
            <a:pPr marL="0" indent="0">
              <a:buNone/>
            </a:pPr>
            <a:r>
              <a:rPr lang="el-GR" dirty="0" smtClean="0"/>
              <a:t>Εισαγόμενα καταναλωτικά προϊόντα στα αστικά κέντρα</a:t>
            </a:r>
          </a:p>
          <a:p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Εξωτερικό εμπόριο</a:t>
            </a:r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Μόνιμα παθητικό</a:t>
            </a:r>
          </a:p>
          <a:p>
            <a:r>
              <a:rPr lang="el-GR" dirty="0" smtClean="0"/>
              <a:t>Προβληματικό ισοζύγιο πληρωμών</a:t>
            </a:r>
          </a:p>
          <a:p>
            <a:r>
              <a:rPr lang="el-GR" dirty="0" smtClean="0"/>
              <a:t>Τελωνειακοί δασμοί συμβάλλουν στα δημόσια έσοδα</a:t>
            </a:r>
          </a:p>
          <a:p>
            <a:r>
              <a:rPr lang="el-GR" dirty="0" smtClean="0"/>
              <a:t>Διεύρυνση και αύξηση μεγεθών με την διεύρυνση των συνόρων 1864 και 1881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377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Κεφ. 2. Το εμπόριο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Εξαγωγικό εμπόριο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Γεωργικά προϊόντα</a:t>
            </a:r>
          </a:p>
          <a:p>
            <a:r>
              <a:rPr lang="el-GR" dirty="0" smtClean="0"/>
              <a:t>Η σταφίδα το κύριο εξαγωγικό προϊόν (το ½ των συνολικών εξαγωγών)</a:t>
            </a:r>
          </a:p>
          <a:p>
            <a:r>
              <a:rPr lang="el-GR" dirty="0" smtClean="0"/>
              <a:t>Ελαιόλαδο</a:t>
            </a:r>
          </a:p>
          <a:p>
            <a:r>
              <a:rPr lang="el-GR" dirty="0" smtClean="0"/>
              <a:t>Κρασί (μετά το 1900)</a:t>
            </a:r>
          </a:p>
          <a:p>
            <a:r>
              <a:rPr lang="el-GR" dirty="0" smtClean="0"/>
              <a:t>Βαμβάκι</a:t>
            </a:r>
          </a:p>
          <a:p>
            <a:r>
              <a:rPr lang="el-GR" dirty="0" smtClean="0"/>
              <a:t>Καπνός </a:t>
            </a:r>
          </a:p>
          <a:p>
            <a:r>
              <a:rPr lang="el-GR" dirty="0" smtClean="0"/>
              <a:t>Κατεργασμένα δέρματα</a:t>
            </a:r>
          </a:p>
          <a:p>
            <a:r>
              <a:rPr lang="el-GR" dirty="0" smtClean="0"/>
              <a:t>Μεταλλευτικά προϊόντα </a:t>
            </a:r>
          </a:p>
          <a:p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εισαγωγές</a:t>
            </a:r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Γεωργικά προϊόντα (1/3 σε αξία του συνόλου)</a:t>
            </a:r>
          </a:p>
          <a:p>
            <a:r>
              <a:rPr lang="el-GR" dirty="0" smtClean="0"/>
              <a:t>Δημητριακά (σιτάρι)</a:t>
            </a:r>
          </a:p>
          <a:p>
            <a:r>
              <a:rPr lang="el-GR" dirty="0" smtClean="0"/>
              <a:t>Βιομηχανικά προϊόντα</a:t>
            </a:r>
          </a:p>
          <a:p>
            <a:r>
              <a:rPr lang="el-GR" dirty="0" smtClean="0"/>
              <a:t>Υφάσματα και νήματα</a:t>
            </a:r>
          </a:p>
          <a:p>
            <a:r>
              <a:rPr lang="el-GR" dirty="0" smtClean="0"/>
              <a:t>Ορυκτά</a:t>
            </a:r>
          </a:p>
          <a:p>
            <a:r>
              <a:rPr lang="el-GR" dirty="0" smtClean="0"/>
              <a:t>Ξυλεία</a:t>
            </a:r>
          </a:p>
          <a:p>
            <a:r>
              <a:rPr lang="el-GR" dirty="0" smtClean="0"/>
              <a:t>Χημικά</a:t>
            </a:r>
          </a:p>
          <a:p>
            <a:r>
              <a:rPr lang="el-GR" dirty="0" smtClean="0"/>
              <a:t>μηχανήματα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9355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Εμπορικοί δεσμοί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Βιομηχανικά κράτη Δυτικής Ευρώπης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Αγγλία (απορροφά σχεδόν το σύνολο της εξαγώγιμης σταφίδας και ορισμένα μεταλλεύματα</a:t>
            </a:r>
          </a:p>
          <a:p>
            <a:r>
              <a:rPr lang="el-GR" dirty="0" smtClean="0"/>
              <a:t>Γαλλία, Βέλγιο</a:t>
            </a:r>
          </a:p>
          <a:p>
            <a:r>
              <a:rPr lang="el-GR" dirty="0" smtClean="0"/>
              <a:t>Οθωμανική Αυτοκρατορία </a:t>
            </a: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Ισχυροί ελληνικοί εμπορικοί οίκοι εκτός συνόρων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Εξωελλαδικό κεφάλαιο</a:t>
            </a:r>
          </a:p>
          <a:p>
            <a:r>
              <a:rPr lang="el-GR" dirty="0" smtClean="0"/>
              <a:t>Ελληνισμός της διασποράς</a:t>
            </a:r>
          </a:p>
          <a:p>
            <a:r>
              <a:rPr lang="el-GR" dirty="0" smtClean="0"/>
              <a:t>Ρωσία, παραδουνάβιες περιοχές, Κωνσταντινούπολη, Σμύρνη, Αλεξάνδρεια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470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§1. Ολόκληρο τον 19ο αι. η εμπορική κίνηση ήταν πολύ περιορισμένη.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ΑΙΤΙΑ: </a:t>
            </a:r>
          </a:p>
          <a:p>
            <a:r>
              <a:rPr lang="el-GR" dirty="0" smtClean="0"/>
              <a:t>ο μικρός πληθυσμός, </a:t>
            </a:r>
          </a:p>
          <a:p>
            <a:r>
              <a:rPr lang="el-GR" dirty="0" smtClean="0"/>
              <a:t>η χαμηλή αγοραστική δυνατότητα των κατοίκων, </a:t>
            </a:r>
          </a:p>
          <a:p>
            <a:r>
              <a:rPr lang="el-GR" dirty="0" smtClean="0"/>
              <a:t>η απουσία μεγάλων παραγωγικών μονάδων. </a:t>
            </a:r>
          </a:p>
          <a:p>
            <a:pPr marL="0" indent="0">
              <a:buNone/>
            </a:pPr>
            <a:r>
              <a:rPr lang="el-GR" dirty="0" smtClean="0"/>
              <a:t>Στο τέλος του αιώνα η εσωτερική εμπορική κίνηση αυξήθηκε στις μεγαλουπόλεις, τροφοδοτούμενη, ωστόσο, από εισαγόμενα προϊόντα.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594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§2. Για τους ίδιους λόγους το εμπόριο της χώρας από τα πρώτα χρόνια της ανεξαρτησίας συνδέθηκε με το εξωτερικό. 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Μέχρι το 1913 εμπόριο= εξωτερικό εμπόριο. </a:t>
            </a:r>
          </a:p>
          <a:p>
            <a:pPr marL="0" indent="0">
              <a:buNone/>
            </a:pPr>
            <a:r>
              <a:rPr lang="el-GR" dirty="0" smtClean="0"/>
              <a:t>↔ Επειδή η αξία των εισαγωγών υπερέβαινε κατά πολύ την αξία των εξαγωγών, </a:t>
            </a:r>
          </a:p>
          <a:p>
            <a:pPr marL="0" indent="0">
              <a:buNone/>
            </a:pPr>
            <a:r>
              <a:rPr lang="el-GR" dirty="0" smtClean="0"/>
              <a:t>το ισοζύγιο πληρωμών ήταν σχεδόν μόνιμα παθητικό. Παρόλα αυτά, η αξία του εμπορίου ήταν μεγάλη. </a:t>
            </a:r>
          </a:p>
          <a:p>
            <a:pPr marL="0" indent="0">
              <a:buNone/>
            </a:pPr>
            <a:r>
              <a:rPr lang="el-GR" dirty="0" smtClean="0"/>
              <a:t>ΑΙΤΙΑ: </a:t>
            </a:r>
          </a:p>
          <a:p>
            <a:r>
              <a:rPr lang="el-GR" dirty="0" smtClean="0"/>
              <a:t>συνέβαλε στην αντιμετώπιση του επισιτιστικού προβλήματος και </a:t>
            </a:r>
          </a:p>
          <a:p>
            <a:r>
              <a:rPr lang="el-GR" dirty="0" smtClean="0"/>
              <a:t>αποτελούσε την πιο αξιόπιστη πηγή εσόδων για τα δημόσια ταμεία (πχ. έσοδα τελωνείων).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38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§3. Εξωτερικό εμπόριο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Ρυθμός ανάπτυξης: </a:t>
            </a:r>
          </a:p>
          <a:p>
            <a:pPr marL="0" indent="0">
              <a:buNone/>
            </a:pPr>
            <a:r>
              <a:rPr lang="el-GR" dirty="0" smtClean="0"/>
              <a:t>Η ανάπτυξη του εξωτερικού εμπορίου ήταν </a:t>
            </a:r>
            <a:r>
              <a:rPr lang="el-GR" b="1" dirty="0" smtClean="0"/>
              <a:t>ΑΝΑΛΟΓΗ</a:t>
            </a:r>
            <a:r>
              <a:rPr lang="el-GR" dirty="0" smtClean="0"/>
              <a:t> με τη </a:t>
            </a:r>
            <a:r>
              <a:rPr lang="el-GR" b="1" dirty="0" smtClean="0"/>
              <a:t>βελτίωση των εθνικών οικονομικών μεγεθών </a:t>
            </a:r>
            <a:r>
              <a:rPr lang="el-GR" dirty="0" smtClean="0"/>
              <a:t>και με τους ρυθμούς ανάπτυξης του διεθνούς εμπορίου. </a:t>
            </a:r>
          </a:p>
          <a:p>
            <a:pPr marL="0" indent="0">
              <a:buNone/>
            </a:pPr>
            <a:r>
              <a:rPr lang="el-GR" dirty="0" smtClean="0"/>
              <a:t>Η αύξηση της αξίας των συναλλαγών ήταν εντυπωσιακή (1851: 36 εκ. χρυσές δραχμές, 1901: 235 εκ., 1911: 315 εκ.) </a:t>
            </a:r>
          </a:p>
          <a:p>
            <a:pPr marL="0" indent="0">
              <a:buNone/>
            </a:pPr>
            <a:r>
              <a:rPr lang="el-GR" dirty="0" smtClean="0"/>
              <a:t>και ακολουθούσε την εδαφική επέκταση της Ελλάδας (προσάρτηση Ιόνιων νησιών και Θεσσαλίας) </a:t>
            </a:r>
          </a:p>
          <a:p>
            <a:pPr marL="0" indent="0">
              <a:buNone/>
            </a:pPr>
            <a:r>
              <a:rPr lang="el-GR" dirty="0" smtClean="0"/>
              <a:t>που οδήγησε και σε διπλασιασμό του πληθυσμού της.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052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§4. Όγκος εξαγωγών &amp; είδη εξαγόμενων προϊόντων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Το μεγαλύτερο μέρος του εξωτερικού εμπορίου της Ελλάδας κατά τον πρώτο αιώνα της Ανεξαρτησίας της αφορούσε </a:t>
            </a:r>
            <a:r>
              <a:rPr lang="el-GR" b="1" dirty="0" smtClean="0"/>
              <a:t>γεωργικά προϊόντα</a:t>
            </a:r>
            <a:r>
              <a:rPr lang="el-GR" dirty="0" smtClean="0"/>
              <a:t>. Στις εξαγωγές τα 2/3 του συνόλου (σε αξία) ήταν γεωργικά προϊόντα.</a:t>
            </a:r>
          </a:p>
          <a:p>
            <a:pPr marL="0" indent="0">
              <a:buNone/>
            </a:pPr>
            <a:r>
              <a:rPr lang="el-GR" dirty="0" smtClean="0"/>
              <a:t>1900-1910: οι εξαγωγές αγροτικών προϊόντων φτάνουν τα </a:t>
            </a:r>
            <a:r>
              <a:rPr lang="el-GR" b="1" dirty="0" smtClean="0"/>
              <a:t>¾ των συνολικών εξαγωγών </a:t>
            </a:r>
            <a:r>
              <a:rPr lang="el-GR" dirty="0" smtClean="0"/>
              <a:t>και το ½ της αξίας τους αφορούσε τη </a:t>
            </a:r>
            <a:r>
              <a:rPr lang="el-GR" b="1" dirty="0" smtClean="0"/>
              <a:t>σταφίδα</a:t>
            </a:r>
            <a:r>
              <a:rPr lang="el-GR" dirty="0" smtClean="0"/>
              <a:t>, ενώ ακολουθούσε με μεγάλη διαφορά το </a:t>
            </a:r>
            <a:r>
              <a:rPr lang="el-GR" b="1" dirty="0" smtClean="0"/>
              <a:t>ελαιόλαδο</a:t>
            </a:r>
            <a:r>
              <a:rPr lang="el-GR" dirty="0" smtClean="0"/>
              <a:t> και, μετά το 1900, το </a:t>
            </a:r>
            <a:r>
              <a:rPr lang="el-GR" b="1" dirty="0" smtClean="0"/>
              <a:t>κρασί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58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§5. Άλλα εξαγόμενα προϊόντα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Εκτός από τα παραπάνω, εξάγονταν: </a:t>
            </a:r>
          </a:p>
          <a:p>
            <a:r>
              <a:rPr lang="el-GR" dirty="0" smtClean="0"/>
              <a:t>Φυτικά προϊόντα για βιομηχανική επεξεργασία, πχ. βαμβάκι στον αμερικανικό εμφύλιο, καπνός (αντιπροσώπευε ακόμη το 2-3% των εξαγωγών).</a:t>
            </a:r>
          </a:p>
          <a:p>
            <a:r>
              <a:rPr lang="el-GR" dirty="0" smtClean="0"/>
              <a:t>Κατεργασμένα δέρματα (μέχρι το 1880) </a:t>
            </a:r>
          </a:p>
          <a:p>
            <a:r>
              <a:rPr lang="el-GR" dirty="0" smtClean="0"/>
              <a:t>Πρώτες ύλες: μεταλλευτικά προϊόντα (στο τέλος του 1890 πλησίαζαν το 1/5 της αξίας των εξαγωγών). Επρόκειτο κυρίως για μόλυβδο, </a:t>
            </a:r>
            <a:r>
              <a:rPr lang="el-GR" dirty="0" err="1" smtClean="0"/>
              <a:t>μαγγανιούχα</a:t>
            </a:r>
            <a:r>
              <a:rPr lang="el-GR" dirty="0" smtClean="0"/>
              <a:t> μεταλλεύματα, σμύριδα και θηραϊκή γη. </a:t>
            </a:r>
          </a:p>
          <a:p>
            <a:r>
              <a:rPr lang="el-GR" dirty="0" smtClean="0"/>
              <a:t>Βιομηχανικά προϊόντα: οι εξαγωγές τους ήταν ασήμαντες.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268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§6. Εισαγόμενα προϊόντα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Κυριαρχούσαν τα </a:t>
            </a:r>
            <a:r>
              <a:rPr lang="el-GR" b="1" dirty="0" smtClean="0"/>
              <a:t>αγροτικά προϊόντα </a:t>
            </a:r>
            <a:r>
              <a:rPr lang="el-GR" dirty="0" smtClean="0"/>
              <a:t>(1/3 του συνόλου σε αξία).</a:t>
            </a:r>
          </a:p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b="1" dirty="0" smtClean="0"/>
              <a:t>δημητριακά </a:t>
            </a:r>
            <a:r>
              <a:rPr lang="el-GR" dirty="0" smtClean="0"/>
              <a:t>(ιδίως το στάρι) κατείχαν την πρώτη θέση. </a:t>
            </a:r>
          </a:p>
          <a:p>
            <a:pPr marL="0" indent="0">
              <a:buNone/>
            </a:pPr>
            <a:r>
              <a:rPr lang="el-GR" b="1" dirty="0" smtClean="0"/>
              <a:t>Βιομηχανικά προϊόντα: </a:t>
            </a:r>
          </a:p>
          <a:p>
            <a:pPr marL="0" indent="0">
              <a:buNone/>
            </a:pPr>
            <a:r>
              <a:rPr lang="el-GR" dirty="0" smtClean="0"/>
              <a:t>Κυριαρχούσαν τα υφάσματα και τα νήματα, τα ορυκτά, η ξυλεία, τα χημικά προϊόντα και τα μηχανήματα.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572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§7. Χώρες με τις οποίες ανέπτυξε η Ελλάδα εμπορικούς δεσμούς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ήταν τα βιομηχανικά κράτη της Δ. Ευρώπης </a:t>
            </a:r>
          </a:p>
          <a:p>
            <a:pPr marL="0" indent="0">
              <a:buNone/>
            </a:pPr>
            <a:r>
              <a:rPr lang="el-GR" dirty="0" smtClean="0"/>
              <a:t>(η </a:t>
            </a:r>
            <a:r>
              <a:rPr lang="el-GR" b="1" dirty="0" smtClean="0"/>
              <a:t>Αγγλία</a:t>
            </a:r>
            <a:r>
              <a:rPr lang="el-GR" dirty="0" smtClean="0"/>
              <a:t> απορροφούσε το σύνολο σχεδόν της σταφίδας &amp; σημαντικό ποσοστό των μεταλλευμάτων, όπως ο μόλυβδος, </a:t>
            </a:r>
          </a:p>
          <a:p>
            <a:pPr marL="0" indent="0">
              <a:buNone/>
            </a:pPr>
            <a:r>
              <a:rPr lang="el-GR" dirty="0" smtClean="0"/>
              <a:t>ενώ ακολουθούσαν η </a:t>
            </a:r>
            <a:r>
              <a:rPr lang="el-GR" b="1" dirty="0" smtClean="0"/>
              <a:t>Γαλλία</a:t>
            </a:r>
            <a:r>
              <a:rPr lang="el-GR" dirty="0" smtClean="0"/>
              <a:t> και το </a:t>
            </a:r>
            <a:r>
              <a:rPr lang="el-GR" b="1" dirty="0" smtClean="0"/>
              <a:t>Βέλγιο</a:t>
            </a:r>
            <a:r>
              <a:rPr lang="el-GR" dirty="0" smtClean="0"/>
              <a:t>).</a:t>
            </a:r>
          </a:p>
          <a:p>
            <a:pPr marL="0" indent="0">
              <a:buNone/>
            </a:pPr>
            <a:r>
              <a:rPr lang="el-GR" dirty="0" smtClean="0"/>
              <a:t>Οι εμπορικές σχέσεις με την </a:t>
            </a:r>
            <a:r>
              <a:rPr lang="el-GR" b="1" dirty="0" smtClean="0"/>
              <a:t>Οθωμανική Αυτοκρατορία</a:t>
            </a:r>
            <a:r>
              <a:rPr lang="el-GR" dirty="0" smtClean="0"/>
              <a:t>, αν και υπαρκτές, δε βρίσκονταν στην πρώτη θέση από πλευράς όγκου &amp; αξίας.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410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§8. Περιοχές εξάπλωσης της ελληνικής εμπορικής δραστηριότητας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Ισχυροί </a:t>
            </a:r>
            <a:r>
              <a:rPr lang="el-GR" b="1" dirty="0" smtClean="0"/>
              <a:t>ελληνικοί εμπορικοί οίκοι </a:t>
            </a:r>
            <a:r>
              <a:rPr lang="el-GR" dirty="0" smtClean="0"/>
              <a:t>είχαν επεκτείνει τις δραστηριότητές τους σε περιοχές γύρω από την Ελλάδα:</a:t>
            </a:r>
          </a:p>
          <a:p>
            <a:pPr marL="0" indent="0">
              <a:buNone/>
            </a:pPr>
            <a:r>
              <a:rPr lang="el-GR" dirty="0" smtClean="0"/>
              <a:t>Ν. Ρωσία, Παραδουνάβιες χώρες, Κων/</a:t>
            </a:r>
            <a:r>
              <a:rPr lang="el-GR" dirty="0" err="1" smtClean="0"/>
              <a:t>πολη</a:t>
            </a:r>
            <a:r>
              <a:rPr lang="el-GR" dirty="0" smtClean="0"/>
              <a:t> &amp; άλλα λιμάνια της Οθωμανικής Αυτοκρατορίας, στη Σμύρνη και την Αλεξάνδρεια.</a:t>
            </a:r>
          </a:p>
          <a:p>
            <a:pPr marL="0" indent="0">
              <a:buNone/>
            </a:pPr>
            <a:r>
              <a:rPr lang="el-GR" dirty="0" smtClean="0"/>
              <a:t>Οι οίκοι αυτοί </a:t>
            </a:r>
            <a:r>
              <a:rPr lang="el-GR" b="1" dirty="0" smtClean="0"/>
              <a:t>δρούσαν ανταγωνιστικά </a:t>
            </a:r>
            <a:r>
              <a:rPr lang="el-GR" dirty="0" smtClean="0"/>
              <a:t>προς τους εγχώριους εμπόρους και προς τους οίκους των ισχυρών βιομηχανικών κρατών της Δύσης.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27535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846</Words>
  <Application>Microsoft Office PowerPoint</Application>
  <PresentationFormat>Προβολή στην οθόνη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Ιστορία Γ΄ Λυκείου Θεωρητικών Σπουδών </vt:lpstr>
      <vt:lpstr>§1. Ολόκληρο τον 19ο αι. η εμπορική κίνηση ήταν πολύ περιορισμένη.</vt:lpstr>
      <vt:lpstr>§2. Για τους ίδιους λόγους το εμπόριο της χώρας από τα πρώτα χρόνια της ανεξαρτησίας συνδέθηκε με το εξωτερικό. </vt:lpstr>
      <vt:lpstr>§3. Εξωτερικό εμπόριο</vt:lpstr>
      <vt:lpstr>§4. Όγκος εξαγωγών &amp; είδη εξαγόμενων προϊόντων</vt:lpstr>
      <vt:lpstr>§5. Άλλα εξαγόμενα προϊόντα</vt:lpstr>
      <vt:lpstr>§6. Εισαγόμενα προϊόντα</vt:lpstr>
      <vt:lpstr>§7. Χώρες με τις οποίες ανέπτυξε η Ελλάδα εμπορικούς δεσμούς</vt:lpstr>
      <vt:lpstr>§8. Περιοχές εξάπλωσης της ελληνικής εμπορικής δραστηριότητας</vt:lpstr>
      <vt:lpstr>Το λιμάνι της Τραπεζούντας, στα 1840 (Εύξεινος Πόντος).</vt:lpstr>
      <vt:lpstr>Παρουσίαση του PowerPoint</vt:lpstr>
      <vt:lpstr>Ερωτήσεις Πανελληνίων</vt:lpstr>
      <vt:lpstr>Η ελληνική οικονομία κατά τον 19ο αιώνα</vt:lpstr>
      <vt:lpstr>Κεφ. 2. Το εμπόριο</vt:lpstr>
      <vt:lpstr>Εμπορικοί δεσμοί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Ιστορία Γ΄ Λυκείου Θεωρητικών Σπουδών </dc:title>
  <dc:creator>user</dc:creator>
  <cp:lastModifiedBy>user</cp:lastModifiedBy>
  <cp:revision>12</cp:revision>
  <dcterms:created xsi:type="dcterms:W3CDTF">2019-09-24T14:03:05Z</dcterms:created>
  <dcterms:modified xsi:type="dcterms:W3CDTF">2019-09-25T12:23:21Z</dcterms:modified>
</cp:coreProperties>
</file>