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C3A1426-B4BE-4017-9C5A-B27808E5BDE3}" type="datetimeFigureOut">
              <a:rPr lang="el-GR" smtClean="0"/>
              <a:t>28/1/2019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234840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3A1426-B4BE-4017-9C5A-B27808E5BDE3}" type="datetimeFigureOut">
              <a:rPr lang="el-GR" smtClean="0"/>
              <a:t>28/1/2019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103655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3A1426-B4BE-4017-9C5A-B27808E5BDE3}" type="datetimeFigureOut">
              <a:rPr lang="el-GR" smtClean="0"/>
              <a:t>28/1/2019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106703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C3A1426-B4BE-4017-9C5A-B27808E5BDE3}" type="datetimeFigureOut">
              <a:rPr lang="el-GR" smtClean="0"/>
              <a:t>28/1/2019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151055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C3A1426-B4BE-4017-9C5A-B27808E5BDE3}" type="datetimeFigureOut">
              <a:rPr lang="el-GR" smtClean="0"/>
              <a:t>28/1/2019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1412187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C3A1426-B4BE-4017-9C5A-B27808E5BDE3}" type="datetimeFigureOut">
              <a:rPr lang="el-GR" smtClean="0"/>
              <a:t>28/1/2019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331807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C3A1426-B4BE-4017-9C5A-B27808E5BDE3}" type="datetimeFigureOut">
              <a:rPr lang="el-GR" smtClean="0"/>
              <a:t>28/1/2019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271288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C3A1426-B4BE-4017-9C5A-B27808E5BDE3}" type="datetimeFigureOut">
              <a:rPr lang="el-GR" smtClean="0"/>
              <a:t>28/1/2019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4728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C3A1426-B4BE-4017-9C5A-B27808E5BDE3}" type="datetimeFigureOut">
              <a:rPr lang="el-GR" smtClean="0"/>
              <a:t>28/1/2019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1743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3A1426-B4BE-4017-9C5A-B27808E5BDE3}" type="datetimeFigureOut">
              <a:rPr lang="el-GR" smtClean="0"/>
              <a:t>28/1/2019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223914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3A1426-B4BE-4017-9C5A-B27808E5BDE3}" type="datetimeFigureOut">
              <a:rPr lang="el-GR" smtClean="0"/>
              <a:t>28/1/2019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6F2981-0195-401D-8B0E-0AA404E1E486}" type="slidenum">
              <a:rPr lang="el-GR" smtClean="0"/>
              <a:t>‹#›</a:t>
            </a:fld>
            <a:endParaRPr lang="el-GR"/>
          </a:p>
        </p:txBody>
      </p:sp>
    </p:spTree>
    <p:extLst>
      <p:ext uri="{BB962C8B-B14F-4D97-AF65-F5344CB8AC3E}">
        <p14:creationId xmlns:p14="http://schemas.microsoft.com/office/powerpoint/2010/main" val="23266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A1426-B4BE-4017-9C5A-B27808E5BDE3}" type="datetimeFigureOut">
              <a:rPr lang="el-GR" smtClean="0"/>
              <a:t>28/1/2019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F2981-0195-401D-8B0E-0AA404E1E486}" type="slidenum">
              <a:rPr lang="el-GR" smtClean="0"/>
              <a:t>‹#›</a:t>
            </a:fld>
            <a:endParaRPr lang="el-GR"/>
          </a:p>
        </p:txBody>
      </p:sp>
    </p:spTree>
    <p:extLst>
      <p:ext uri="{BB962C8B-B14F-4D97-AF65-F5344CB8AC3E}">
        <p14:creationId xmlns:p14="http://schemas.microsoft.com/office/powerpoint/2010/main" val="337026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3. Η Σύμβαση της Λοζάνης και η ανταλλαγή των πληθυσμών</a:t>
            </a:r>
            <a:endParaRPr lang="el-GR" dirty="0"/>
          </a:p>
        </p:txBody>
      </p:sp>
      <p:sp>
        <p:nvSpPr>
          <p:cNvPr id="3" name="Υπότιτλος 2"/>
          <p:cNvSpPr>
            <a:spLocks noGrp="1"/>
          </p:cNvSpPr>
          <p:nvPr>
            <p:ph type="subTitle" idx="1"/>
          </p:nvPr>
        </p:nvSpPr>
        <p:spPr/>
        <p:txBody>
          <a:bodyPr/>
          <a:lstStyle/>
          <a:p>
            <a:r>
              <a:rPr lang="el-GR" dirty="0" smtClean="0"/>
              <a:t>Κατερίνα Τζάμου</a:t>
            </a:r>
          </a:p>
          <a:p>
            <a:r>
              <a:rPr lang="el-GR" dirty="0" smtClean="0"/>
              <a:t>Φιλόλογος, Πρότυπο ΓΕΛ </a:t>
            </a:r>
            <a:r>
              <a:rPr lang="el-GR" dirty="0" err="1" smtClean="0"/>
              <a:t>Ιωνιδείου</a:t>
            </a:r>
            <a:r>
              <a:rPr lang="el-GR" dirty="0" smtClean="0"/>
              <a:t> Σχολής Πειραιά</a:t>
            </a:r>
            <a:endParaRPr lang="el-GR" dirty="0"/>
          </a:p>
        </p:txBody>
      </p:sp>
    </p:spTree>
    <p:extLst>
      <p:ext uri="{BB962C8B-B14F-4D97-AF65-F5344CB8AC3E}">
        <p14:creationId xmlns:p14="http://schemas.microsoft.com/office/powerpoint/2010/main" val="293828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b="1" dirty="0" smtClean="0"/>
              <a:t>Πηγή Β΄</a:t>
            </a:r>
            <a:r>
              <a:rPr lang="el-GR" dirty="0" smtClean="0"/>
              <a:t> «Οι πρόσφυγες της </a:t>
            </a:r>
            <a:r>
              <a:rPr lang="el-GR" dirty="0" err="1" smtClean="0"/>
              <a:t>Μικράς</a:t>
            </a:r>
            <a:r>
              <a:rPr lang="el-GR" dirty="0" smtClean="0"/>
              <a:t> Ασίας, της Ανατολικής Θράκης και του Εύξεινου Πόντου … θεωρούν ότι η Ανταλλαγή των ελληνικών πληθυσμών της Τουρκίας που ανέρχονται σε ένα εκατομμύριο διακόσιες χιλιάδες απέναντι σε τριακόσιες χιλιάδες μουσουλμάνους της Ελλάδας … πλήττει καίρια την παγκόσμια συνείδηση και την παγκόσμια ηθική … ότι είναι αντίθετη προς τα ιερότερα δικαιώματα του ανθρώπου, της ελευθερίας και ιδιοκτησίας· ότι το σύστημα της Ανταλλαγής αποτελεί νέα και κεκαλυμμένη μορφή αναγκαστικού εκπατρισμού και αναγκαστικής απαλλοτρίωσης που κανένα κράτος δεν έχει το δικαίωμα να θέσει σε εφαρμογή παρά τη θέληση των πληθυσμών. Ότι οι ελληνικοί πληθυσμοί της </a:t>
            </a:r>
            <a:r>
              <a:rPr lang="el-GR" dirty="0" err="1" smtClean="0"/>
              <a:t>Μικρασίας</a:t>
            </a:r>
            <a:r>
              <a:rPr lang="el-GR" dirty="0" smtClean="0"/>
              <a:t>, αυτόχθονες από πανάρχαιους χρόνους στη γη που κατοικούσαν και πάνω στην οποία τα δικαιώματά τους είναι αναπαλλοτρίωτα και απαράγραπτα, δεν μετανάστευσαν με τη θέλησή τους αλλά εκδιώχθηκαν από τις εστίες τους αντιμετωπίζοντας το φάσμα της σφαγής … Οι αλύτρωτοι Έλληνες συναγμένοι εδώ και σε άλλες πόλεις και νησιά της Ελλάδας αποφασίζουν και ψηφίζουν ομόφωνα να αξιώσουν τη δυνατότητα να παλιννοστήσουν στις πατρίδες τους κάτω από ουσιαστικές συνθήκες εγγύησης που θα καταστήσουν αυτήν την παλιννόστηση πραγματοποιήσιμη … Σε αντίθετη περίπτωση καταγγέλλουν την αδικία που τους γίνεται, σαν μια προσβολή δίχως προηγούμενο κατά της ανθρωπότητας και του πολιτισμού». (Ψήφισμα που εγκρίθηκε από τους πρόσφυγες της Αθήνας στην Ομόνοια στο πάνδημο συλλαλητήριο που οργανώθηκε για να εκφραστεί η αντίθεσή τους στην υποχρεωτική ανταλλαγή).</a:t>
            </a:r>
            <a:endParaRPr lang="el-GR" dirty="0"/>
          </a:p>
        </p:txBody>
      </p:sp>
    </p:spTree>
    <p:extLst>
      <p:ext uri="{BB962C8B-B14F-4D97-AF65-F5344CB8AC3E}">
        <p14:creationId xmlns:p14="http://schemas.microsoft.com/office/powerpoint/2010/main" val="314740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1600" dirty="0" smtClean="0"/>
              <a:t>Να γράψετε στο τετράδιό σας τους αριθμούς της Στήλης Α (γεγονότα) αντιστοιχίζοντάς τους με τις χρονολογίες της Στήλης Β (περισσεύουν δύο χρονολογίες). </a:t>
            </a:r>
            <a:r>
              <a:rPr lang="el-GR" sz="1600" dirty="0" err="1" smtClean="0"/>
              <a:t>μον</a:t>
            </a:r>
            <a:r>
              <a:rPr lang="el-GR" sz="1600" dirty="0" smtClean="0"/>
              <a:t> 10 </a:t>
            </a:r>
            <a:r>
              <a:rPr lang="el-GR" sz="1600" dirty="0" err="1" smtClean="0"/>
              <a:t>ημερ</a:t>
            </a:r>
            <a:r>
              <a:rPr lang="el-GR" sz="1600" dirty="0" smtClean="0"/>
              <a:t> 2008</a:t>
            </a:r>
          </a:p>
          <a:p>
            <a:pPr marL="0" indent="0">
              <a:buNone/>
            </a:pPr>
            <a:r>
              <a:rPr lang="el-GR" sz="1600" b="1" dirty="0" smtClean="0"/>
              <a:t>Στήλη Α: ΓΕΓΟΝΟΤΑ</a:t>
            </a:r>
          </a:p>
          <a:p>
            <a:r>
              <a:rPr lang="el-GR" sz="1600" dirty="0" smtClean="0"/>
              <a:t>1. Απόβαση ελληνικού στρατού στη Σμύρνη</a:t>
            </a:r>
          </a:p>
          <a:p>
            <a:r>
              <a:rPr lang="el-GR" sz="1600" dirty="0" smtClean="0"/>
              <a:t>2. Εμφάνιση της κοινοβουλευτικής ομάδας των Ιαπώνων</a:t>
            </a:r>
          </a:p>
          <a:p>
            <a:r>
              <a:rPr lang="el-GR" sz="1600" dirty="0" smtClean="0"/>
              <a:t>3. Ίδρυση της Τράπεζας της Ελλάδος</a:t>
            </a:r>
          </a:p>
          <a:p>
            <a:r>
              <a:rPr lang="el-GR" sz="1600" dirty="0" smtClean="0"/>
              <a:t>4. Συμφωνία της Άγκυρας</a:t>
            </a:r>
          </a:p>
          <a:p>
            <a:r>
              <a:rPr lang="el-GR" sz="1600" dirty="0" smtClean="0"/>
              <a:t>5. Σύμβαση της Λοζάνης</a:t>
            </a:r>
          </a:p>
          <a:p>
            <a:pPr marL="0" indent="0">
              <a:buNone/>
            </a:pPr>
            <a:r>
              <a:rPr lang="el-GR" sz="1600" b="1" dirty="0" smtClean="0"/>
              <a:t>Στήλη Β: ΧΡΟΝΟΛΟΓΙΕΣ</a:t>
            </a:r>
          </a:p>
          <a:p>
            <a:r>
              <a:rPr lang="el-GR" sz="1600" dirty="0" smtClean="0"/>
              <a:t>1927</a:t>
            </a:r>
          </a:p>
          <a:p>
            <a:r>
              <a:rPr lang="el-GR" sz="1600" dirty="0" smtClean="0"/>
              <a:t>1923</a:t>
            </a:r>
          </a:p>
          <a:p>
            <a:r>
              <a:rPr lang="el-GR" sz="1600" dirty="0" smtClean="0"/>
              <a:t>1920</a:t>
            </a:r>
          </a:p>
          <a:p>
            <a:r>
              <a:rPr lang="el-GR" sz="1600" dirty="0" smtClean="0"/>
              <a:t>1919</a:t>
            </a:r>
          </a:p>
          <a:p>
            <a:r>
              <a:rPr lang="el-GR" sz="1600" dirty="0" smtClean="0"/>
              <a:t>1906</a:t>
            </a:r>
          </a:p>
          <a:p>
            <a:r>
              <a:rPr lang="el-GR" sz="1600" dirty="0" smtClean="0"/>
              <a:t>1908</a:t>
            </a:r>
          </a:p>
          <a:p>
            <a:r>
              <a:rPr lang="el-GR" sz="1600" dirty="0" smtClean="0"/>
              <a:t>1930</a:t>
            </a:r>
          </a:p>
          <a:p>
            <a:endParaRPr lang="el-GR" sz="1600" dirty="0"/>
          </a:p>
        </p:txBody>
      </p:sp>
    </p:spTree>
    <p:extLst>
      <p:ext uri="{BB962C8B-B14F-4D97-AF65-F5344CB8AC3E}">
        <p14:creationId xmlns:p14="http://schemas.microsoft.com/office/powerpoint/2010/main" val="186016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1600" dirty="0" smtClean="0"/>
              <a:t>Με βάση τις ιστορικές σας γνώσεις και αντλώντας στοιχεία από τα κείμενα Α, Β και Γ που σας δίνονται: α. να αναφερθείτε στις ρυθμίσεις της Σύμβασης της Λοζάνης της 30ης Ιανουαρίου 1923 για την ανταλλαγή των πληθυσμών μεταξύ Ελλάδας και Τουρκίας, (μον. 13) β. να εξηγήσετε πώς η υπογραφή της Σύμβασης της Λοζάνης συνδέεται με την πραγματικότητα που είχε διαμορφωθεί μετά τη Μικρασιατική Καταστροφή, καθώς και με τις βλέψεις των ηγετών των δύο κρατών. (μον. 12) Μον. 25 </a:t>
            </a:r>
            <a:r>
              <a:rPr lang="el-GR" sz="1600" dirty="0" err="1" smtClean="0"/>
              <a:t>ημερ</a:t>
            </a:r>
            <a:r>
              <a:rPr lang="el-GR" sz="1600" dirty="0" smtClean="0"/>
              <a:t> – </a:t>
            </a:r>
            <a:r>
              <a:rPr lang="el-GR" sz="1600" dirty="0" err="1" smtClean="0"/>
              <a:t>εσπερ</a:t>
            </a:r>
            <a:r>
              <a:rPr lang="el-GR" sz="1600" dirty="0" smtClean="0"/>
              <a:t> 2015</a:t>
            </a:r>
            <a:endParaRPr lang="el-GR" sz="1600"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5600" b="1" dirty="0" smtClean="0"/>
              <a:t>ΚΕΙΜΕΝΟ Α</a:t>
            </a:r>
          </a:p>
          <a:p>
            <a:pPr marL="0" indent="0">
              <a:buNone/>
            </a:pPr>
            <a:r>
              <a:rPr lang="el-GR" sz="5600" dirty="0" smtClean="0"/>
              <a:t>Μια μέρα ήρθε στο </a:t>
            </a:r>
            <a:r>
              <a:rPr lang="el-GR" sz="5600" dirty="0" err="1" smtClean="0"/>
              <a:t>Γκέλβερι</a:t>
            </a:r>
            <a:r>
              <a:rPr lang="el-GR" sz="5600" dirty="0" smtClean="0"/>
              <a:t> Επιτροπή, από την Ελλάδα, όπως έλεγαν. Πήγαν μαζί τους και οι δικοί μας, για να κουβεντιάσουν για την Ανταλλαγή. […] Οι άνθρωποι της Επιτροπής ήρθαν και μας έγραψαν τα ονόματα και τις περιουσίες μας. Μας είπαν πως θα γίνει Ανταλλαγή, θα πάμε στην Ελλάδα. Μας σύστησαν να μην φοβόμαστε. Να πουλήσουμε </a:t>
            </a:r>
            <a:r>
              <a:rPr lang="el-GR" sz="5600" dirty="0" err="1" smtClean="0"/>
              <a:t>ό,τι</a:t>
            </a:r>
            <a:r>
              <a:rPr lang="el-GR" sz="5600" dirty="0" smtClean="0"/>
              <a:t> μπορούμε από την κινητή μας περιουσία, και τα υπόλοιπα να τα πάρουμε μαζί μας. Μας είπαν πως, αν υπάρχουν στο χωριό μας τουρκεμένοι, μπορούνε, αν θέλουν, να φύγουν κι αυτοί για την Ελλάδα. (Η Έξοδος, </a:t>
            </a:r>
            <a:r>
              <a:rPr lang="el-GR" sz="5600" dirty="0" err="1" smtClean="0"/>
              <a:t>τ.Β΄</a:t>
            </a:r>
            <a:r>
              <a:rPr lang="el-GR" sz="5600" dirty="0" smtClean="0"/>
              <a:t>, Μαρτυρίες από τις επαρχίες της κεντρικής και νότιας </a:t>
            </a:r>
            <a:r>
              <a:rPr lang="el-GR" sz="5600" dirty="0" err="1" smtClean="0"/>
              <a:t>Μικρασίας</a:t>
            </a:r>
            <a:r>
              <a:rPr lang="el-GR" sz="5600" dirty="0" smtClean="0"/>
              <a:t> (</a:t>
            </a:r>
            <a:r>
              <a:rPr lang="el-GR" sz="5600" dirty="0" err="1" smtClean="0"/>
              <a:t>Επιμ</a:t>
            </a:r>
            <a:r>
              <a:rPr lang="el-GR" sz="5600" dirty="0" smtClean="0"/>
              <a:t>. Γ. </a:t>
            </a:r>
            <a:r>
              <a:rPr lang="el-GR" sz="5600" dirty="0" err="1" smtClean="0"/>
              <a:t>Μουρέλος</a:t>
            </a:r>
            <a:r>
              <a:rPr lang="el-GR" sz="5600" dirty="0" smtClean="0"/>
              <a:t>), Αθήνα: Κέντρο Μικρασιατικών Σπουδών, 1982, σ. 9).</a:t>
            </a:r>
          </a:p>
          <a:p>
            <a:pPr marL="0" indent="0">
              <a:buNone/>
            </a:pPr>
            <a:r>
              <a:rPr lang="el-GR" sz="5600" b="1" dirty="0" smtClean="0"/>
              <a:t>ΚΕΙΜΕΝΟ Β</a:t>
            </a:r>
          </a:p>
          <a:p>
            <a:pPr marL="0" indent="0">
              <a:buNone/>
            </a:pPr>
            <a:r>
              <a:rPr lang="el-GR" sz="5600" dirty="0" smtClean="0"/>
              <a:t>Η ελληνική πλευρά [το 1923] επεδίωκε την ανταλλαγή των πληθυσμών. Ο Μουσταφά Κεμάλ συμμετείχε στον στενό πυρήνα των Νεότουρκων που κυβέρνησαν την Οθωμανική Αυτοκρατορία από το 1908 έως το τέλος του Α΄ Παγκοσμίου Πολέμου. Βασική πολιτική των Νεότουρκων αποτελούσε η εκδίωξη των μη μουσουλμανικών εθνοτήτων από το έδαφος της αυτοκρατορίας. Η έξοδος των Ελλήνων κατά τη Μικρασιατική Καταστροφή ήταν μη αναστρέψιμη. Η εκδίωξη των εναπομεινάντων Ελλήνων από την Τουρκία ήταν απλώς ζήτημα χρόνου. Σε μια τέτοια περίπτωση, η Ελλάδα δεν θα είχε τη διαπραγματευτική ικανότητα να απαιτήσει τη μετανάστευση των </a:t>
            </a:r>
            <a:r>
              <a:rPr lang="el-GR" sz="5600" dirty="0" err="1" smtClean="0"/>
              <a:t>τουρκο–μουσουλμανικών</a:t>
            </a:r>
            <a:r>
              <a:rPr lang="el-GR" sz="5600" dirty="0" smtClean="0"/>
              <a:t> πληθυσμών της Ελλάδος. (Α. Μ. </a:t>
            </a:r>
            <a:r>
              <a:rPr lang="el-GR" sz="5600" dirty="0" err="1" smtClean="0"/>
              <a:t>Συρίγος</a:t>
            </a:r>
            <a:r>
              <a:rPr lang="el-GR" sz="5600" dirty="0" smtClean="0"/>
              <a:t>, Ελληνοτουρκικές σχέσεις, Αθήνα: Πατάκης 2014, σ. 53).</a:t>
            </a:r>
          </a:p>
          <a:p>
            <a:pPr marL="0" indent="0">
              <a:buNone/>
            </a:pPr>
            <a:r>
              <a:rPr lang="el-GR" sz="5600" b="1" dirty="0" smtClean="0"/>
              <a:t>ΚΕΙΜΕΝΟ Γ</a:t>
            </a:r>
          </a:p>
          <a:p>
            <a:pPr marL="0" indent="0">
              <a:buNone/>
            </a:pPr>
            <a:r>
              <a:rPr lang="el-GR" sz="5600" dirty="0" smtClean="0"/>
              <a:t>Και στο ζήτημα των μειονοτήτων, υπήρξε ανεπανάληπτος ο ορθολογισμός και ο ρεαλισμός της </a:t>
            </a:r>
            <a:r>
              <a:rPr lang="el-GR" sz="5600" dirty="0" err="1" smtClean="0"/>
              <a:t>βενιζελικής</a:t>
            </a:r>
            <a:r>
              <a:rPr lang="el-GR" sz="5600" dirty="0" smtClean="0"/>
              <a:t> </a:t>
            </a:r>
            <a:r>
              <a:rPr lang="el-GR" sz="5600" dirty="0" err="1" smtClean="0"/>
              <a:t>πολιτικής–και</a:t>
            </a:r>
            <a:r>
              <a:rPr lang="el-GR" sz="5600" dirty="0" smtClean="0"/>
              <a:t> του Βενιζέλου προσωπικά. Κατεξοχήν δείγμα αυτής της ορθολογικής και ρεαλιστικής προσέγγισης υπήρξε η πρώιμη προθυμία του Βενιζέλου να αποδεχθεί την ανταλλαγή πληθυσμών ως ριζική μέθοδο επίλυσης των σχετικών ζητημάτων, ήδη από το 1914 (με την Τουρκία).</a:t>
            </a:r>
          </a:p>
          <a:p>
            <a:pPr marL="0" indent="0">
              <a:buNone/>
            </a:pPr>
            <a:r>
              <a:rPr lang="el-GR" sz="5600" dirty="0" smtClean="0"/>
              <a:t>[…] Μετά τη Μικρασιατική Καταστροφή, ο Βενιζέλος έσπευσε ανενδοίαστα να αναλάβει προσωπικά τη βαρύτατη ευθύνη της υποχρεωτικής ανταλλαγής των πληθυσμών (μολονότι προέβλεπε τότε ότι οι πρόσφυγες θα τον «αναθεματίσουν»). Στη συνέχεια ορθολογισμός και ρεαλισμός χαρακτήρισαν την κοσμογονία της προσφυγικής αποκατάστασης μέχρι την τελευταία της λεπτομέρεια. (Γ. Θ. </a:t>
            </a:r>
            <a:r>
              <a:rPr lang="el-GR" sz="5600" dirty="0" err="1" smtClean="0"/>
              <a:t>Μαυρογορδάτος</a:t>
            </a:r>
            <a:r>
              <a:rPr lang="el-GR" sz="5600" dirty="0" smtClean="0"/>
              <a:t>, Ιστορία της Ελλάδας του 20ου αιώνα (</a:t>
            </a:r>
            <a:r>
              <a:rPr lang="el-GR" sz="5600" dirty="0" err="1" smtClean="0"/>
              <a:t>Επιμ</a:t>
            </a:r>
            <a:r>
              <a:rPr lang="el-GR" sz="5600" dirty="0" smtClean="0"/>
              <a:t>. Χ. </a:t>
            </a:r>
            <a:r>
              <a:rPr lang="el-GR" sz="5600" dirty="0" err="1" smtClean="0"/>
              <a:t>Χατζηιωσήφ</a:t>
            </a:r>
            <a:r>
              <a:rPr lang="el-GR" sz="5600" dirty="0" smtClean="0"/>
              <a:t>), τ.Β2΄, Αθήνα: </a:t>
            </a:r>
            <a:r>
              <a:rPr lang="el-GR" sz="5600" dirty="0" err="1" smtClean="0"/>
              <a:t>Βιβλιόραμα</a:t>
            </a:r>
            <a:r>
              <a:rPr lang="el-GR" sz="5600" dirty="0" smtClean="0"/>
              <a:t>, 2003, </a:t>
            </a:r>
            <a:r>
              <a:rPr lang="el-GR" sz="5600" dirty="0" err="1" smtClean="0"/>
              <a:t>σσ</a:t>
            </a:r>
            <a:r>
              <a:rPr lang="el-GR" sz="5600" dirty="0" smtClean="0"/>
              <a:t>. 24-25).</a:t>
            </a:r>
          </a:p>
          <a:p>
            <a:endParaRPr lang="el-GR" dirty="0"/>
          </a:p>
        </p:txBody>
      </p:sp>
    </p:spTree>
    <p:extLst>
      <p:ext uri="{BB962C8B-B14F-4D97-AF65-F5344CB8AC3E}">
        <p14:creationId xmlns:p14="http://schemas.microsoft.com/office/powerpoint/2010/main" val="100689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Σύμβαση της Λοζάνης </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Στις </a:t>
            </a:r>
            <a:r>
              <a:rPr lang="el-GR" b="1" dirty="0" smtClean="0"/>
              <a:t>24 Ιουλίου 1923 </a:t>
            </a:r>
            <a:r>
              <a:rPr lang="el-GR" dirty="0" smtClean="0"/>
              <a:t>υπογράφηκε η Συνθήκη ειρήνης της Λοζάνης. Έξι μήνες πριν, στις </a:t>
            </a:r>
            <a:r>
              <a:rPr lang="el-GR" b="1" dirty="0" smtClean="0"/>
              <a:t>30 Ιανουαρίου 1923, είχε υπογραφεί η ελληνοτουρκική Σύμβαση</a:t>
            </a:r>
            <a:r>
              <a:rPr lang="el-GR" dirty="0" smtClean="0"/>
              <a:t>, η οποία ρύθμιζε την </a:t>
            </a:r>
            <a:r>
              <a:rPr lang="el-GR" b="1" dirty="0" smtClean="0"/>
              <a:t>ανταλλαγή των πληθυσμών </a:t>
            </a:r>
            <a:r>
              <a:rPr lang="el-GR" dirty="0" smtClean="0"/>
              <a:t>μεταξύ Ελλάδας και Τουρκίας. </a:t>
            </a:r>
          </a:p>
          <a:p>
            <a:r>
              <a:rPr lang="el-GR" dirty="0" smtClean="0"/>
              <a:t>Προβλεπόταν η </a:t>
            </a:r>
            <a:r>
              <a:rPr lang="el-GR" b="1" dirty="0" smtClean="0"/>
              <a:t>υποχρεωτική ανταλλαγή </a:t>
            </a:r>
            <a:r>
              <a:rPr lang="el-GR" dirty="0" smtClean="0"/>
              <a:t>μεταξύ των Ελλήνων ορθοδόξων κατοίκων της Τουρκίας και των Μουσουλμάνων κατοίκων της Ελλάδας. Αυτή θα ίσχυε τόσο γι' αυτούς που παρέμεναν στις εστίες τους, όσο και για εκείνους που είχαν ήδη καταφύγει στην ομόθρησκη χώρα. </a:t>
            </a:r>
          </a:p>
          <a:p>
            <a:r>
              <a:rPr lang="el-GR" dirty="0" smtClean="0"/>
              <a:t>Μάλιστα, η ανταλλαγή </a:t>
            </a:r>
            <a:r>
              <a:rPr lang="el-GR" b="1" dirty="0" smtClean="0"/>
              <a:t>ίσχυσε αναδρομικά </a:t>
            </a:r>
            <a:r>
              <a:rPr lang="el-GR" dirty="0" smtClean="0"/>
              <a:t>για όλες τις μετακινήσεις που έγιναν από τη μέρα που κηρύχθηκε ο Α' Βαλκανικός πόλεμος (18 Οκτωβρίου 1912). </a:t>
            </a:r>
          </a:p>
          <a:p>
            <a:r>
              <a:rPr lang="el-GR" dirty="0" smtClean="0"/>
              <a:t>Από την ανταλλαγή αυτή </a:t>
            </a:r>
            <a:r>
              <a:rPr lang="el-GR" b="1" dirty="0" smtClean="0"/>
              <a:t>εξαιρέθηκαν</a:t>
            </a:r>
            <a:r>
              <a:rPr lang="el-GR" dirty="0" smtClean="0"/>
              <a:t> οι Έλληνες ορθόδοξοι της Κωνσταντινούπολης, της Ίμβρου και της Τενέδου και οι Μουσουλμάνοι της Δυτικής Θράκης.</a:t>
            </a:r>
            <a:endParaRPr lang="el-GR" dirty="0"/>
          </a:p>
        </p:txBody>
      </p:sp>
    </p:spTree>
    <p:extLst>
      <p:ext uri="{BB962C8B-B14F-4D97-AF65-F5344CB8AC3E}">
        <p14:creationId xmlns:p14="http://schemas.microsoft.com/office/powerpoint/2010/main" val="56083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ανταλλάξιμοι, σύμφωνα με τη σύμβαση ανταλλαγής: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θα απέβαλαν την παλιά ιθαγένεια και θα αποκτούσαν την ιθαγένεια της χώρας στην οποία θα εγκαθίσταντο,</a:t>
            </a:r>
          </a:p>
          <a:p>
            <a:r>
              <a:rPr lang="el-GR" dirty="0" smtClean="0"/>
              <a:t>είχαν δικαίωμα να μεταφέρουν την κινητή περιουσία τους,</a:t>
            </a:r>
          </a:p>
          <a:p>
            <a:r>
              <a:rPr lang="el-GR" dirty="0" smtClean="0"/>
              <a:t>είχαν δικαίωμα να πάρουν από το κράτος στο οποίο μετανάστευαν ως αποζημίωση περιουσία ίσης αξίας με την ακίνητη περιουσία που εγκατέλειπαν φεύγοντας,</a:t>
            </a:r>
          </a:p>
          <a:p>
            <a:r>
              <a:rPr lang="el-GR" dirty="0" smtClean="0"/>
              <a:t>θα διευκολύνονταν στη μετακίνηση τους από τη Μικτή Επιτροπή Ανταλλαγής.</a:t>
            </a:r>
          </a:p>
          <a:p>
            <a:pPr marL="0" indent="0">
              <a:buNone/>
            </a:pPr>
            <a:r>
              <a:rPr lang="el-GR" dirty="0" smtClean="0"/>
              <a:t>Η συμφωνία αυτή για ανταλλαγή πληθυσμών διέφερε από τις προηγούμενες. Καθιέρωνε για πρώτη φορά τη μαζική μετακίνηση πληθυσμών και είχε υποχρεωτικό χαρακτήρα, ενώ οι μέχρι τότε συμφωνίες προέβλεπαν εθελοντική μετανάστευση κατοίκων κάποιων επίμαχων περιοχών.</a:t>
            </a:r>
            <a:endParaRPr lang="el-GR" dirty="0"/>
          </a:p>
        </p:txBody>
      </p:sp>
    </p:spTree>
    <p:extLst>
      <p:ext uri="{BB962C8B-B14F-4D97-AF65-F5344CB8AC3E}">
        <p14:creationId xmlns:p14="http://schemas.microsoft.com/office/powerpoint/2010/main" val="49231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συνέπειες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Όταν έγινε γνωστή η υπογραφή της Σύμβασης και οι όροι της, οι πρόσφυγες που βρίσκονταν στην Ελλάδα αντέδρασαν έντονα. </a:t>
            </a:r>
          </a:p>
          <a:p>
            <a:r>
              <a:rPr lang="el-GR" dirty="0" smtClean="0"/>
              <a:t>Σε όλες τις πόλεις της Ελλάδας συγκρότησαν συλλαλητήρια, διατρανώνοντας την απόφασή τους να εμποδίσουν την εφαρμογή της. </a:t>
            </a:r>
          </a:p>
          <a:p>
            <a:r>
              <a:rPr lang="el-GR" dirty="0" smtClean="0"/>
              <a:t>Η πραγματικότητα όμως, όπως είχε διαμορφωθεί μετά την έξοδο χιλιάδων Ελλήνων από τις πατρογονικές εστίες τους και την άρνηση της Τουρκίας να δεχτεί την επιστροφή τους, ανάγκασε την ελληνική αντιπροσωπεία να συμφωνήσει. </a:t>
            </a:r>
          </a:p>
          <a:p>
            <a:r>
              <a:rPr lang="el-GR" dirty="0" smtClean="0"/>
              <a:t>Εξάλλου η υπογραφή της Σύμβασης </a:t>
            </a:r>
            <a:r>
              <a:rPr lang="el-GR" b="1" dirty="0" smtClean="0"/>
              <a:t>υποβοηθούσε τις βλέψεις των ηγετών των δύο χωρών (Βενιζέλου και Κεμάλ) για τη διασφάλιση και αναγνώριση των συνόρων τους, την επίτευξη ομοιογένειας και την απρόσκοπτη ενασχόληση με την εσωτερική μεταρρύθμιση και ανάπτυξη</a:t>
            </a:r>
            <a:r>
              <a:rPr lang="el-GR" dirty="0" smtClean="0"/>
              <a:t>. Σύμφωνη ήταν και η Κοινωνία των Εθνών. </a:t>
            </a:r>
          </a:p>
          <a:p>
            <a:r>
              <a:rPr lang="el-GR" dirty="0" smtClean="0"/>
              <a:t>Οι πρόσφυγες έμειναν με την πικρία ότι το δίκαιο και τα συμφέροντά τους θυσιάστηκαν στο βωμό των συμφερόντων του ελληνικού κράτους.</a:t>
            </a:r>
            <a:endParaRPr lang="el-GR" dirty="0"/>
          </a:p>
        </p:txBody>
      </p:sp>
    </p:spTree>
    <p:extLst>
      <p:ext uri="{BB962C8B-B14F-4D97-AF65-F5344CB8AC3E}">
        <p14:creationId xmlns:p14="http://schemas.microsoft.com/office/powerpoint/2010/main" val="54505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άρθρο 11 της Σύμβασης της Λοζάνης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Με βάση το άρθρο 11 της Σύμβασης της Λοζάνης ιδρύθηκε η </a:t>
            </a:r>
            <a:r>
              <a:rPr lang="el-GR" b="1" dirty="0" smtClean="0"/>
              <a:t>Μικτή Επιτροπή Ανταλλαγής</a:t>
            </a:r>
            <a:r>
              <a:rPr lang="el-GR" dirty="0" smtClean="0"/>
              <a:t> με έδρα την Κωνσταντινούπολη. </a:t>
            </a:r>
          </a:p>
          <a:p>
            <a:r>
              <a:rPr lang="el-GR" dirty="0" smtClean="0"/>
              <a:t>Την αποτελούσαν έντεκα μέλη (τέσσερις Έλληνες, τέσσερις Τούρκοι και τρία μέλη-πολίτες ουδέτερων κατά τον Α' Παγκόσμιο πόλεμο κρατών) με αρμοδιότητα τον καθορισμό του τρόπου μετανάστευσης των πληθυσμών και της εκτίμησης της ακίνητης περιουσίας των ανταλλαξίμων.</a:t>
            </a:r>
            <a:endParaRPr lang="el-GR" dirty="0"/>
          </a:p>
        </p:txBody>
      </p:sp>
    </p:spTree>
    <p:extLst>
      <p:ext uri="{BB962C8B-B14F-4D97-AF65-F5344CB8AC3E}">
        <p14:creationId xmlns:p14="http://schemas.microsoft.com/office/powerpoint/2010/main" val="88665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b="1" dirty="0" smtClean="0"/>
              <a:t>Με βάση το παρακάτω ψήφισμα και τις ιστορικές σας γνώσεις να αναφέρετε τις αντιδράσεις των </a:t>
            </a:r>
            <a:r>
              <a:rPr lang="el-GR" b="1" dirty="0" err="1" smtClean="0"/>
              <a:t>Μικρασιατών</a:t>
            </a:r>
            <a:r>
              <a:rPr lang="el-GR" b="1" dirty="0" smtClean="0"/>
              <a:t> προσφύγων στην ανταλλαγή των πληθυσμών και τα επιχειρήματά τους.</a:t>
            </a:r>
          </a:p>
          <a:p>
            <a:r>
              <a:rPr lang="el-GR" dirty="0" smtClean="0"/>
              <a:t>Ψήφισμα που εγκρίθηκε από τους πρόσφυγες της Αθήνας στην Ομόνοια, στο πάνδημο συλλαλητήριο της 21-1-1923 που οργανώθηκε για να εκφραστεί η αντίθεσή τους στην υποχρεωτική ανταλλαγή. </a:t>
            </a:r>
          </a:p>
          <a:p>
            <a:r>
              <a:rPr lang="el-GR" dirty="0" smtClean="0"/>
              <a:t>"Οι πρόσφυγες της </a:t>
            </a:r>
            <a:r>
              <a:rPr lang="el-GR" dirty="0" err="1" smtClean="0"/>
              <a:t>Μικράς</a:t>
            </a:r>
            <a:r>
              <a:rPr lang="el-GR" dirty="0" smtClean="0"/>
              <a:t> Ασίας, της Ανατολικής Θράκης και του Εύξεινου Πόντου... θεωρούν ότι η Ανταλλαγή των ελληνικών πληθυσμών της Τουρκίας που ανέρχονται σε ένα εκατομμύριο διακόσιες χιλιάδες απέναντι σε τριακόσιες χιλιάδες μουσουλμάνους της Ελλάδας ... πλήττει καίρια την παγκόσμια συνείδηση και την παγκόσμια ηθική ... ότι είναι αντίθετη προς τα ιερότερα δικαιώματα του ανθρώπου, της ελευθερίας και ιδιοκτησίας. ότι το σύστημα της Ανταλλαγής αποτελεί νέα και κεκαλυμμένη μορφή αναγκαστικού εκπατρισμού και αναγκαστικής απαλλοτρίωσης που κανένα κράτος δεν έχει το δικαίωμα να θέσει σε εφαρμογή παρά τη θέληση των πληθυσμών. </a:t>
            </a:r>
          </a:p>
          <a:p>
            <a:r>
              <a:rPr lang="el-GR" dirty="0" smtClean="0"/>
              <a:t>Ότι οι ελληνικοί πληθυσμοί της </a:t>
            </a:r>
            <a:r>
              <a:rPr lang="el-GR" dirty="0" err="1" smtClean="0"/>
              <a:t>Μικρασίας</a:t>
            </a:r>
            <a:r>
              <a:rPr lang="el-GR" dirty="0" smtClean="0"/>
              <a:t>, αυτόχθονες από πανάρχαιους χρόνους στη γη που κατοικούσαν και πάνω στην οποία τα δικαιώματά τους είναι αναπαλλοτρίωτα και απαράγραπτα, δεν μετανάστευσαν με τη θέλησή τους αλλά εκδιώχθηκαν από τις εστίες τους αντιμετωπίζοντας το φάσμα της σφαγής ... </a:t>
            </a:r>
          </a:p>
          <a:p>
            <a:r>
              <a:rPr lang="el-GR" dirty="0" smtClean="0"/>
              <a:t>Οι αλύτρωτοι Έλληνες συναγμένοι εδώ και σε άλλες πόλεις και νησιά της Ελλάδας αποφασίζουν και ψηφίζουν ομόφωνα να αξιώσουν τη δυνατότητα να παλιννοστήσουν στις πατρίδες τους κάτω από ουσιαστικές συνθήκες εγγύησης που θα καταστήσουν αυτήν την παλιννόστηση πραγματοποιήσιμη ... Σε αντίθετη περίπτωση καταγγέλλουν την αδικία που τους γίνεται, σαν μία προσβολή δίχως προηγούμενο κατά της ανθρωπότητας και του πολιτισμού." (Μον 25) </a:t>
            </a:r>
            <a:r>
              <a:rPr lang="el-GR" dirty="0" err="1" smtClean="0"/>
              <a:t>εσπερ</a:t>
            </a:r>
            <a:r>
              <a:rPr lang="el-GR" dirty="0" smtClean="0"/>
              <a:t> 2001</a:t>
            </a:r>
            <a:endParaRPr lang="el-GR" dirty="0"/>
          </a:p>
        </p:txBody>
      </p:sp>
    </p:spTree>
    <p:extLst>
      <p:ext uri="{BB962C8B-B14F-4D97-AF65-F5344CB8AC3E}">
        <p14:creationId xmlns:p14="http://schemas.microsoft.com/office/powerpoint/2010/main" val="52552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Autofit/>
          </a:bodyPr>
          <a:lstStyle/>
          <a:p>
            <a:r>
              <a:rPr lang="el-GR" sz="1800" dirty="0" smtClean="0"/>
              <a:t>Μικτή Επιτροπή Ανταλλαγής: ορισμός (</a:t>
            </a:r>
            <a:r>
              <a:rPr lang="el-GR" sz="1800" dirty="0" err="1" smtClean="0"/>
              <a:t>μον.5</a:t>
            </a:r>
            <a:r>
              <a:rPr lang="el-GR" sz="1800" dirty="0" smtClean="0"/>
              <a:t>) </a:t>
            </a:r>
            <a:r>
              <a:rPr lang="el-GR" sz="1800" dirty="0" err="1" smtClean="0"/>
              <a:t>εσπερ</a:t>
            </a:r>
            <a:r>
              <a:rPr lang="el-GR" sz="1800" dirty="0" smtClean="0"/>
              <a:t> 2002</a:t>
            </a:r>
          </a:p>
          <a:p>
            <a:r>
              <a:rPr lang="el-GR" sz="1800" dirty="0" smtClean="0"/>
              <a:t>Τι προέβλεπε η ελληνοτουρκική Σύμβαση ανταλλαγής των πληθυσμών της 30ής Ιανουαρίου 1923 και σε τι διέφερε από προηγούμενες ανάλογες συμφωνίες; (</a:t>
            </a:r>
            <a:r>
              <a:rPr lang="el-GR" sz="1800" dirty="0" err="1" smtClean="0"/>
              <a:t>μον</a:t>
            </a:r>
            <a:r>
              <a:rPr lang="el-GR" sz="1800" dirty="0" smtClean="0"/>
              <a:t> 13) </a:t>
            </a:r>
            <a:r>
              <a:rPr lang="el-GR" sz="1800" dirty="0" err="1" smtClean="0"/>
              <a:t>εσπερ</a:t>
            </a:r>
            <a:r>
              <a:rPr lang="el-GR" sz="1800" dirty="0" smtClean="0"/>
              <a:t> 2002</a:t>
            </a:r>
          </a:p>
          <a:p>
            <a:r>
              <a:rPr lang="el-GR" sz="1800" dirty="0" smtClean="0"/>
              <a:t>Με την ανταλλαγή των πληθυσμών (1923) εξέλιπε η κυριότερη πηγή προστριβών μεταξύ Ελλάδας και </a:t>
            </a:r>
            <a:r>
              <a:rPr lang="el-GR" sz="1800" dirty="0" err="1" smtClean="0"/>
              <a:t>Τουρκίας.(σωστό</a:t>
            </a:r>
            <a:r>
              <a:rPr lang="el-GR" sz="1800" dirty="0" smtClean="0"/>
              <a:t> ή λάθος) (μον. 2) </a:t>
            </a:r>
            <a:r>
              <a:rPr lang="el-GR" sz="1800" dirty="0" err="1" smtClean="0"/>
              <a:t>εσπ</a:t>
            </a:r>
            <a:r>
              <a:rPr lang="el-GR" sz="1800" dirty="0" smtClean="0"/>
              <a:t> </a:t>
            </a:r>
            <a:r>
              <a:rPr lang="el-GR" sz="1800" dirty="0" err="1" smtClean="0"/>
              <a:t>επ</a:t>
            </a:r>
            <a:r>
              <a:rPr lang="el-GR" sz="1800" dirty="0" smtClean="0"/>
              <a:t> 2003</a:t>
            </a:r>
          </a:p>
          <a:p>
            <a:r>
              <a:rPr lang="el-GR" sz="1800" dirty="0" smtClean="0"/>
              <a:t>Τι προέβλεπε η ελληνοτουρκική Σύμβαση ανταλλαγής των πληθυσμών της 30ής Ιανουαρίου 1923 και σε τι διέφερε από προηγούμενες ανάλογες συμφωνίες; (</a:t>
            </a:r>
            <a:r>
              <a:rPr lang="el-GR" sz="1800" dirty="0" err="1" smtClean="0"/>
              <a:t>μον</a:t>
            </a:r>
            <a:r>
              <a:rPr lang="el-GR" sz="1800" dirty="0" smtClean="0"/>
              <a:t> 13) </a:t>
            </a:r>
            <a:r>
              <a:rPr lang="el-GR" sz="1800" dirty="0" err="1" smtClean="0"/>
              <a:t>εσπερ</a:t>
            </a:r>
            <a:r>
              <a:rPr lang="el-GR" sz="1800" dirty="0" smtClean="0"/>
              <a:t> 2002</a:t>
            </a:r>
          </a:p>
          <a:p>
            <a:r>
              <a:rPr lang="el-GR" sz="1800" dirty="0" smtClean="0"/>
              <a:t>Μικτή Επιτροπή Ανταλλαγής (1923): ορισμός (</a:t>
            </a:r>
            <a:r>
              <a:rPr lang="el-GR" sz="1800" dirty="0" err="1" smtClean="0"/>
              <a:t>μον.4</a:t>
            </a:r>
            <a:r>
              <a:rPr lang="el-GR" sz="1800" dirty="0" smtClean="0"/>
              <a:t>) </a:t>
            </a:r>
            <a:r>
              <a:rPr lang="el-GR" sz="1800" dirty="0" err="1" smtClean="0"/>
              <a:t>ημ</a:t>
            </a:r>
            <a:r>
              <a:rPr lang="el-GR" sz="1800" dirty="0" smtClean="0"/>
              <a:t> </a:t>
            </a:r>
            <a:r>
              <a:rPr lang="el-GR" sz="1800" dirty="0" err="1" smtClean="0"/>
              <a:t>επ</a:t>
            </a:r>
            <a:r>
              <a:rPr lang="el-GR" sz="1800" dirty="0" smtClean="0"/>
              <a:t> 2003 / </a:t>
            </a:r>
            <a:r>
              <a:rPr lang="el-GR" sz="1800" dirty="0" err="1" smtClean="0"/>
              <a:t>εσπ</a:t>
            </a:r>
            <a:r>
              <a:rPr lang="el-GR" sz="1800" dirty="0" smtClean="0"/>
              <a:t> 2004</a:t>
            </a:r>
          </a:p>
          <a:p>
            <a:r>
              <a:rPr lang="el-GR" sz="1800" dirty="0" smtClean="0"/>
              <a:t>Με την ανταλλαγή των πληθυσμών (1923) εξέλιπε η κυριότερη πηγή προστριβών μεταξύ Ελλάδας και </a:t>
            </a:r>
            <a:r>
              <a:rPr lang="el-GR" sz="1800" dirty="0" err="1" smtClean="0"/>
              <a:t>Τουρκίας.(σωστό</a:t>
            </a:r>
            <a:r>
              <a:rPr lang="el-GR" sz="1800" dirty="0" smtClean="0"/>
              <a:t> ή λάθος) (μον. 2) </a:t>
            </a:r>
            <a:r>
              <a:rPr lang="el-GR" sz="1800" dirty="0" err="1" smtClean="0"/>
              <a:t>εσπ</a:t>
            </a:r>
            <a:r>
              <a:rPr lang="el-GR" sz="1800" dirty="0" smtClean="0"/>
              <a:t> </a:t>
            </a:r>
            <a:r>
              <a:rPr lang="el-GR" sz="1800" dirty="0" err="1" smtClean="0"/>
              <a:t>επ</a:t>
            </a:r>
            <a:r>
              <a:rPr lang="el-GR" sz="1800" dirty="0" smtClean="0"/>
              <a:t> 2003</a:t>
            </a:r>
          </a:p>
          <a:p>
            <a:r>
              <a:rPr lang="el-GR" sz="1800" dirty="0" smtClean="0"/>
              <a:t>Οι πρόσφυγες δέχτηκαν με ικανοποίηση την υπογραφή της σύμβασης της Λοζάνης για την ανταλλαγή των πληθυσμών. (σωστό ή λάθος) (μον. 2) </a:t>
            </a:r>
            <a:r>
              <a:rPr lang="el-GR" sz="1800" dirty="0" err="1" smtClean="0"/>
              <a:t>εσπ</a:t>
            </a:r>
            <a:r>
              <a:rPr lang="el-GR" sz="1800" dirty="0" smtClean="0"/>
              <a:t> </a:t>
            </a:r>
            <a:r>
              <a:rPr lang="el-GR" sz="1800" dirty="0" err="1" smtClean="0"/>
              <a:t>επαν</a:t>
            </a:r>
            <a:r>
              <a:rPr lang="el-GR" sz="1800" dirty="0" smtClean="0"/>
              <a:t> 2005</a:t>
            </a:r>
          </a:p>
          <a:p>
            <a:endParaRPr lang="el-GR" sz="1800" dirty="0"/>
          </a:p>
        </p:txBody>
      </p:sp>
    </p:spTree>
    <p:extLst>
      <p:ext uri="{BB962C8B-B14F-4D97-AF65-F5344CB8AC3E}">
        <p14:creationId xmlns:p14="http://schemas.microsoft.com/office/powerpoint/2010/main" val="115549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Να γράψετε στο τετράδιό σας τα γράμματα της Στήλης Α και δίπλα στο καθένα από αυτά τον αριθμό της πρότασης από τη Στήλη Β που αντιστοιχεί σωστά. (μον. 8) </a:t>
            </a:r>
            <a:r>
              <a:rPr lang="el-GR" dirty="0" err="1" smtClean="0"/>
              <a:t>ημερ</a:t>
            </a:r>
            <a:r>
              <a:rPr lang="el-GR" dirty="0" smtClean="0"/>
              <a:t> 2003 </a:t>
            </a:r>
          </a:p>
          <a:p>
            <a:pPr marL="0" indent="0">
              <a:buNone/>
            </a:pPr>
            <a:r>
              <a:rPr lang="el-GR" dirty="0" smtClean="0"/>
              <a:t>Στήλη Α</a:t>
            </a:r>
          </a:p>
          <a:p>
            <a:r>
              <a:rPr lang="el-GR" dirty="0" smtClean="0"/>
              <a:t>α. Επιτροπή Αποκαταστάσεως Προσφύγων (ΕΑΠ, 1923)</a:t>
            </a:r>
          </a:p>
          <a:p>
            <a:r>
              <a:rPr lang="el-GR" dirty="0" smtClean="0"/>
              <a:t>β. Πατριαρχική Επιτροπή (1918)</a:t>
            </a:r>
          </a:p>
          <a:p>
            <a:r>
              <a:rPr lang="el-GR" dirty="0" smtClean="0"/>
              <a:t>γ. Ταμείο Περιθάλψεως Προσφύγων (1922)</a:t>
            </a:r>
          </a:p>
          <a:p>
            <a:r>
              <a:rPr lang="el-GR" dirty="0" smtClean="0"/>
              <a:t>δ. Μικτή Επιτροπή Ανταλλαγής (1923)</a:t>
            </a:r>
          </a:p>
          <a:p>
            <a:pPr marL="0" indent="0">
              <a:buNone/>
            </a:pPr>
            <a:r>
              <a:rPr lang="el-GR" dirty="0" smtClean="0"/>
              <a:t>Στήλη Β</a:t>
            </a:r>
          </a:p>
          <a:p>
            <a:r>
              <a:rPr lang="el-GR" dirty="0" smtClean="0"/>
              <a:t>1. Ιδρύθηκε με βάση το άρθρο 11 της Σύμβασης της Λοζάνης.</a:t>
            </a:r>
          </a:p>
          <a:p>
            <a:r>
              <a:rPr lang="el-GR" dirty="0" smtClean="0"/>
              <a:t>2. Ανήγειρε ξύλινα παραπήγματα για την προσωρινή στέγαση των προσφύγων.</a:t>
            </a:r>
          </a:p>
          <a:p>
            <a:r>
              <a:rPr lang="el-GR" dirty="0" smtClean="0"/>
              <a:t>3. Ιδρύθηκε με πρωτοβουλία της ΚΤΕ.</a:t>
            </a:r>
          </a:p>
          <a:p>
            <a:r>
              <a:rPr lang="el-GR" dirty="0" smtClean="0"/>
              <a:t>4. Ιδρύθηκε με βάση τη Συμφωνία της Άγκυρας.</a:t>
            </a:r>
          </a:p>
          <a:p>
            <a:r>
              <a:rPr lang="el-GR" dirty="0" smtClean="0"/>
              <a:t>5. Είχε σκοπό να οργανώσει τον επαναπατρισμό των εκτοπισμένων.</a:t>
            </a:r>
          </a:p>
          <a:p>
            <a:endParaRPr lang="el-GR" dirty="0"/>
          </a:p>
        </p:txBody>
      </p:sp>
    </p:spTree>
    <p:extLst>
      <p:ext uri="{BB962C8B-B14F-4D97-AF65-F5344CB8AC3E}">
        <p14:creationId xmlns:p14="http://schemas.microsoft.com/office/powerpoint/2010/main" val="87326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Αντλώντας στοιχεία από τα κείμενα που ακολουθούν και αξιοποιώντας τις ιστορικές σας γνώσεις, να απαντήσετε στα παρακάτω ερωτήματα: α. Τι προέβλεπε η ελληνοτουρκική Σύμβαση της 30ής Ιανουαρίου 1923 για την ανταλλαγή των πληθυσμών Ελλάδας και Τουρκίας; Μον. 8 β. Τι προέβλεπαν οι όροι της παραπάνω Σύμβασης σε </a:t>
            </a:r>
            <a:r>
              <a:rPr lang="el-GR" dirty="0" err="1" smtClean="0"/>
              <a:t>ό,τι</a:t>
            </a:r>
            <a:r>
              <a:rPr lang="el-GR" dirty="0" smtClean="0"/>
              <a:t> αφορά τους ανταλλάξιμους; Μονάδες 8 γ. Πώς αντέδρασαν οι πρόσφυγες, όταν έγιναν γνωστοί οι όροι της Σύμβασης, και ποια επιχειρήματα επικαλέστηκαν; Μονάδες 10 </a:t>
            </a:r>
            <a:r>
              <a:rPr lang="el-GR" dirty="0" err="1" smtClean="0"/>
              <a:t>εσπερ</a:t>
            </a:r>
            <a:r>
              <a:rPr lang="el-GR" dirty="0" smtClean="0"/>
              <a:t> 2006</a:t>
            </a:r>
          </a:p>
          <a:p>
            <a:pPr marL="0" indent="0">
              <a:buNone/>
            </a:pPr>
            <a:endParaRPr lang="el-GR" dirty="0" smtClean="0"/>
          </a:p>
          <a:p>
            <a:pPr marL="0" indent="0">
              <a:buNone/>
            </a:pPr>
            <a:r>
              <a:rPr lang="el-GR" b="1" dirty="0" smtClean="0"/>
              <a:t>Πηγή Α΄</a:t>
            </a:r>
            <a:r>
              <a:rPr lang="el-GR" dirty="0" smtClean="0"/>
              <a:t> «ΣΥΜΒΑΣΙΣ </a:t>
            </a:r>
            <a:r>
              <a:rPr lang="el-GR" dirty="0" err="1" smtClean="0"/>
              <a:t>Αφορώσα</a:t>
            </a:r>
            <a:r>
              <a:rPr lang="el-GR" dirty="0" smtClean="0"/>
              <a:t> την </a:t>
            </a:r>
            <a:r>
              <a:rPr lang="el-GR" dirty="0" err="1" smtClean="0"/>
              <a:t>ανταλλαγήν</a:t>
            </a:r>
            <a:r>
              <a:rPr lang="el-GR" dirty="0" smtClean="0"/>
              <a:t> των Ελληνοτουρκικών πληθυσμών και </a:t>
            </a:r>
            <a:r>
              <a:rPr lang="el-GR" dirty="0" err="1" smtClean="0"/>
              <a:t>Πρωτόκολλον</a:t>
            </a:r>
            <a:r>
              <a:rPr lang="el-GR" dirty="0" smtClean="0"/>
              <a:t>, υπογραφέντα την 30ην Ιανουαρίου 1923. Η </a:t>
            </a:r>
            <a:r>
              <a:rPr lang="el-GR" dirty="0" err="1" smtClean="0"/>
              <a:t>Κυβέρνησις</a:t>
            </a:r>
            <a:r>
              <a:rPr lang="el-GR" dirty="0" smtClean="0"/>
              <a:t> της Μεγάλης Εθνοσυνελεύσεως της Τουρκίας και η Ελληνική </a:t>
            </a:r>
            <a:r>
              <a:rPr lang="el-GR" dirty="0" err="1" smtClean="0"/>
              <a:t>Κυβέρνησις</a:t>
            </a:r>
            <a:r>
              <a:rPr lang="el-GR" dirty="0" smtClean="0"/>
              <a:t> </a:t>
            </a:r>
            <a:r>
              <a:rPr lang="el-GR" dirty="0" err="1" smtClean="0"/>
              <a:t>συνεφώνησαν</a:t>
            </a:r>
            <a:r>
              <a:rPr lang="el-GR" dirty="0" smtClean="0"/>
              <a:t> επί των ακολούθων όρων. Άρθρον 1: Από της 1 Μαΐου 1923, θέλει </a:t>
            </a:r>
            <a:r>
              <a:rPr lang="el-GR" dirty="0" err="1" smtClean="0"/>
              <a:t>διενεργηθή</a:t>
            </a:r>
            <a:r>
              <a:rPr lang="el-GR" dirty="0" smtClean="0"/>
              <a:t> η υποχρεωτική ανταλλαγή των Τούρκων υπηκόων Ελληνικού Ορθοδόξου θρησκεύματος, εγκατεστημένων επί των τουρκικών εδαφών, και των Ελλήνων υπηκόων Μουσουλμανικού θρησκεύματος, εγκατεστημένων επί των ελληνικών εδαφών. Τα πρόσωπα ταύτα δεν θα δύνανται να </a:t>
            </a:r>
            <a:r>
              <a:rPr lang="el-GR" dirty="0" err="1" smtClean="0"/>
              <a:t>έλθωσιν</a:t>
            </a:r>
            <a:r>
              <a:rPr lang="el-GR" dirty="0" smtClean="0"/>
              <a:t> ίνα </a:t>
            </a:r>
            <a:r>
              <a:rPr lang="el-GR" dirty="0" err="1" smtClean="0"/>
              <a:t>εγκατασταθώσιν</a:t>
            </a:r>
            <a:r>
              <a:rPr lang="el-GR" dirty="0" smtClean="0"/>
              <a:t> εκ νέου εν Τουρκία ή αντιστοίχως εν Ελλάδι, άνευ της αδείας της Τουρκικής Κυβερνήσεως ή αντιστοίχως της Ελληνικής Κυβερνήσεως».</a:t>
            </a:r>
          </a:p>
          <a:p>
            <a:endParaRPr lang="el-GR" dirty="0"/>
          </a:p>
        </p:txBody>
      </p:sp>
    </p:spTree>
    <p:extLst>
      <p:ext uri="{BB962C8B-B14F-4D97-AF65-F5344CB8AC3E}">
        <p14:creationId xmlns:p14="http://schemas.microsoft.com/office/powerpoint/2010/main" val="1453163630"/>
      </p:ext>
    </p:extLst>
  </p:cSld>
  <p:clrMapOvr>
    <a:masterClrMapping/>
  </p:clrMapOvr>
</p:sld>
</file>

<file path=ppt/theme/theme1.xml><?xml version="1.0" encoding="utf-8"?>
<a:theme xmlns:a="http://schemas.openxmlformats.org/drawingml/2006/main" name="Θέμα του Office">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2047</Words>
  <Application>Microsoft Office PowerPoint</Application>
  <PresentationFormat>Προβολή στην οθόνη (4:3)</PresentationFormat>
  <Paragraphs>80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3. Η Σύμβαση της Λοζάνης και η ανταλλαγή των πληθυσμών</vt:lpstr>
      <vt:lpstr>Σύμβαση της Λοζάνης </vt:lpstr>
      <vt:lpstr>Οι ανταλλάξιμοι, σύμφωνα με τη σύμβαση ανταλλαγής:</vt:lpstr>
      <vt:lpstr>συνέπειες</vt:lpstr>
      <vt:lpstr>το άρθρο 11 της Σύμβασης της Λοζάνης </vt:lpstr>
      <vt:lpstr>Ερωτήσεις πανελληνίων</vt:lpstr>
      <vt:lpstr>Ερωτήσεις πανελληνίων</vt:lpstr>
      <vt:lpstr>Ερωτήσεις πανελληνίων</vt:lpstr>
      <vt:lpstr>Ερωτήσεις πανελληνίων</vt:lpstr>
      <vt:lpstr>συνέχεια</vt:lpstr>
      <vt:lpstr>Ερωτήσεις πανελληνίων</vt:lpstr>
      <vt:lpstr>Με βάση τις ιστορικές σας γνώσεις και αντλώντας στοιχεία από τα κείμενα Α, Β και Γ που σας δίνονται: α. να αναφερθείτε στις ρυθμίσεις της Σύμβασης της Λοζάνης της 30ης Ιανουαρίου 1923 για την ανταλλαγή των πληθυσμών μεταξύ Ελλάδας και Τουρκίας, (μον. 13) β. να εξηγήσετε πώς η υπογραφή της Σύμβασης της Λοζάνης συνδέεται με την πραγματικότητα που είχε διαμορφωθεί μετά τη Μικρασιατική Καταστροφή, καθώς και με τις βλέψεις των ηγετών των δύο κρατών. (μον. 12) Μον. 25 ημερ – εσπερ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Η Σύμβαση της Λοζάνης και η ανταλλαγή των πληθυσμών</dc:title>
  <dc:creator>user</dc:creator>
  <cp:lastModifiedBy>user</cp:lastModifiedBy>
  <cp:revision>25</cp:revision>
  <dcterms:created xsi:type="dcterms:W3CDTF">2019-01-28T14:43:59Z</dcterms:created>
  <dcterms:modified xsi:type="dcterms:W3CDTF">2019-01-28T15:06:58Z</dcterms:modified>
</cp:coreProperties>
</file>