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BEF37BB4-49D0-4AD8-90A1-CBB682C372C9}" type="datetimeFigureOut">
              <a:rPr lang="el-GR" smtClean="0"/>
              <a:t>31/10/2019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565AABC-B990-4B37-A38B-9D094A7E5815}" type="slidenum">
              <a:rPr lang="el-GR" smtClean="0"/>
              <a:t>‹#›</a:t>
            </a:fld>
            <a:endParaRPr lang="el-GR"/>
          </a:p>
        </p:txBody>
      </p:sp>
    </p:spTree>
    <p:extLst>
      <p:ext uri="{BB962C8B-B14F-4D97-AF65-F5344CB8AC3E}">
        <p14:creationId xmlns:p14="http://schemas.microsoft.com/office/powerpoint/2010/main" val="1093541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EF37BB4-49D0-4AD8-90A1-CBB682C372C9}" type="datetimeFigureOut">
              <a:rPr lang="el-GR" smtClean="0"/>
              <a:t>31/10/2019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565AABC-B990-4B37-A38B-9D094A7E5815}" type="slidenum">
              <a:rPr lang="el-GR" smtClean="0"/>
              <a:t>‹#›</a:t>
            </a:fld>
            <a:endParaRPr lang="el-GR"/>
          </a:p>
        </p:txBody>
      </p:sp>
    </p:spTree>
    <p:extLst>
      <p:ext uri="{BB962C8B-B14F-4D97-AF65-F5344CB8AC3E}">
        <p14:creationId xmlns:p14="http://schemas.microsoft.com/office/powerpoint/2010/main" val="3112908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EF37BB4-49D0-4AD8-90A1-CBB682C372C9}" type="datetimeFigureOut">
              <a:rPr lang="el-GR" smtClean="0"/>
              <a:t>31/10/2019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565AABC-B990-4B37-A38B-9D094A7E5815}" type="slidenum">
              <a:rPr lang="el-GR" smtClean="0"/>
              <a:t>‹#›</a:t>
            </a:fld>
            <a:endParaRPr lang="el-GR"/>
          </a:p>
        </p:txBody>
      </p:sp>
    </p:spTree>
    <p:extLst>
      <p:ext uri="{BB962C8B-B14F-4D97-AF65-F5344CB8AC3E}">
        <p14:creationId xmlns:p14="http://schemas.microsoft.com/office/powerpoint/2010/main" val="650971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EF37BB4-49D0-4AD8-90A1-CBB682C372C9}" type="datetimeFigureOut">
              <a:rPr lang="el-GR" smtClean="0"/>
              <a:t>31/10/2019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565AABC-B990-4B37-A38B-9D094A7E5815}" type="slidenum">
              <a:rPr lang="el-GR" smtClean="0"/>
              <a:t>‹#›</a:t>
            </a:fld>
            <a:endParaRPr lang="el-GR"/>
          </a:p>
        </p:txBody>
      </p:sp>
    </p:spTree>
    <p:extLst>
      <p:ext uri="{BB962C8B-B14F-4D97-AF65-F5344CB8AC3E}">
        <p14:creationId xmlns:p14="http://schemas.microsoft.com/office/powerpoint/2010/main" val="466683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BEF37BB4-49D0-4AD8-90A1-CBB682C372C9}" type="datetimeFigureOut">
              <a:rPr lang="el-GR" smtClean="0"/>
              <a:t>31/10/2019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565AABC-B990-4B37-A38B-9D094A7E5815}" type="slidenum">
              <a:rPr lang="el-GR" smtClean="0"/>
              <a:t>‹#›</a:t>
            </a:fld>
            <a:endParaRPr lang="el-GR"/>
          </a:p>
        </p:txBody>
      </p:sp>
    </p:spTree>
    <p:extLst>
      <p:ext uri="{BB962C8B-B14F-4D97-AF65-F5344CB8AC3E}">
        <p14:creationId xmlns:p14="http://schemas.microsoft.com/office/powerpoint/2010/main" val="1546815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BEF37BB4-49D0-4AD8-90A1-CBB682C372C9}" type="datetimeFigureOut">
              <a:rPr lang="el-GR" smtClean="0"/>
              <a:t>31/10/2019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565AABC-B990-4B37-A38B-9D094A7E5815}" type="slidenum">
              <a:rPr lang="el-GR" smtClean="0"/>
              <a:t>‹#›</a:t>
            </a:fld>
            <a:endParaRPr lang="el-GR"/>
          </a:p>
        </p:txBody>
      </p:sp>
    </p:spTree>
    <p:extLst>
      <p:ext uri="{BB962C8B-B14F-4D97-AF65-F5344CB8AC3E}">
        <p14:creationId xmlns:p14="http://schemas.microsoft.com/office/powerpoint/2010/main" val="1214244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BEF37BB4-49D0-4AD8-90A1-CBB682C372C9}" type="datetimeFigureOut">
              <a:rPr lang="el-GR" smtClean="0"/>
              <a:t>31/10/2019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E565AABC-B990-4B37-A38B-9D094A7E5815}" type="slidenum">
              <a:rPr lang="el-GR" smtClean="0"/>
              <a:t>‹#›</a:t>
            </a:fld>
            <a:endParaRPr lang="el-GR"/>
          </a:p>
        </p:txBody>
      </p:sp>
    </p:spTree>
    <p:extLst>
      <p:ext uri="{BB962C8B-B14F-4D97-AF65-F5344CB8AC3E}">
        <p14:creationId xmlns:p14="http://schemas.microsoft.com/office/powerpoint/2010/main" val="2740148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BEF37BB4-49D0-4AD8-90A1-CBB682C372C9}" type="datetimeFigureOut">
              <a:rPr lang="el-GR" smtClean="0"/>
              <a:t>31/10/2019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E565AABC-B990-4B37-A38B-9D094A7E5815}" type="slidenum">
              <a:rPr lang="el-GR" smtClean="0"/>
              <a:t>‹#›</a:t>
            </a:fld>
            <a:endParaRPr lang="el-GR"/>
          </a:p>
        </p:txBody>
      </p:sp>
    </p:spTree>
    <p:extLst>
      <p:ext uri="{BB962C8B-B14F-4D97-AF65-F5344CB8AC3E}">
        <p14:creationId xmlns:p14="http://schemas.microsoft.com/office/powerpoint/2010/main" val="2064478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BEF37BB4-49D0-4AD8-90A1-CBB682C372C9}" type="datetimeFigureOut">
              <a:rPr lang="el-GR" smtClean="0"/>
              <a:t>31/10/2019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E565AABC-B990-4B37-A38B-9D094A7E5815}" type="slidenum">
              <a:rPr lang="el-GR" smtClean="0"/>
              <a:t>‹#›</a:t>
            </a:fld>
            <a:endParaRPr lang="el-GR"/>
          </a:p>
        </p:txBody>
      </p:sp>
    </p:spTree>
    <p:extLst>
      <p:ext uri="{BB962C8B-B14F-4D97-AF65-F5344CB8AC3E}">
        <p14:creationId xmlns:p14="http://schemas.microsoft.com/office/powerpoint/2010/main" val="3852271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BEF37BB4-49D0-4AD8-90A1-CBB682C372C9}" type="datetimeFigureOut">
              <a:rPr lang="el-GR" smtClean="0"/>
              <a:t>31/10/2019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565AABC-B990-4B37-A38B-9D094A7E5815}" type="slidenum">
              <a:rPr lang="el-GR" smtClean="0"/>
              <a:t>‹#›</a:t>
            </a:fld>
            <a:endParaRPr lang="el-GR"/>
          </a:p>
        </p:txBody>
      </p:sp>
    </p:spTree>
    <p:extLst>
      <p:ext uri="{BB962C8B-B14F-4D97-AF65-F5344CB8AC3E}">
        <p14:creationId xmlns:p14="http://schemas.microsoft.com/office/powerpoint/2010/main" val="1974295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BEF37BB4-49D0-4AD8-90A1-CBB682C372C9}" type="datetimeFigureOut">
              <a:rPr lang="el-GR" smtClean="0"/>
              <a:t>31/10/2019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565AABC-B990-4B37-A38B-9D094A7E5815}" type="slidenum">
              <a:rPr lang="el-GR" smtClean="0"/>
              <a:t>‹#›</a:t>
            </a:fld>
            <a:endParaRPr lang="el-GR"/>
          </a:p>
        </p:txBody>
      </p:sp>
    </p:spTree>
    <p:extLst>
      <p:ext uri="{BB962C8B-B14F-4D97-AF65-F5344CB8AC3E}">
        <p14:creationId xmlns:p14="http://schemas.microsoft.com/office/powerpoint/2010/main" val="344853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F37BB4-49D0-4AD8-90A1-CBB682C372C9}" type="datetimeFigureOut">
              <a:rPr lang="el-GR" smtClean="0"/>
              <a:t>31/10/2019</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65AABC-B990-4B37-A38B-9D094A7E5815}" type="slidenum">
              <a:rPr lang="el-GR" smtClean="0"/>
              <a:t>‹#›</a:t>
            </a:fld>
            <a:endParaRPr lang="el-GR"/>
          </a:p>
        </p:txBody>
      </p:sp>
    </p:spTree>
    <p:extLst>
      <p:ext uri="{BB962C8B-B14F-4D97-AF65-F5344CB8AC3E}">
        <p14:creationId xmlns:p14="http://schemas.microsoft.com/office/powerpoint/2010/main" val="1090307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Τα πρώτα βήματα του εργατικού κινήματος</a:t>
            </a:r>
            <a:endParaRPr lang="el-GR" dirty="0"/>
          </a:p>
        </p:txBody>
      </p:sp>
      <p:sp>
        <p:nvSpPr>
          <p:cNvPr id="3" name="Υπότιτλος 2"/>
          <p:cNvSpPr>
            <a:spLocks noGrp="1"/>
          </p:cNvSpPr>
          <p:nvPr>
            <p:ph type="subTitle" idx="1"/>
          </p:nvPr>
        </p:nvSpPr>
        <p:spPr/>
        <p:txBody>
          <a:bodyPr/>
          <a:lstStyle/>
          <a:p>
            <a:r>
              <a:rPr lang="el-GR" dirty="0" smtClean="0">
                <a:solidFill>
                  <a:schemeClr val="tx1"/>
                </a:solidFill>
              </a:rPr>
              <a:t>Κατερίνα Τζάμου</a:t>
            </a:r>
          </a:p>
          <a:p>
            <a:r>
              <a:rPr lang="el-GR" dirty="0" smtClean="0">
                <a:solidFill>
                  <a:schemeClr val="tx1"/>
                </a:solidFill>
              </a:rPr>
              <a:t>Φιλόλογος</a:t>
            </a:r>
          </a:p>
          <a:p>
            <a:r>
              <a:rPr lang="el-GR" dirty="0" smtClean="0">
                <a:solidFill>
                  <a:schemeClr val="tx1"/>
                </a:solidFill>
              </a:rPr>
              <a:t>Πρότυπο ΓΕΛ </a:t>
            </a:r>
            <a:r>
              <a:rPr lang="el-GR" dirty="0" err="1" smtClean="0">
                <a:solidFill>
                  <a:schemeClr val="tx1"/>
                </a:solidFill>
              </a:rPr>
              <a:t>Ιωνιδείου</a:t>
            </a:r>
            <a:endParaRPr lang="el-GR" dirty="0">
              <a:solidFill>
                <a:schemeClr val="tx1"/>
              </a:solidFill>
            </a:endParaRPr>
          </a:p>
        </p:txBody>
      </p:sp>
    </p:spTree>
    <p:extLst>
      <p:ext uri="{BB962C8B-B14F-4D97-AF65-F5344CB8AC3E}">
        <p14:creationId xmlns:p14="http://schemas.microsoft.com/office/powerpoint/2010/main" val="1406739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908720"/>
          </a:xfrm>
        </p:spPr>
        <p:txBody>
          <a:bodyPr/>
          <a:lstStyle/>
          <a:p>
            <a:r>
              <a:rPr lang="el-GR" dirty="0" smtClean="0"/>
              <a:t>#1</a:t>
            </a:r>
            <a:endParaRPr lang="el-GR" dirty="0"/>
          </a:p>
        </p:txBody>
      </p:sp>
      <p:sp>
        <p:nvSpPr>
          <p:cNvPr id="3" name="Θέση περιεχομένου 2"/>
          <p:cNvSpPr>
            <a:spLocks noGrp="1"/>
          </p:cNvSpPr>
          <p:nvPr>
            <p:ph idx="1"/>
          </p:nvPr>
        </p:nvSpPr>
        <p:spPr>
          <a:xfrm>
            <a:off x="457200" y="908720"/>
            <a:ext cx="8229600" cy="5832648"/>
          </a:xfrm>
        </p:spPr>
        <p:txBody>
          <a:bodyPr>
            <a:noAutofit/>
          </a:bodyPr>
          <a:lstStyle/>
          <a:p>
            <a:pPr marL="0" indent="0">
              <a:buNone/>
            </a:pPr>
            <a:r>
              <a:rPr lang="el-GR" sz="2000" dirty="0" smtClean="0"/>
              <a:t>Οι διαφορές του αγροτικού προβλήματος στην Ελλάδα, σε σχέση με γειτονικές ή άλλες ευρωπαϊκές χώρες, οφείλονταν στις </a:t>
            </a:r>
            <a:r>
              <a:rPr lang="el-GR" sz="2000" b="1" dirty="0" smtClean="0"/>
              <a:t>ιστορικές ιδιομορφίες της ελληνικής ανάπτυξης.</a:t>
            </a:r>
            <a:r>
              <a:rPr lang="el-GR" sz="2000" dirty="0" smtClean="0"/>
              <a:t> Το ίδιο ισχύει και για το εργατικό κίνημα. Στο τέλος του 19ου αιώνα συναντάμε στην Ελλάδα σοσιαλιστικές ομάδες και εργατικές ομαδοποιήσεις. Η πολιτική και κοινωνική τους επιρροή ήταν σαφώς μικρότερη από εκείνη που άσκησαν αντίστοιχα κινήματα σε βιομηχανικές χώρες της Δύσης αλλά και σε βαλκανικές (π.χ. Βουλγαρία). </a:t>
            </a:r>
          </a:p>
          <a:p>
            <a:pPr marL="0" indent="0">
              <a:buNone/>
            </a:pPr>
            <a:r>
              <a:rPr lang="el-GR" sz="2000" dirty="0" smtClean="0"/>
              <a:t>Η </a:t>
            </a:r>
            <a:r>
              <a:rPr lang="el-GR" sz="2000" b="1" dirty="0" smtClean="0"/>
              <a:t>απουσία μεγάλων σύγχρονων βιομηχανικών μονάδων </a:t>
            </a:r>
            <a:r>
              <a:rPr lang="el-GR" sz="2000" dirty="0" smtClean="0"/>
              <a:t>οδήγησε σ' αυτήν την καθυστέρηση από κοινού με άλλους παράγοντες. </a:t>
            </a:r>
          </a:p>
          <a:p>
            <a:pPr marL="0" indent="0">
              <a:buNone/>
            </a:pPr>
            <a:r>
              <a:rPr lang="el-GR" sz="2000" dirty="0" smtClean="0"/>
              <a:t>Στα μεγάλα </a:t>
            </a:r>
            <a:r>
              <a:rPr lang="el-GR" sz="2000" b="1" dirty="0" smtClean="0"/>
              <a:t>δημόσια έργα </a:t>
            </a:r>
            <a:r>
              <a:rPr lang="el-GR" sz="2000" dirty="0" smtClean="0"/>
              <a:t>της περιόδου, </a:t>
            </a:r>
            <a:r>
              <a:rPr lang="el-GR" sz="2000" b="1" dirty="0" smtClean="0"/>
              <a:t>σημαντικό ποσοστό του εργατικού δυναμικού προερχόταν από το εξωτερικό </a:t>
            </a:r>
            <a:r>
              <a:rPr lang="el-GR" sz="2000" dirty="0" smtClean="0"/>
              <a:t>(στη διάνοιξη της διώρυγας της Κορίνθου εργάστηκαν πολλοί Ιταλοί) ή ήταν πρόσκαιρης, βραχύχρονης απασχόλησης. </a:t>
            </a:r>
          </a:p>
          <a:p>
            <a:pPr marL="0" indent="0">
              <a:buNone/>
            </a:pPr>
            <a:r>
              <a:rPr lang="el-GR" sz="2000" dirty="0" smtClean="0"/>
              <a:t>Πιο σταθερό εργατικό δυναμικό δούλευε στις </a:t>
            </a:r>
            <a:r>
              <a:rPr lang="el-GR" sz="2000" b="1" dirty="0" smtClean="0"/>
              <a:t>μεταλλευτικές επιχειρήσεις</a:t>
            </a:r>
            <a:r>
              <a:rPr lang="el-GR" sz="2000" dirty="0" smtClean="0"/>
              <a:t>, όπου και εκδηλώθηκαν οι πρώτες καθαρά </a:t>
            </a:r>
            <a:r>
              <a:rPr lang="el-GR" sz="2000" b="1" dirty="0" smtClean="0"/>
              <a:t>εργατικές εξεγέρσεις </a:t>
            </a:r>
            <a:r>
              <a:rPr lang="el-GR" sz="2000" dirty="0" smtClean="0"/>
              <a:t>(Λαύριο, 1896). </a:t>
            </a:r>
          </a:p>
          <a:p>
            <a:pPr marL="0" indent="0">
              <a:buNone/>
            </a:pPr>
            <a:r>
              <a:rPr lang="el-GR" sz="2000" dirty="0" smtClean="0"/>
              <a:t>Στον ιδεολογικό τομέα </a:t>
            </a:r>
            <a:r>
              <a:rPr lang="el-GR" sz="2000" b="1" dirty="0" smtClean="0"/>
              <a:t>η επικράτηση της Μεγάλης Ιδέας </a:t>
            </a:r>
            <a:r>
              <a:rPr lang="el-GR" sz="2000" dirty="0" smtClean="0"/>
              <a:t>εμπόδιζε την ανάπτυξη και διάδοση ιδεολογιών με κοινωνικό και ταξικό περιεχόμενο.</a:t>
            </a:r>
            <a:endParaRPr lang="el-GR" sz="2000" dirty="0"/>
          </a:p>
        </p:txBody>
      </p:sp>
    </p:spTree>
    <p:extLst>
      <p:ext uri="{BB962C8B-B14F-4D97-AF65-F5344CB8AC3E}">
        <p14:creationId xmlns:p14="http://schemas.microsoft.com/office/powerpoint/2010/main" val="2561802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#2</a:t>
            </a:r>
            <a:endParaRPr lang="el-GR" dirty="0"/>
          </a:p>
        </p:txBody>
      </p:sp>
      <p:sp>
        <p:nvSpPr>
          <p:cNvPr id="3" name="Θέση περιεχομένου 2"/>
          <p:cNvSpPr>
            <a:spLocks noGrp="1"/>
          </p:cNvSpPr>
          <p:nvPr>
            <p:ph idx="1"/>
          </p:nvPr>
        </p:nvSpPr>
        <p:spPr/>
        <p:txBody>
          <a:bodyPr>
            <a:normAutofit fontScale="85000" lnSpcReduction="10000"/>
          </a:bodyPr>
          <a:lstStyle/>
          <a:p>
            <a:pPr marL="0" indent="0">
              <a:buNone/>
            </a:pPr>
            <a:r>
              <a:rPr lang="el-GR" dirty="0" smtClean="0"/>
              <a:t>Η κατάσταση αυτή κράτησε ως το τέλος των Βαλκανικών πολέμων. </a:t>
            </a:r>
            <a:r>
              <a:rPr lang="el-GR" b="1" dirty="0" smtClean="0"/>
              <a:t>Η ενσωμάτωση της Θεσσαλονίκης στην Ελλάδα</a:t>
            </a:r>
            <a:r>
              <a:rPr lang="el-GR" dirty="0" smtClean="0"/>
              <a:t>, μιας πόλης με σημαντικό -για τα μέτρα της περιοχής- βιομηχανικό υπόβαθρο και με κοσμοπολίτικο χαρακτήρα, αποτέλεσε σημείο αναφοράς για το εργατικό κίνημα. </a:t>
            </a:r>
          </a:p>
          <a:p>
            <a:pPr marL="0" indent="0">
              <a:buNone/>
            </a:pPr>
            <a:r>
              <a:rPr lang="el-GR" dirty="0" smtClean="0"/>
              <a:t>Η μεγάλη πολυεθνική εργατική οργάνωση της πόλης, η </a:t>
            </a:r>
            <a:r>
              <a:rPr lang="el-GR" b="1" dirty="0" err="1" smtClean="0"/>
              <a:t>Φεντερασιόν</a:t>
            </a:r>
            <a:r>
              <a:rPr lang="el-GR" b="1" dirty="0" smtClean="0"/>
              <a:t>,</a:t>
            </a:r>
            <a:r>
              <a:rPr lang="el-GR" dirty="0" smtClean="0"/>
              <a:t> με πρωτεργάτες σοσιαλιστές από την ανοιχτή σε νέες ιδέες εβραϊκή κοινότητα της πόλης, αποτέλεσε σημαντικό δίαυλο για τη διάδοση σοσιαλιστικής και εργατικής ιδεολογίας στη χώρα.</a:t>
            </a:r>
            <a:endParaRPr lang="el-GR" dirty="0"/>
          </a:p>
        </p:txBody>
      </p:sp>
    </p:spTree>
    <p:extLst>
      <p:ext uri="{BB962C8B-B14F-4D97-AF65-F5344CB8AC3E}">
        <p14:creationId xmlns:p14="http://schemas.microsoft.com/office/powerpoint/2010/main" val="895050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#3</a:t>
            </a:r>
            <a:endParaRPr lang="el-GR" dirty="0"/>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dirty="0" smtClean="0"/>
              <a:t>Στη διάρκεια του Πρώτου Παγκοσμίου Πολέμου, οι </a:t>
            </a:r>
            <a:r>
              <a:rPr lang="el-GR" b="1" dirty="0" smtClean="0"/>
              <a:t>πιέσεις που δέχτηκε η ελληνική κοινωνία</a:t>
            </a:r>
            <a:r>
              <a:rPr lang="el-GR" dirty="0" smtClean="0"/>
              <a:t>, η </a:t>
            </a:r>
            <a:r>
              <a:rPr lang="el-GR" b="1" dirty="0" smtClean="0"/>
              <a:t>εμπλοκή της σε διεθνείς υποθέσεις </a:t>
            </a:r>
            <a:r>
              <a:rPr lang="el-GR" dirty="0" smtClean="0"/>
              <a:t>και ο </a:t>
            </a:r>
            <a:r>
              <a:rPr lang="el-GR" b="1" dirty="0" smtClean="0"/>
              <a:t>αντίκτυπος της ρωσικής επανάστασης </a:t>
            </a:r>
            <a:r>
              <a:rPr lang="el-GR" dirty="0" smtClean="0"/>
              <a:t>οδήγησαν το εργατικό και το σοσιαλιστικό κίνημα σε ταχύτατη ωρίμανση. </a:t>
            </a:r>
          </a:p>
          <a:p>
            <a:pPr marL="0" indent="0">
              <a:buNone/>
            </a:pPr>
            <a:r>
              <a:rPr lang="el-GR" dirty="0" smtClean="0"/>
              <a:t>Προς το τέλος του πολέμου ιδρύθηκε η </a:t>
            </a:r>
            <a:r>
              <a:rPr lang="el-GR" b="1" dirty="0" smtClean="0"/>
              <a:t>Γενική Συνομοσπονδία Εργατών Ελλάδος (ΓΣΕΕ)</a:t>
            </a:r>
            <a:r>
              <a:rPr lang="el-GR" dirty="0" smtClean="0"/>
              <a:t> που συμπεριέλαβε κλαδικά και τοπικά σωματεία, και το </a:t>
            </a:r>
            <a:r>
              <a:rPr lang="el-GR" b="1" dirty="0" smtClean="0"/>
              <a:t>Σοσιαλιστικό Εργατικό Κόμμα της Ελλάδος (ΣΕΚΕ), </a:t>
            </a:r>
            <a:r>
              <a:rPr lang="el-GR" dirty="0" smtClean="0"/>
              <a:t>που λίγο αργότερα προσχώρησε στην Τρίτη Κομμουνιστική Διεθνή και </a:t>
            </a:r>
            <a:r>
              <a:rPr lang="el-GR" b="1" dirty="0" smtClean="0"/>
              <a:t>μετονομάστηκε σε Κομμουνιστικό Κόμμα </a:t>
            </a:r>
            <a:r>
              <a:rPr lang="el-GR" dirty="0" smtClean="0"/>
              <a:t>Ελλάδος.</a:t>
            </a:r>
            <a:endParaRPr lang="el-GR" dirty="0"/>
          </a:p>
        </p:txBody>
      </p:sp>
    </p:spTree>
    <p:extLst>
      <p:ext uri="{BB962C8B-B14F-4D97-AF65-F5344CB8AC3E}">
        <p14:creationId xmlns:p14="http://schemas.microsoft.com/office/powerpoint/2010/main" val="3749877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0"/>
            <a:ext cx="8229600" cy="1143000"/>
          </a:xfrm>
        </p:spPr>
        <p:txBody>
          <a:bodyPr/>
          <a:lstStyle/>
          <a:p>
            <a:r>
              <a:rPr lang="el-GR" dirty="0" smtClean="0"/>
              <a:t>Ερωτήσεις Πανελληνίων</a:t>
            </a:r>
            <a:endParaRPr lang="el-GR" dirty="0"/>
          </a:p>
        </p:txBody>
      </p:sp>
      <p:sp>
        <p:nvSpPr>
          <p:cNvPr id="3" name="Θέση περιεχομένου 2"/>
          <p:cNvSpPr>
            <a:spLocks noGrp="1"/>
          </p:cNvSpPr>
          <p:nvPr>
            <p:ph idx="1"/>
          </p:nvPr>
        </p:nvSpPr>
        <p:spPr>
          <a:xfrm>
            <a:off x="457200" y="1268760"/>
            <a:ext cx="8229600" cy="4857403"/>
          </a:xfrm>
        </p:spPr>
        <p:txBody>
          <a:bodyPr>
            <a:noAutofit/>
          </a:bodyPr>
          <a:lstStyle/>
          <a:p>
            <a:r>
              <a:rPr lang="el-GR" sz="2000" dirty="0" err="1" smtClean="0"/>
              <a:t>Φεντερασιόν</a:t>
            </a:r>
            <a:r>
              <a:rPr lang="el-GR" sz="2000" dirty="0" smtClean="0"/>
              <a:t>: ορισμός ( μον. 5) Εσπερινά 2001</a:t>
            </a:r>
          </a:p>
          <a:p>
            <a:r>
              <a:rPr lang="el-GR" sz="2000" dirty="0" smtClean="0"/>
              <a:t>Τα πρώτα βήματα του εργατικού κινήματος στην Ελλάδα έως την έναρξη του Πρώτου Παγκοσμίου </a:t>
            </a:r>
            <a:r>
              <a:rPr lang="el-GR" sz="2000" dirty="0" err="1" smtClean="0"/>
              <a:t>Πολέμου.(μον</a:t>
            </a:r>
            <a:r>
              <a:rPr lang="el-GR" sz="2000" dirty="0" smtClean="0"/>
              <a:t>. 12) </a:t>
            </a:r>
            <a:r>
              <a:rPr lang="el-GR" sz="2000" dirty="0" err="1" smtClean="0"/>
              <a:t>Εσπερ</a:t>
            </a:r>
            <a:r>
              <a:rPr lang="el-GR" sz="2000" dirty="0" smtClean="0"/>
              <a:t> 2002</a:t>
            </a:r>
          </a:p>
          <a:p>
            <a:r>
              <a:rPr lang="el-GR" sz="2000" dirty="0" err="1" smtClean="0"/>
              <a:t>Φεντερασιόν</a:t>
            </a:r>
            <a:r>
              <a:rPr lang="el-GR" sz="2000" dirty="0" smtClean="0"/>
              <a:t>: Ορισμός ( μον. 4) Ημερήσια 2003,(μον. 5) </a:t>
            </a:r>
            <a:r>
              <a:rPr lang="el-GR" sz="2000" dirty="0" err="1" smtClean="0"/>
              <a:t>Εσπερ</a:t>
            </a:r>
            <a:r>
              <a:rPr lang="el-GR" sz="2000" dirty="0" smtClean="0"/>
              <a:t>. </a:t>
            </a:r>
            <a:r>
              <a:rPr lang="el-GR" sz="2000" dirty="0" err="1" smtClean="0"/>
              <a:t>επαν</a:t>
            </a:r>
            <a:r>
              <a:rPr lang="el-GR" sz="2000" dirty="0" smtClean="0"/>
              <a:t> 2003</a:t>
            </a:r>
          </a:p>
          <a:p>
            <a:r>
              <a:rPr lang="el-GR" sz="2000" dirty="0" smtClean="0"/>
              <a:t>Ποιοι λόγοι οδήγησαν στην καθυστέρηση της εμφάνισης και ανάπτυξης του εργατικού κινήματος στην Ελλάδα κατά τον 19ο αιώνα σε σχέση με άλλες χώρες; (μον.14) Ημερήσια </a:t>
            </a:r>
            <a:r>
              <a:rPr lang="el-GR" sz="2000" dirty="0" err="1" smtClean="0"/>
              <a:t>επαν</a:t>
            </a:r>
            <a:r>
              <a:rPr lang="el-GR" sz="2000" dirty="0" smtClean="0"/>
              <a:t> 2004</a:t>
            </a:r>
          </a:p>
          <a:p>
            <a:r>
              <a:rPr lang="el-GR" sz="2000" dirty="0" smtClean="0"/>
              <a:t>Το Σοσιαλιστικό Εργατικό Κόμμα Ελλάδος (</a:t>
            </a:r>
            <a:r>
              <a:rPr lang="el-GR" sz="2000" dirty="0" err="1" smtClean="0"/>
              <a:t>ΣΕΚΕ)μετονομάστηκε</a:t>
            </a:r>
            <a:r>
              <a:rPr lang="el-GR" sz="2000" dirty="0" smtClean="0"/>
              <a:t> σε Κομμουνιστικό Κόμμα Ελλάδος (Κ.Κ.Ε.) Σωστό ή Λάθος</a:t>
            </a:r>
          </a:p>
          <a:p>
            <a:r>
              <a:rPr lang="el-GR" sz="2000" dirty="0" smtClean="0"/>
              <a:t>(μον. 2) </a:t>
            </a:r>
            <a:r>
              <a:rPr lang="el-GR" sz="2000" dirty="0" err="1" smtClean="0"/>
              <a:t>Εσπερ</a:t>
            </a:r>
            <a:r>
              <a:rPr lang="el-GR" sz="2000" dirty="0" smtClean="0"/>
              <a:t>. 2004</a:t>
            </a:r>
          </a:p>
          <a:p>
            <a:r>
              <a:rPr lang="el-GR" sz="2000" dirty="0" err="1" smtClean="0"/>
              <a:t>Φεντερασιόν</a:t>
            </a:r>
            <a:r>
              <a:rPr lang="el-GR" sz="2000" dirty="0" smtClean="0"/>
              <a:t> : ορισμός (μον. 4) Ημερήσια 2005</a:t>
            </a:r>
          </a:p>
          <a:p>
            <a:r>
              <a:rPr lang="el-GR" sz="2000" dirty="0" smtClean="0"/>
              <a:t>Ποιες ήταν οι βασικές θέσεις και ποια ήταν η εξέλιξη του Σοσιαλιστικού Εργατικού Κόμματος Ελλάδος (Σ.Ε.Κ.Ε.) από την ίδρυσή του το 1918 ως και το 1924; (μον. 12) </a:t>
            </a:r>
            <a:r>
              <a:rPr lang="el-GR" sz="2000" dirty="0" err="1" smtClean="0"/>
              <a:t>Εσπερ</a:t>
            </a:r>
            <a:r>
              <a:rPr lang="el-GR" sz="2000" dirty="0" smtClean="0"/>
              <a:t> 2005</a:t>
            </a:r>
          </a:p>
          <a:p>
            <a:r>
              <a:rPr lang="el-GR" sz="2000" dirty="0" err="1" smtClean="0"/>
              <a:t>Φεντερασιόν</a:t>
            </a:r>
            <a:r>
              <a:rPr lang="el-GR" sz="2000" dirty="0" smtClean="0"/>
              <a:t> : ορισμός (μον. 5) Ημερήσια 2009</a:t>
            </a:r>
            <a:endParaRPr lang="el-GR" sz="2000" dirty="0"/>
          </a:p>
        </p:txBody>
      </p:sp>
    </p:spTree>
    <p:extLst>
      <p:ext uri="{BB962C8B-B14F-4D97-AF65-F5344CB8AC3E}">
        <p14:creationId xmlns:p14="http://schemas.microsoft.com/office/powerpoint/2010/main" val="1853884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4082"/>
          </a:xfrm>
        </p:spPr>
        <p:txBody>
          <a:bodyPr>
            <a:normAutofit fontScale="90000"/>
          </a:bodyPr>
          <a:lstStyle/>
          <a:p>
            <a:r>
              <a:rPr lang="el-GR" dirty="0" smtClean="0"/>
              <a:t>πανελλήνιες</a:t>
            </a:r>
            <a:endParaRPr lang="el-GR" dirty="0"/>
          </a:p>
        </p:txBody>
      </p:sp>
      <p:sp>
        <p:nvSpPr>
          <p:cNvPr id="3" name="Θέση περιεχομένου 2"/>
          <p:cNvSpPr>
            <a:spLocks noGrp="1"/>
          </p:cNvSpPr>
          <p:nvPr>
            <p:ph idx="1"/>
          </p:nvPr>
        </p:nvSpPr>
        <p:spPr>
          <a:xfrm>
            <a:off x="457200" y="836712"/>
            <a:ext cx="8229600" cy="5289451"/>
          </a:xfrm>
        </p:spPr>
        <p:txBody>
          <a:bodyPr>
            <a:noAutofit/>
          </a:bodyPr>
          <a:lstStyle/>
          <a:p>
            <a:r>
              <a:rPr lang="el-GR" sz="2400" dirty="0" smtClean="0"/>
              <a:t>Στον ιδεολογικό τομέα η επικράτηση της Μεγάλης Ιδέας ευνόησε την ανάπτυξη και τη διάδοση ιδεολογιών με κοινωνικό και ταξικό περιεχόμενο. Σωστό ή Λάθος (μον. 2) </a:t>
            </a:r>
            <a:r>
              <a:rPr lang="el-GR" sz="2400" dirty="0" err="1" smtClean="0"/>
              <a:t>Ημερ</a:t>
            </a:r>
            <a:r>
              <a:rPr lang="el-GR" sz="2400" dirty="0" smtClean="0"/>
              <a:t> </a:t>
            </a:r>
            <a:r>
              <a:rPr lang="el-GR" sz="2400" dirty="0" err="1" smtClean="0"/>
              <a:t>επαν</a:t>
            </a:r>
            <a:r>
              <a:rPr lang="el-GR" sz="2400" dirty="0" smtClean="0"/>
              <a:t> 2010</a:t>
            </a:r>
          </a:p>
          <a:p>
            <a:r>
              <a:rPr lang="el-GR" sz="2400" dirty="0" err="1" smtClean="0"/>
              <a:t>Φεντερασιόν</a:t>
            </a:r>
            <a:r>
              <a:rPr lang="el-GR" sz="2400" dirty="0" smtClean="0"/>
              <a:t> : ορισμός (μον. 5) Ημερήσια 2012</a:t>
            </a:r>
          </a:p>
          <a:p>
            <a:r>
              <a:rPr lang="el-GR" sz="2400" dirty="0" smtClean="0"/>
              <a:t>Η πολιτική και κοινωνική επιρροή των σοσιαλιστικών ομάδων και των εργατικών ομαδοποιήσεων, στο τέλος του 19ου αιώνα, ήταν σαφώς μεγαλύτερη στην Ελλάδα από εκείνη που άσκησαν αντίστοιχα κινήματα σε βιομηχανικές χώρες της Δύσης αλλά και σε βαλκανικές. Σωστό ή Λάθος (μον. 2) Ημερήσια 2014</a:t>
            </a:r>
          </a:p>
          <a:p>
            <a:r>
              <a:rPr lang="el-GR" sz="2400" dirty="0" err="1" smtClean="0"/>
              <a:t>Φεντερασιόν</a:t>
            </a:r>
            <a:r>
              <a:rPr lang="el-GR" sz="2400" dirty="0" smtClean="0"/>
              <a:t> : ορισμός (μον. 5) Ημερήσια 2015</a:t>
            </a:r>
          </a:p>
          <a:p>
            <a:r>
              <a:rPr lang="el-GR" sz="2400" dirty="0" smtClean="0"/>
              <a:t>Να αναφερθείτε στην κατάσταση του εργατικού κινήματος στην Ελλάδα κατά τον 19ο αιώνα. Μονάδες 15 </a:t>
            </a:r>
            <a:r>
              <a:rPr lang="el-GR" sz="2400" dirty="0" err="1" smtClean="0"/>
              <a:t>ημερ</a:t>
            </a:r>
            <a:r>
              <a:rPr lang="el-GR" sz="2400" dirty="0" smtClean="0"/>
              <a:t> 2015</a:t>
            </a:r>
          </a:p>
          <a:p>
            <a:r>
              <a:rPr lang="el-GR" sz="2400" dirty="0" err="1" smtClean="0"/>
              <a:t>Φεντερασιόν</a:t>
            </a:r>
            <a:r>
              <a:rPr lang="el-GR" sz="2400" dirty="0" smtClean="0"/>
              <a:t> : ορισμός (μον. 5) </a:t>
            </a:r>
            <a:r>
              <a:rPr lang="el-GR" sz="2400" dirty="0" err="1" smtClean="0"/>
              <a:t>Ημερ</a:t>
            </a:r>
            <a:r>
              <a:rPr lang="el-GR" sz="2400" dirty="0" smtClean="0"/>
              <a:t> </a:t>
            </a:r>
            <a:r>
              <a:rPr lang="el-GR" sz="2400" dirty="0" err="1" smtClean="0"/>
              <a:t>Εσπερ</a:t>
            </a:r>
            <a:r>
              <a:rPr lang="el-GR" sz="2400" dirty="0" smtClean="0"/>
              <a:t> </a:t>
            </a:r>
            <a:r>
              <a:rPr lang="el-GR" sz="2400" dirty="0" err="1" smtClean="0"/>
              <a:t>Επαν</a:t>
            </a:r>
            <a:r>
              <a:rPr lang="el-GR" sz="2400" dirty="0" smtClean="0"/>
              <a:t> 2017</a:t>
            </a:r>
            <a:endParaRPr lang="el-GR" sz="2400" dirty="0"/>
          </a:p>
        </p:txBody>
      </p:sp>
    </p:spTree>
    <p:extLst>
      <p:ext uri="{BB962C8B-B14F-4D97-AF65-F5344CB8AC3E}">
        <p14:creationId xmlns:p14="http://schemas.microsoft.com/office/powerpoint/2010/main" val="276030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1417638"/>
          </a:xfrm>
        </p:spPr>
        <p:txBody>
          <a:bodyPr>
            <a:normAutofit fontScale="90000"/>
          </a:bodyPr>
          <a:lstStyle/>
          <a:p>
            <a:r>
              <a:rPr lang="el-GR" sz="2000" dirty="0" smtClean="0"/>
              <a:t>Αξιοποιώντας τις ιστορικές σας γνώσεις και αντλώντας στοιχεία από τα παρακάτω κείμενα, να παρουσιάσετε: </a:t>
            </a:r>
            <a:r>
              <a:rPr lang="el-GR" sz="2000" b="1" dirty="0" smtClean="0"/>
              <a:t>α)</a:t>
            </a:r>
            <a:r>
              <a:rPr lang="el-GR" sz="2000" dirty="0" smtClean="0"/>
              <a:t> τους παράγοντες, οι οποίοι έδωσαν ώθηση στο ελληνικό εργατικό κίνημα, από την ενσωμάτωση της Θεσσαλονίκης στην Ελλάδα έως και την ίδρυση του ΣΕΚΕ (μονάδες 15) και </a:t>
            </a:r>
            <a:r>
              <a:rPr lang="el-GR" sz="2000" b="1" dirty="0" smtClean="0"/>
              <a:t>β)</a:t>
            </a:r>
            <a:r>
              <a:rPr lang="el-GR" sz="2000" dirty="0" smtClean="0"/>
              <a:t> τις αρχές και το πρόγραμμα του ΣΕΚΕ (μονάδες 10). Μονάδες 25 Ημερήσια </a:t>
            </a:r>
            <a:r>
              <a:rPr lang="el-GR" sz="2000" dirty="0" err="1" smtClean="0"/>
              <a:t>επαν</a:t>
            </a:r>
            <a:r>
              <a:rPr lang="el-GR" sz="2000" dirty="0" smtClean="0"/>
              <a:t> 2013</a:t>
            </a:r>
            <a:endParaRPr lang="el-GR" sz="2000" dirty="0"/>
          </a:p>
        </p:txBody>
      </p:sp>
      <p:sp>
        <p:nvSpPr>
          <p:cNvPr id="3" name="Θέση περιεχομένου 2"/>
          <p:cNvSpPr>
            <a:spLocks noGrp="1"/>
          </p:cNvSpPr>
          <p:nvPr>
            <p:ph idx="1"/>
          </p:nvPr>
        </p:nvSpPr>
        <p:spPr/>
        <p:txBody>
          <a:bodyPr>
            <a:noAutofit/>
          </a:bodyPr>
          <a:lstStyle/>
          <a:p>
            <a:pPr marL="0" indent="0">
              <a:buNone/>
            </a:pPr>
            <a:r>
              <a:rPr lang="el-GR" sz="2000" dirty="0" smtClean="0"/>
              <a:t>ΚΕΙΜΕΝΟ Α </a:t>
            </a:r>
            <a:r>
              <a:rPr lang="el-GR" sz="2000" dirty="0" err="1" smtClean="0"/>
              <a:t>Οἱ</a:t>
            </a:r>
            <a:r>
              <a:rPr lang="el-GR" sz="2000" dirty="0" smtClean="0"/>
              <a:t> </a:t>
            </a:r>
            <a:r>
              <a:rPr lang="el-GR" sz="2000" dirty="0" err="1" smtClean="0"/>
              <a:t>βαλκανικοὶ</a:t>
            </a:r>
            <a:r>
              <a:rPr lang="el-GR" sz="2000" dirty="0" smtClean="0"/>
              <a:t> πόλεμοι </a:t>
            </a:r>
            <a:r>
              <a:rPr lang="el-GR" sz="2000" dirty="0" err="1" smtClean="0"/>
              <a:t>μὲ</a:t>
            </a:r>
            <a:r>
              <a:rPr lang="el-GR" sz="2000" dirty="0" smtClean="0"/>
              <a:t> </a:t>
            </a:r>
            <a:r>
              <a:rPr lang="el-GR" sz="2000" dirty="0" err="1" smtClean="0"/>
              <a:t>τὴν</a:t>
            </a:r>
            <a:r>
              <a:rPr lang="el-GR" sz="2000" dirty="0" smtClean="0"/>
              <a:t> </a:t>
            </a:r>
            <a:r>
              <a:rPr lang="el-GR" sz="2000" dirty="0" err="1" smtClean="0"/>
              <a:t>ἐπιστράτευσιν</a:t>
            </a:r>
            <a:r>
              <a:rPr lang="el-GR" sz="2000" dirty="0" smtClean="0"/>
              <a:t> </a:t>
            </a:r>
            <a:r>
              <a:rPr lang="el-GR" sz="2000" dirty="0" err="1" smtClean="0"/>
              <a:t>εἶχον</a:t>
            </a:r>
            <a:r>
              <a:rPr lang="el-GR" sz="2000" dirty="0" smtClean="0"/>
              <a:t> νεκρώσει </a:t>
            </a:r>
            <a:r>
              <a:rPr lang="el-GR" sz="2000" dirty="0" err="1" smtClean="0"/>
              <a:t>πᾶσαν</a:t>
            </a:r>
            <a:r>
              <a:rPr lang="el-GR" sz="2000" dirty="0" smtClean="0"/>
              <a:t> </a:t>
            </a:r>
            <a:r>
              <a:rPr lang="el-GR" sz="2000" dirty="0" err="1" smtClean="0"/>
              <a:t>σοσιαλιστικὴν</a:t>
            </a:r>
            <a:r>
              <a:rPr lang="el-GR" sz="2000" dirty="0" smtClean="0"/>
              <a:t> </a:t>
            </a:r>
            <a:r>
              <a:rPr lang="el-GR" sz="2000" dirty="0" err="1" smtClean="0"/>
              <a:t>ζύμωσιν</a:t>
            </a:r>
            <a:r>
              <a:rPr lang="el-GR" sz="2000" dirty="0" smtClean="0"/>
              <a:t> </a:t>
            </a:r>
            <a:r>
              <a:rPr lang="el-GR" sz="2000" dirty="0" err="1" smtClean="0"/>
              <a:t>εἰς</a:t>
            </a:r>
            <a:r>
              <a:rPr lang="el-GR" sz="2000" dirty="0" smtClean="0"/>
              <a:t> </a:t>
            </a:r>
            <a:r>
              <a:rPr lang="el-GR" sz="2000" dirty="0" err="1" smtClean="0"/>
              <a:t>τὴν</a:t>
            </a:r>
            <a:r>
              <a:rPr lang="el-GR" sz="2000" dirty="0" smtClean="0"/>
              <a:t> </a:t>
            </a:r>
            <a:r>
              <a:rPr lang="el-GR" sz="2000" dirty="0" err="1" smtClean="0"/>
              <a:t>Παλαιὰν</a:t>
            </a:r>
            <a:r>
              <a:rPr lang="el-GR" sz="2000" dirty="0" smtClean="0"/>
              <a:t> </a:t>
            </a:r>
            <a:r>
              <a:rPr lang="el-GR" sz="2000" dirty="0" err="1" smtClean="0"/>
              <a:t>Ἑλλάδα</a:t>
            </a:r>
            <a:r>
              <a:rPr lang="el-GR" sz="2000" dirty="0" smtClean="0"/>
              <a:t>. Ἡ </a:t>
            </a:r>
            <a:r>
              <a:rPr lang="el-GR" sz="2000" b="1" dirty="0" err="1" smtClean="0"/>
              <a:t>ἐπιστράτευσις</a:t>
            </a:r>
            <a:r>
              <a:rPr lang="el-GR" sz="2000" dirty="0" smtClean="0"/>
              <a:t>, ὁ </a:t>
            </a:r>
            <a:r>
              <a:rPr lang="el-GR" sz="2000" b="1" dirty="0" err="1" smtClean="0"/>
              <a:t>στρατιωτικὸς</a:t>
            </a:r>
            <a:r>
              <a:rPr lang="el-GR" sz="2000" b="1" dirty="0" smtClean="0"/>
              <a:t> νόμος </a:t>
            </a:r>
            <a:r>
              <a:rPr lang="el-GR" sz="2000" dirty="0" err="1" smtClean="0"/>
              <a:t>καὶ</a:t>
            </a:r>
            <a:r>
              <a:rPr lang="el-GR" sz="2000" dirty="0" smtClean="0"/>
              <a:t> </a:t>
            </a:r>
            <a:r>
              <a:rPr lang="el-GR" sz="2000" dirty="0" err="1" smtClean="0"/>
              <a:t>αἱ</a:t>
            </a:r>
            <a:r>
              <a:rPr lang="el-GR" sz="2000" dirty="0" smtClean="0"/>
              <a:t> </a:t>
            </a:r>
            <a:r>
              <a:rPr lang="el-GR" sz="2000" b="1" dirty="0" err="1" smtClean="0"/>
              <a:t>ἐθνικαὶ</a:t>
            </a:r>
            <a:r>
              <a:rPr lang="el-GR" sz="2000" b="1" dirty="0" smtClean="0"/>
              <a:t> </a:t>
            </a:r>
            <a:r>
              <a:rPr lang="el-GR" sz="2000" b="1" dirty="0" err="1" smtClean="0"/>
              <a:t>νίκαι</a:t>
            </a:r>
            <a:r>
              <a:rPr lang="el-GR" sz="2000" b="1" dirty="0" smtClean="0"/>
              <a:t> </a:t>
            </a:r>
            <a:r>
              <a:rPr lang="el-GR" sz="2000" dirty="0" err="1" smtClean="0"/>
              <a:t>μετέβαλον</a:t>
            </a:r>
            <a:r>
              <a:rPr lang="el-GR" sz="2000" dirty="0" smtClean="0"/>
              <a:t> </a:t>
            </a:r>
            <a:r>
              <a:rPr lang="el-GR" sz="2000" dirty="0" err="1" smtClean="0"/>
              <a:t>τὴν</a:t>
            </a:r>
            <a:r>
              <a:rPr lang="el-GR" sz="2000" dirty="0" smtClean="0"/>
              <a:t> </a:t>
            </a:r>
            <a:r>
              <a:rPr lang="el-GR" sz="2000" dirty="0" err="1" smtClean="0"/>
              <a:t>κατάστασιν</a:t>
            </a:r>
            <a:r>
              <a:rPr lang="el-GR" sz="2000" dirty="0" smtClean="0"/>
              <a:t>. </a:t>
            </a:r>
            <a:r>
              <a:rPr lang="el-GR" sz="2000" dirty="0" err="1" smtClean="0"/>
              <a:t>Ἀλλὰ</a:t>
            </a:r>
            <a:r>
              <a:rPr lang="el-GR" sz="2000" dirty="0" smtClean="0"/>
              <a:t> συγχρόνως </a:t>
            </a:r>
            <a:r>
              <a:rPr lang="el-GR" sz="2000" dirty="0" err="1" smtClean="0"/>
              <a:t>οἱ</a:t>
            </a:r>
            <a:r>
              <a:rPr lang="el-GR" sz="2000" dirty="0" smtClean="0"/>
              <a:t> πόλεμοι </a:t>
            </a:r>
            <a:r>
              <a:rPr lang="el-GR" sz="2000" dirty="0" err="1" smtClean="0"/>
              <a:t>ἤνοιξαν</a:t>
            </a:r>
            <a:r>
              <a:rPr lang="el-GR" sz="2000" dirty="0" smtClean="0"/>
              <a:t> </a:t>
            </a:r>
            <a:r>
              <a:rPr lang="el-GR" sz="2000" b="1" dirty="0" smtClean="0"/>
              <a:t>νέους </a:t>
            </a:r>
            <a:r>
              <a:rPr lang="el-GR" sz="2000" b="1" dirty="0" err="1" smtClean="0"/>
              <a:t>καὶ</a:t>
            </a:r>
            <a:r>
              <a:rPr lang="el-GR" sz="2000" b="1" dirty="0" smtClean="0"/>
              <a:t> </a:t>
            </a:r>
            <a:r>
              <a:rPr lang="el-GR" sz="2000" b="1" dirty="0" err="1" smtClean="0"/>
              <a:t>ἀνελπίστους</a:t>
            </a:r>
            <a:r>
              <a:rPr lang="el-GR" sz="2000" b="1" dirty="0" smtClean="0"/>
              <a:t> </a:t>
            </a:r>
            <a:r>
              <a:rPr lang="el-GR" sz="2000" b="1" dirty="0" err="1" smtClean="0"/>
              <a:t>ὁρίζοντας</a:t>
            </a:r>
            <a:r>
              <a:rPr lang="el-GR" sz="2000" b="1" dirty="0" smtClean="0"/>
              <a:t> </a:t>
            </a:r>
            <a:r>
              <a:rPr lang="el-GR" sz="2000" b="1" dirty="0" err="1" smtClean="0"/>
              <a:t>καπιταλιστικῆς</a:t>
            </a:r>
            <a:r>
              <a:rPr lang="el-GR" sz="2000" b="1" dirty="0" smtClean="0"/>
              <a:t> </a:t>
            </a:r>
            <a:r>
              <a:rPr lang="el-GR" sz="2000" b="1" dirty="0" err="1" smtClean="0"/>
              <a:t>ἀναπτύξεως</a:t>
            </a:r>
            <a:r>
              <a:rPr lang="el-GR" sz="2000" dirty="0" smtClean="0"/>
              <a:t> </a:t>
            </a:r>
            <a:r>
              <a:rPr lang="el-GR" sz="2000" dirty="0" err="1" smtClean="0"/>
              <a:t>διὰ</a:t>
            </a:r>
            <a:r>
              <a:rPr lang="el-GR" sz="2000" dirty="0" smtClean="0"/>
              <a:t> </a:t>
            </a:r>
            <a:r>
              <a:rPr lang="el-GR" sz="2000" dirty="0" err="1" smtClean="0"/>
              <a:t>τὴν</a:t>
            </a:r>
            <a:r>
              <a:rPr lang="el-GR" sz="2000" dirty="0" smtClean="0"/>
              <a:t> </a:t>
            </a:r>
            <a:r>
              <a:rPr lang="el-GR" sz="2000" dirty="0" err="1" smtClean="0"/>
              <a:t>μικρὰν</a:t>
            </a:r>
            <a:r>
              <a:rPr lang="el-GR" sz="2000" dirty="0" smtClean="0"/>
              <a:t> </a:t>
            </a:r>
            <a:r>
              <a:rPr lang="el-GR" sz="2000" dirty="0" err="1" smtClean="0"/>
              <a:t>ἄλλοτε</a:t>
            </a:r>
            <a:r>
              <a:rPr lang="el-GR" sz="2000" dirty="0" smtClean="0"/>
              <a:t> </a:t>
            </a:r>
            <a:r>
              <a:rPr lang="el-GR" sz="2000" dirty="0" err="1" smtClean="0"/>
              <a:t>Ἑλλάδα</a:t>
            </a:r>
            <a:r>
              <a:rPr lang="el-GR" sz="2000" dirty="0" smtClean="0"/>
              <a:t>. </a:t>
            </a:r>
            <a:r>
              <a:rPr lang="el-GR" sz="2000" dirty="0" err="1" smtClean="0"/>
              <a:t>Καὶ</a:t>
            </a:r>
            <a:r>
              <a:rPr lang="el-GR" sz="2000" dirty="0" smtClean="0"/>
              <a:t> </a:t>
            </a:r>
            <a:r>
              <a:rPr lang="el-GR" sz="2000" dirty="0" err="1" smtClean="0"/>
              <a:t>μαζὶ</a:t>
            </a:r>
            <a:r>
              <a:rPr lang="el-GR" sz="2000" dirty="0" smtClean="0"/>
              <a:t> </a:t>
            </a:r>
            <a:r>
              <a:rPr lang="el-GR" sz="2000" dirty="0" err="1" smtClean="0"/>
              <a:t>μὲ</a:t>
            </a:r>
            <a:r>
              <a:rPr lang="el-GR" sz="2000" dirty="0" smtClean="0"/>
              <a:t> </a:t>
            </a:r>
            <a:r>
              <a:rPr lang="el-GR" sz="2000" dirty="0" err="1" smtClean="0"/>
              <a:t>τὴν</a:t>
            </a:r>
            <a:r>
              <a:rPr lang="el-GR" sz="2000" dirty="0" smtClean="0"/>
              <a:t> </a:t>
            </a:r>
            <a:r>
              <a:rPr lang="el-GR" sz="2000" dirty="0" err="1" smtClean="0"/>
              <a:t>ἀνάπτυξιν</a:t>
            </a:r>
            <a:r>
              <a:rPr lang="el-GR" sz="2000" dirty="0" smtClean="0"/>
              <a:t> </a:t>
            </a:r>
            <a:r>
              <a:rPr lang="el-GR" sz="2000" dirty="0" err="1" smtClean="0"/>
              <a:t>τῆς</a:t>
            </a:r>
            <a:r>
              <a:rPr lang="el-GR" sz="2000" dirty="0" smtClean="0"/>
              <a:t> βιομηχανίας, </a:t>
            </a:r>
            <a:r>
              <a:rPr lang="el-GR" sz="2000" dirty="0" err="1" smtClean="0"/>
              <a:t>τῆς</a:t>
            </a:r>
            <a:r>
              <a:rPr lang="el-GR" sz="2000" dirty="0" smtClean="0"/>
              <a:t> ναυτιλίας </a:t>
            </a:r>
            <a:r>
              <a:rPr lang="el-GR" sz="2000" dirty="0" err="1" smtClean="0"/>
              <a:t>καὶ</a:t>
            </a:r>
            <a:r>
              <a:rPr lang="el-GR" sz="2000" dirty="0" smtClean="0"/>
              <a:t> </a:t>
            </a:r>
            <a:r>
              <a:rPr lang="el-GR" sz="2000" dirty="0" err="1" smtClean="0"/>
              <a:t>τοῦ</a:t>
            </a:r>
            <a:r>
              <a:rPr lang="el-GR" sz="2000" dirty="0" smtClean="0"/>
              <a:t> </a:t>
            </a:r>
            <a:r>
              <a:rPr lang="el-GR" sz="2000" dirty="0" err="1" smtClean="0"/>
              <a:t>ἐμπορίου</a:t>
            </a:r>
            <a:r>
              <a:rPr lang="el-GR" sz="2000" dirty="0" smtClean="0"/>
              <a:t>, </a:t>
            </a:r>
            <a:r>
              <a:rPr lang="el-GR" sz="2000" dirty="0" err="1" smtClean="0"/>
              <a:t>τῆς</a:t>
            </a:r>
            <a:r>
              <a:rPr lang="el-GR" sz="2000" dirty="0" smtClean="0"/>
              <a:t> </a:t>
            </a:r>
            <a:r>
              <a:rPr lang="el-GR" sz="2000" dirty="0" err="1" smtClean="0"/>
              <a:t>μεταφορᾶς</a:t>
            </a:r>
            <a:r>
              <a:rPr lang="el-GR" sz="2000" dirty="0" smtClean="0"/>
              <a:t> </a:t>
            </a:r>
            <a:r>
              <a:rPr lang="el-GR" sz="2000" dirty="0" err="1" smtClean="0"/>
              <a:t>καὶ</a:t>
            </a:r>
            <a:r>
              <a:rPr lang="el-GR" sz="2000" dirty="0" smtClean="0"/>
              <a:t> </a:t>
            </a:r>
            <a:r>
              <a:rPr lang="el-GR" sz="2000" dirty="0" err="1" smtClean="0"/>
              <a:t>τῆς</a:t>
            </a:r>
            <a:r>
              <a:rPr lang="el-GR" sz="2000" dirty="0" smtClean="0"/>
              <a:t> συγκοινωνίας, </a:t>
            </a:r>
            <a:r>
              <a:rPr lang="el-GR" sz="2000" dirty="0" err="1" smtClean="0"/>
              <a:t>ἀναπτύσσεται</a:t>
            </a:r>
            <a:r>
              <a:rPr lang="el-GR" sz="2000" dirty="0" smtClean="0"/>
              <a:t> </a:t>
            </a:r>
            <a:r>
              <a:rPr lang="el-GR" sz="2000" dirty="0" err="1" smtClean="0"/>
              <a:t>καὶ</a:t>
            </a:r>
            <a:r>
              <a:rPr lang="el-GR" sz="2000" dirty="0" smtClean="0"/>
              <a:t> ἡ </a:t>
            </a:r>
            <a:r>
              <a:rPr lang="el-GR" sz="2000" dirty="0" err="1" smtClean="0"/>
              <a:t>ἐργατικὴ</a:t>
            </a:r>
            <a:r>
              <a:rPr lang="el-GR" sz="2000" dirty="0" smtClean="0"/>
              <a:t> τάξις. Ἡ </a:t>
            </a:r>
            <a:r>
              <a:rPr lang="el-GR" sz="2000" dirty="0" err="1" smtClean="0"/>
              <a:t>σοσιαλιστικὴ</a:t>
            </a:r>
            <a:r>
              <a:rPr lang="el-GR" sz="2000" dirty="0" smtClean="0"/>
              <a:t> </a:t>
            </a:r>
            <a:r>
              <a:rPr lang="el-GR" sz="2000" dirty="0" err="1" smtClean="0"/>
              <a:t>ἰδέα</a:t>
            </a:r>
            <a:r>
              <a:rPr lang="el-GR" sz="2000" dirty="0" smtClean="0"/>
              <a:t> </a:t>
            </a:r>
            <a:r>
              <a:rPr lang="el-GR" sz="2000" dirty="0" err="1" smtClean="0"/>
              <a:t>ἐπανευρίσκει</a:t>
            </a:r>
            <a:r>
              <a:rPr lang="el-GR" sz="2000" dirty="0" smtClean="0"/>
              <a:t> </a:t>
            </a:r>
            <a:r>
              <a:rPr lang="el-GR" sz="2000" dirty="0" err="1" smtClean="0"/>
              <a:t>τὴν</a:t>
            </a:r>
            <a:r>
              <a:rPr lang="el-GR" sz="2000" dirty="0" smtClean="0"/>
              <a:t> </a:t>
            </a:r>
            <a:r>
              <a:rPr lang="el-GR" sz="2000" dirty="0" err="1" smtClean="0"/>
              <a:t>ἐκδήλωσίν</a:t>
            </a:r>
            <a:r>
              <a:rPr lang="el-GR" sz="2000" dirty="0" smtClean="0"/>
              <a:t> της. Ἡ </a:t>
            </a:r>
            <a:r>
              <a:rPr lang="el-GR" sz="2000" dirty="0" err="1" smtClean="0"/>
              <a:t>ἀπήχησις</a:t>
            </a:r>
            <a:r>
              <a:rPr lang="el-GR" sz="2000" dirty="0" smtClean="0"/>
              <a:t> </a:t>
            </a:r>
            <a:r>
              <a:rPr lang="el-GR" sz="2000" dirty="0" err="1" smtClean="0"/>
              <a:t>τῆς</a:t>
            </a:r>
            <a:r>
              <a:rPr lang="el-GR" sz="2000" dirty="0" smtClean="0"/>
              <a:t> </a:t>
            </a:r>
            <a:r>
              <a:rPr lang="el-GR" sz="2000" dirty="0" err="1" smtClean="0"/>
              <a:t>Φεντερασιὸν</a:t>
            </a:r>
            <a:r>
              <a:rPr lang="el-GR" sz="2000" dirty="0" smtClean="0"/>
              <a:t> </a:t>
            </a:r>
            <a:r>
              <a:rPr lang="el-GR" sz="2000" dirty="0" err="1" smtClean="0"/>
              <a:t>ἔχει</a:t>
            </a:r>
            <a:r>
              <a:rPr lang="el-GR" sz="2000" dirty="0" smtClean="0"/>
              <a:t> </a:t>
            </a:r>
            <a:r>
              <a:rPr lang="el-GR" sz="2000" dirty="0" err="1" smtClean="0"/>
              <a:t>καὶ</a:t>
            </a:r>
            <a:r>
              <a:rPr lang="el-GR" sz="2000" dirty="0" smtClean="0"/>
              <a:t> </a:t>
            </a:r>
            <a:r>
              <a:rPr lang="el-GR" sz="2000" dirty="0" err="1" smtClean="0"/>
              <a:t>αὐτὴ</a:t>
            </a:r>
            <a:r>
              <a:rPr lang="el-GR" sz="2000" dirty="0" smtClean="0"/>
              <a:t> </a:t>
            </a:r>
            <a:r>
              <a:rPr lang="el-GR" sz="2000" dirty="0" err="1" smtClean="0"/>
              <a:t>εὐνοϊκὴν</a:t>
            </a:r>
            <a:r>
              <a:rPr lang="el-GR" sz="2000" dirty="0" smtClean="0"/>
              <a:t> </a:t>
            </a:r>
            <a:r>
              <a:rPr lang="el-GR" sz="2000" dirty="0" err="1" smtClean="0"/>
              <a:t>ἐπίδρασιν</a:t>
            </a:r>
            <a:r>
              <a:rPr lang="el-GR" sz="2000" dirty="0" smtClean="0"/>
              <a:t>. [...] </a:t>
            </a:r>
            <a:r>
              <a:rPr lang="el-GR" sz="2000" b="1" dirty="0" err="1" smtClean="0"/>
              <a:t>Τὸ</a:t>
            </a:r>
            <a:r>
              <a:rPr lang="el-GR" sz="2000" b="1" dirty="0" smtClean="0"/>
              <a:t> 1918 </a:t>
            </a:r>
            <a:r>
              <a:rPr lang="el-GR" sz="2000" b="1" dirty="0" err="1" smtClean="0"/>
              <a:t>εἰς</a:t>
            </a:r>
            <a:r>
              <a:rPr lang="el-GR" sz="2000" b="1" dirty="0" smtClean="0"/>
              <a:t> 700 </a:t>
            </a:r>
            <a:r>
              <a:rPr lang="el-GR" sz="2000" b="1" dirty="0" err="1" smtClean="0"/>
              <a:t>καὶ</a:t>
            </a:r>
            <a:r>
              <a:rPr lang="el-GR" sz="2000" b="1" dirty="0" smtClean="0"/>
              <a:t> πλέον </a:t>
            </a:r>
            <a:r>
              <a:rPr lang="el-GR" sz="2000" b="1" dirty="0" err="1" smtClean="0"/>
              <a:t>μεγάλας</a:t>
            </a:r>
            <a:r>
              <a:rPr lang="el-GR" sz="2000" b="1" dirty="0" smtClean="0"/>
              <a:t> </a:t>
            </a:r>
            <a:r>
              <a:rPr lang="el-GR" sz="2000" b="1" dirty="0" err="1" smtClean="0"/>
              <a:t>ἐπιχειρήσεις</a:t>
            </a:r>
            <a:r>
              <a:rPr lang="el-GR" sz="2000" b="1" dirty="0" smtClean="0"/>
              <a:t> </a:t>
            </a:r>
            <a:r>
              <a:rPr lang="el-GR" sz="2000" b="1" dirty="0" err="1" smtClean="0"/>
              <a:t>ἠσχολοῦντο</a:t>
            </a:r>
            <a:r>
              <a:rPr lang="el-GR" sz="2000" b="1" dirty="0" smtClean="0"/>
              <a:t> </a:t>
            </a:r>
            <a:r>
              <a:rPr lang="el-GR" sz="2000" b="1" dirty="0" err="1" smtClean="0"/>
              <a:t>περὶ</a:t>
            </a:r>
            <a:r>
              <a:rPr lang="el-GR" sz="2000" b="1" dirty="0" smtClean="0"/>
              <a:t> </a:t>
            </a:r>
            <a:r>
              <a:rPr lang="el-GR" sz="2000" b="1" dirty="0" err="1" smtClean="0"/>
              <a:t>τοὺς</a:t>
            </a:r>
            <a:r>
              <a:rPr lang="el-GR" sz="2000" b="1" dirty="0" smtClean="0"/>
              <a:t> 70.000 </a:t>
            </a:r>
            <a:r>
              <a:rPr lang="el-GR" sz="2000" b="1" dirty="0" err="1" smtClean="0"/>
              <a:t>ἐργάτας</a:t>
            </a:r>
            <a:r>
              <a:rPr lang="el-GR" sz="2000" b="1" dirty="0" smtClean="0"/>
              <a:t> βιομηχανίας</a:t>
            </a:r>
            <a:r>
              <a:rPr lang="el-GR" sz="2000" dirty="0" smtClean="0"/>
              <a:t>. </a:t>
            </a:r>
            <a:r>
              <a:rPr lang="el-GR" sz="2000" dirty="0" err="1" smtClean="0"/>
              <a:t>Ἄλλοι</a:t>
            </a:r>
            <a:r>
              <a:rPr lang="el-GR" sz="2000" dirty="0" smtClean="0"/>
              <a:t> 60-70.000 </a:t>
            </a:r>
            <a:r>
              <a:rPr lang="el-GR" sz="2000" dirty="0" err="1" smtClean="0"/>
              <a:t>τοὐλάχιστον</a:t>
            </a:r>
            <a:r>
              <a:rPr lang="el-GR" sz="2000" dirty="0" smtClean="0"/>
              <a:t> </a:t>
            </a:r>
            <a:r>
              <a:rPr lang="el-GR" sz="2000" dirty="0" err="1" smtClean="0"/>
              <a:t>ἐργάται</a:t>
            </a:r>
            <a:r>
              <a:rPr lang="el-GR" sz="2000" dirty="0" smtClean="0"/>
              <a:t> βιοτεχνίας </a:t>
            </a:r>
            <a:r>
              <a:rPr lang="el-GR" sz="2000" dirty="0" err="1" smtClean="0"/>
              <a:t>καὶ</a:t>
            </a:r>
            <a:r>
              <a:rPr lang="el-GR" sz="2000" dirty="0" smtClean="0"/>
              <a:t> </a:t>
            </a:r>
            <a:r>
              <a:rPr lang="el-GR" sz="2000" dirty="0" err="1" smtClean="0"/>
              <a:t>ἐμπορίου</a:t>
            </a:r>
            <a:r>
              <a:rPr lang="el-GR" sz="2000" dirty="0" smtClean="0"/>
              <a:t> δέον </a:t>
            </a:r>
            <a:r>
              <a:rPr lang="el-GR" sz="2000" dirty="0" err="1" smtClean="0"/>
              <a:t>νὰ</a:t>
            </a:r>
            <a:r>
              <a:rPr lang="el-GR" sz="2000" dirty="0" smtClean="0"/>
              <a:t> </a:t>
            </a:r>
            <a:r>
              <a:rPr lang="el-GR" sz="2000" dirty="0" err="1" smtClean="0"/>
              <a:t>προστεθοῦν</a:t>
            </a:r>
            <a:r>
              <a:rPr lang="el-GR" sz="2000" dirty="0" smtClean="0"/>
              <a:t> </a:t>
            </a:r>
            <a:r>
              <a:rPr lang="el-GR" sz="2000" dirty="0" err="1" smtClean="0"/>
              <a:t>εἰς</a:t>
            </a:r>
            <a:r>
              <a:rPr lang="el-GR" sz="2000" dirty="0" smtClean="0"/>
              <a:t> </a:t>
            </a:r>
            <a:r>
              <a:rPr lang="el-GR" sz="2000" dirty="0" err="1" smtClean="0"/>
              <a:t>τὸν</a:t>
            </a:r>
            <a:r>
              <a:rPr lang="el-GR" sz="2000" dirty="0" smtClean="0"/>
              <a:t> </a:t>
            </a:r>
            <a:r>
              <a:rPr lang="el-GR" sz="2000" dirty="0" err="1" smtClean="0"/>
              <a:t>ἀριθμὸν</a:t>
            </a:r>
            <a:r>
              <a:rPr lang="el-GR" sz="2000" dirty="0" smtClean="0"/>
              <a:t> </a:t>
            </a:r>
            <a:r>
              <a:rPr lang="el-GR" sz="2000" dirty="0" err="1" smtClean="0"/>
              <a:t>τῶν</a:t>
            </a:r>
            <a:r>
              <a:rPr lang="el-GR" sz="2000" dirty="0" smtClean="0"/>
              <a:t> </a:t>
            </a:r>
            <a:r>
              <a:rPr lang="el-GR" sz="2000" dirty="0" err="1" smtClean="0"/>
              <a:t>βιομηχανικῶν</a:t>
            </a:r>
            <a:r>
              <a:rPr lang="el-GR" sz="2000" dirty="0" smtClean="0"/>
              <a:t> </a:t>
            </a:r>
            <a:r>
              <a:rPr lang="el-GR" sz="2000" dirty="0" err="1" smtClean="0"/>
              <a:t>ἐργατῶν</a:t>
            </a:r>
            <a:r>
              <a:rPr lang="el-GR" sz="2000" dirty="0" smtClean="0"/>
              <a:t>. Ἡ συντεχνιακή </a:t>
            </a:r>
            <a:r>
              <a:rPr lang="el-GR" sz="2000" dirty="0" err="1" smtClean="0"/>
              <a:t>μορφὴ</a:t>
            </a:r>
            <a:r>
              <a:rPr lang="el-GR" sz="2000" dirty="0" smtClean="0"/>
              <a:t> </a:t>
            </a:r>
            <a:r>
              <a:rPr lang="el-GR" sz="2000" dirty="0" err="1" smtClean="0"/>
              <a:t>τῆς</a:t>
            </a:r>
            <a:r>
              <a:rPr lang="el-GR" sz="2000" dirty="0" smtClean="0"/>
              <a:t> </a:t>
            </a:r>
            <a:r>
              <a:rPr lang="el-GR" sz="2000" dirty="0" err="1" smtClean="0"/>
              <a:t>οἰκονομίας</a:t>
            </a:r>
            <a:r>
              <a:rPr lang="el-GR" sz="2000" dirty="0" smtClean="0"/>
              <a:t> παρεχώρησε </a:t>
            </a:r>
            <a:r>
              <a:rPr lang="el-GR" sz="2000" dirty="0" err="1" smtClean="0"/>
              <a:t>τὴν</a:t>
            </a:r>
            <a:r>
              <a:rPr lang="el-GR" sz="2000" dirty="0" smtClean="0"/>
              <a:t> </a:t>
            </a:r>
            <a:r>
              <a:rPr lang="el-GR" sz="2000" dirty="0" err="1" smtClean="0"/>
              <a:t>θέσιν</a:t>
            </a:r>
            <a:r>
              <a:rPr lang="el-GR" sz="2000" dirty="0" smtClean="0"/>
              <a:t> της </a:t>
            </a:r>
            <a:r>
              <a:rPr lang="el-GR" sz="2000" dirty="0" err="1" smtClean="0"/>
              <a:t>εἰς</a:t>
            </a:r>
            <a:r>
              <a:rPr lang="el-GR" sz="2000" dirty="0" smtClean="0"/>
              <a:t> </a:t>
            </a:r>
            <a:r>
              <a:rPr lang="el-GR" sz="2000" dirty="0" err="1" smtClean="0"/>
              <a:t>τὴν</a:t>
            </a:r>
            <a:r>
              <a:rPr lang="el-GR" sz="2000" dirty="0" smtClean="0"/>
              <a:t> </a:t>
            </a:r>
            <a:r>
              <a:rPr lang="el-GR" sz="2000" dirty="0" err="1" smtClean="0"/>
              <a:t>καθαρῶς</a:t>
            </a:r>
            <a:r>
              <a:rPr lang="el-GR" sz="2000" dirty="0" smtClean="0"/>
              <a:t> </a:t>
            </a:r>
            <a:r>
              <a:rPr lang="el-GR" sz="2000" b="1" dirty="0" err="1" smtClean="0"/>
              <a:t>κεφαλαιοκρατικήν</a:t>
            </a:r>
            <a:r>
              <a:rPr lang="el-GR" sz="2000" dirty="0" smtClean="0"/>
              <a:t>. </a:t>
            </a:r>
          </a:p>
          <a:p>
            <a:pPr marL="0" indent="0">
              <a:buNone/>
            </a:pPr>
            <a:r>
              <a:rPr lang="el-GR" sz="1600" dirty="0" smtClean="0"/>
              <a:t>(Α. </a:t>
            </a:r>
            <a:r>
              <a:rPr lang="el-GR" sz="1600" dirty="0" err="1" smtClean="0"/>
              <a:t>Μπεναρόγιας</a:t>
            </a:r>
            <a:r>
              <a:rPr lang="el-GR" sz="1600" dirty="0" smtClean="0"/>
              <a:t>, Ἡ πρώτη σταδιοδρομία </a:t>
            </a:r>
            <a:r>
              <a:rPr lang="el-GR" sz="1600" dirty="0" err="1" smtClean="0"/>
              <a:t>τοῦ</a:t>
            </a:r>
            <a:r>
              <a:rPr lang="el-GR" sz="1600" dirty="0" smtClean="0"/>
              <a:t> </a:t>
            </a:r>
            <a:r>
              <a:rPr lang="el-GR" sz="1600" dirty="0" err="1" smtClean="0"/>
              <a:t>ἑλληνικοῦ</a:t>
            </a:r>
            <a:r>
              <a:rPr lang="el-GR" sz="1600" dirty="0" smtClean="0"/>
              <a:t> προλεταριάτου, </a:t>
            </a:r>
            <a:r>
              <a:rPr lang="el-GR" sz="1600" dirty="0" err="1" smtClean="0"/>
              <a:t>ἐπιμ</a:t>
            </a:r>
            <a:r>
              <a:rPr lang="el-GR" sz="1600" dirty="0" smtClean="0"/>
              <a:t>. Α. </a:t>
            </a:r>
            <a:r>
              <a:rPr lang="el-GR" sz="1600" dirty="0" err="1" smtClean="0"/>
              <a:t>Ἐλεφάντη</a:t>
            </a:r>
            <a:r>
              <a:rPr lang="el-GR" sz="1600" dirty="0" smtClean="0"/>
              <a:t>, Αθήνα: «Κομμούνα», 1986, </a:t>
            </a:r>
            <a:r>
              <a:rPr lang="el-GR" sz="1600" dirty="0" err="1" smtClean="0"/>
              <a:t>σσ</a:t>
            </a:r>
            <a:r>
              <a:rPr lang="el-GR" sz="1600" dirty="0" smtClean="0"/>
              <a:t>. 86, 110).</a:t>
            </a:r>
            <a:endParaRPr lang="el-GR" sz="1600" dirty="0"/>
          </a:p>
        </p:txBody>
      </p:sp>
    </p:spTree>
    <p:extLst>
      <p:ext uri="{BB962C8B-B14F-4D97-AF65-F5344CB8AC3E}">
        <p14:creationId xmlns:p14="http://schemas.microsoft.com/office/powerpoint/2010/main" val="2654571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147248" cy="576064"/>
          </a:xfrm>
        </p:spPr>
        <p:txBody>
          <a:bodyPr>
            <a:normAutofit fontScale="90000"/>
          </a:bodyPr>
          <a:lstStyle/>
          <a:p>
            <a:endParaRPr lang="el-GR" dirty="0"/>
          </a:p>
        </p:txBody>
      </p:sp>
      <p:sp>
        <p:nvSpPr>
          <p:cNvPr id="3" name="Θέση περιεχομένου 2"/>
          <p:cNvSpPr>
            <a:spLocks noGrp="1"/>
          </p:cNvSpPr>
          <p:nvPr>
            <p:ph idx="1"/>
          </p:nvPr>
        </p:nvSpPr>
        <p:spPr>
          <a:xfrm>
            <a:off x="457200" y="836712"/>
            <a:ext cx="8229600" cy="5760640"/>
          </a:xfrm>
        </p:spPr>
        <p:txBody>
          <a:bodyPr>
            <a:normAutofit fontScale="40000" lnSpcReduction="20000"/>
          </a:bodyPr>
          <a:lstStyle/>
          <a:p>
            <a:pPr marL="0" indent="0">
              <a:buNone/>
            </a:pPr>
            <a:r>
              <a:rPr lang="el-GR" sz="4200" b="1" dirty="0" smtClean="0"/>
              <a:t>ΚΕΙΜΕΝΟ Β:</a:t>
            </a:r>
            <a:r>
              <a:rPr lang="el-GR" sz="4200" dirty="0" smtClean="0"/>
              <a:t> </a:t>
            </a:r>
            <a:r>
              <a:rPr lang="el-GR" sz="4200" b="1" dirty="0" smtClean="0"/>
              <a:t>[ΤΟ ΠΡΟΓΡΑΜΜΑ ΤΟΥ ΣΕΚΕ]: </a:t>
            </a:r>
          </a:p>
          <a:p>
            <a:pPr marL="0" indent="0">
              <a:buNone/>
            </a:pPr>
            <a:r>
              <a:rPr lang="el-GR" sz="4200" dirty="0" smtClean="0"/>
              <a:t>«</a:t>
            </a:r>
            <a:r>
              <a:rPr lang="el-GR" sz="4200" dirty="0" err="1" smtClean="0"/>
              <a:t>Τὸ</a:t>
            </a:r>
            <a:r>
              <a:rPr lang="el-GR" sz="4200" dirty="0" smtClean="0"/>
              <a:t> συνέδριο </a:t>
            </a:r>
            <a:r>
              <a:rPr lang="el-GR" sz="4200" dirty="0" err="1" smtClean="0"/>
              <a:t>τοῦ</a:t>
            </a:r>
            <a:r>
              <a:rPr lang="el-GR" sz="4200" dirty="0" smtClean="0"/>
              <a:t> Κόμματος δέχεται: </a:t>
            </a:r>
            <a:r>
              <a:rPr lang="el-GR" sz="4200" dirty="0" err="1" smtClean="0"/>
              <a:t>τὴν</a:t>
            </a:r>
            <a:r>
              <a:rPr lang="el-GR" sz="4200" dirty="0" smtClean="0"/>
              <a:t> </a:t>
            </a:r>
            <a:r>
              <a:rPr lang="el-GR" sz="4200" dirty="0" err="1" smtClean="0"/>
              <a:t>κατάργησιν</a:t>
            </a:r>
            <a:r>
              <a:rPr lang="el-GR" sz="4200" dirty="0" smtClean="0"/>
              <a:t> </a:t>
            </a:r>
            <a:r>
              <a:rPr lang="el-GR" sz="4200" dirty="0" err="1" smtClean="0"/>
              <a:t>τοῦ</a:t>
            </a:r>
            <a:r>
              <a:rPr lang="el-GR" sz="4200" dirty="0" smtClean="0"/>
              <a:t> </a:t>
            </a:r>
            <a:r>
              <a:rPr lang="el-GR" sz="4200" dirty="0" err="1" smtClean="0"/>
              <a:t>βασιλικοῦ</a:t>
            </a:r>
            <a:r>
              <a:rPr lang="el-GR" sz="4200" dirty="0" smtClean="0"/>
              <a:t> </a:t>
            </a:r>
            <a:r>
              <a:rPr lang="el-GR" sz="4200" dirty="0" err="1" smtClean="0"/>
              <a:t>θεσμοῦ</a:t>
            </a:r>
            <a:r>
              <a:rPr lang="el-GR" sz="4200" dirty="0" smtClean="0"/>
              <a:t> </a:t>
            </a:r>
            <a:r>
              <a:rPr lang="el-GR" sz="4200" dirty="0" err="1" smtClean="0"/>
              <a:t>καὶ</a:t>
            </a:r>
            <a:r>
              <a:rPr lang="el-GR" sz="4200" dirty="0" smtClean="0"/>
              <a:t> </a:t>
            </a:r>
            <a:r>
              <a:rPr lang="el-GR" sz="4200" dirty="0" err="1" smtClean="0"/>
              <a:t>τὴν</a:t>
            </a:r>
            <a:r>
              <a:rPr lang="el-GR" sz="4200" dirty="0" smtClean="0"/>
              <a:t> </a:t>
            </a:r>
            <a:r>
              <a:rPr lang="el-GR" sz="4200" dirty="0" err="1" smtClean="0"/>
              <a:t>ἐκδημοκράτησιν</a:t>
            </a:r>
            <a:r>
              <a:rPr lang="el-GR" sz="4200" dirty="0" smtClean="0"/>
              <a:t> </a:t>
            </a:r>
            <a:r>
              <a:rPr lang="el-GR" sz="4200" dirty="0" err="1" smtClean="0"/>
              <a:t>τῆς</a:t>
            </a:r>
            <a:r>
              <a:rPr lang="el-GR" sz="4200" dirty="0" smtClean="0"/>
              <a:t> </a:t>
            </a:r>
            <a:r>
              <a:rPr lang="el-GR" sz="4200" dirty="0" err="1" smtClean="0"/>
              <a:t>νομοθετικῆς</a:t>
            </a:r>
            <a:r>
              <a:rPr lang="el-GR" sz="4200" dirty="0" smtClean="0"/>
              <a:t>, </a:t>
            </a:r>
            <a:r>
              <a:rPr lang="el-GR" sz="4200" dirty="0" err="1" smtClean="0"/>
              <a:t>ἐκτελεστικῆς</a:t>
            </a:r>
            <a:r>
              <a:rPr lang="el-GR" sz="4200" dirty="0" smtClean="0"/>
              <a:t> </a:t>
            </a:r>
            <a:r>
              <a:rPr lang="el-GR" sz="4200" dirty="0" err="1" smtClean="0"/>
              <a:t>καὶ</a:t>
            </a:r>
            <a:r>
              <a:rPr lang="el-GR" sz="4200" dirty="0" smtClean="0"/>
              <a:t> </a:t>
            </a:r>
            <a:r>
              <a:rPr lang="el-GR" sz="4200" dirty="0" err="1" smtClean="0"/>
              <a:t>δικαστικῆς</a:t>
            </a:r>
            <a:r>
              <a:rPr lang="el-GR" sz="4200" dirty="0" smtClean="0"/>
              <a:t> </a:t>
            </a:r>
            <a:r>
              <a:rPr lang="el-GR" sz="4200" dirty="0" err="1" smtClean="0"/>
              <a:t>ἐξουσίας</a:t>
            </a:r>
            <a:r>
              <a:rPr lang="el-GR" sz="4200" dirty="0" smtClean="0"/>
              <a:t>, </a:t>
            </a:r>
            <a:r>
              <a:rPr lang="el-GR" sz="4200" dirty="0" err="1" smtClean="0"/>
              <a:t>δηλαδὴ</a:t>
            </a:r>
            <a:r>
              <a:rPr lang="el-GR" sz="4200" dirty="0" smtClean="0"/>
              <a:t> </a:t>
            </a:r>
            <a:r>
              <a:rPr lang="el-GR" sz="4200" dirty="0" err="1" smtClean="0"/>
              <a:t>τὴν</a:t>
            </a:r>
            <a:r>
              <a:rPr lang="el-GR" sz="4200" dirty="0" smtClean="0"/>
              <a:t> </a:t>
            </a:r>
            <a:r>
              <a:rPr lang="el-GR" sz="4200" b="1" dirty="0" err="1" smtClean="0"/>
              <a:t>ἐγκαθίδρυσιν</a:t>
            </a:r>
            <a:r>
              <a:rPr lang="el-GR" sz="4200" b="1" dirty="0" smtClean="0"/>
              <a:t> </a:t>
            </a:r>
            <a:r>
              <a:rPr lang="el-GR" sz="4200" b="1" dirty="0" err="1" smtClean="0"/>
              <a:t>τῆς</a:t>
            </a:r>
            <a:r>
              <a:rPr lang="el-GR" sz="4200" b="1" dirty="0" smtClean="0"/>
              <a:t> </a:t>
            </a:r>
            <a:r>
              <a:rPr lang="el-GR" sz="4200" b="1" dirty="0" err="1" smtClean="0"/>
              <a:t>Λαϊκῆς</a:t>
            </a:r>
            <a:r>
              <a:rPr lang="el-GR" sz="4200" b="1" dirty="0" smtClean="0"/>
              <a:t> Δημοκρατίας </a:t>
            </a:r>
            <a:r>
              <a:rPr lang="el-GR" sz="4200" dirty="0" err="1" smtClean="0"/>
              <a:t>ὡς</a:t>
            </a:r>
            <a:r>
              <a:rPr lang="el-GR" sz="4200" dirty="0" smtClean="0"/>
              <a:t> </a:t>
            </a:r>
            <a:r>
              <a:rPr lang="el-GR" sz="4200" dirty="0" err="1" smtClean="0"/>
              <a:t>μεταβατικῆς</a:t>
            </a:r>
            <a:r>
              <a:rPr lang="el-GR" sz="4200" dirty="0" smtClean="0"/>
              <a:t> περιόδου </a:t>
            </a:r>
            <a:r>
              <a:rPr lang="el-GR" sz="4200" dirty="0" err="1" smtClean="0"/>
              <a:t>διὰ</a:t>
            </a:r>
            <a:r>
              <a:rPr lang="el-GR" sz="4200" dirty="0" smtClean="0"/>
              <a:t> </a:t>
            </a:r>
            <a:r>
              <a:rPr lang="el-GR" sz="4200" dirty="0" err="1" smtClean="0"/>
              <a:t>τὴν</a:t>
            </a:r>
            <a:r>
              <a:rPr lang="el-GR" sz="4200" dirty="0" smtClean="0"/>
              <a:t> </a:t>
            </a:r>
            <a:r>
              <a:rPr lang="el-GR" sz="4200" dirty="0" err="1" smtClean="0"/>
              <a:t>πραγματοποίησιν</a:t>
            </a:r>
            <a:r>
              <a:rPr lang="el-GR" sz="4200" dirty="0" smtClean="0"/>
              <a:t> </a:t>
            </a:r>
            <a:r>
              <a:rPr lang="el-GR" sz="4200" dirty="0" err="1" smtClean="0"/>
              <a:t>τῆς</a:t>
            </a:r>
            <a:r>
              <a:rPr lang="el-GR" sz="4200" dirty="0" smtClean="0"/>
              <a:t> </a:t>
            </a:r>
            <a:r>
              <a:rPr lang="el-GR" sz="4200" dirty="0" err="1" smtClean="0"/>
              <a:t>σοσιαλιστικῆς</a:t>
            </a:r>
            <a:r>
              <a:rPr lang="el-GR" sz="4200" dirty="0" smtClean="0"/>
              <a:t> πολιτείας». </a:t>
            </a:r>
          </a:p>
          <a:p>
            <a:pPr marL="0" indent="0">
              <a:buNone/>
            </a:pPr>
            <a:r>
              <a:rPr lang="el-GR" sz="3400" i="1" dirty="0" smtClean="0"/>
              <a:t>(Γ. Κορδάτος, </a:t>
            </a:r>
            <a:r>
              <a:rPr lang="el-GR" sz="3400" i="1" dirty="0" err="1" smtClean="0"/>
              <a:t>Ἱστορία</a:t>
            </a:r>
            <a:r>
              <a:rPr lang="el-GR" sz="3400" i="1" dirty="0" smtClean="0"/>
              <a:t> </a:t>
            </a:r>
            <a:r>
              <a:rPr lang="el-GR" sz="3400" i="1" dirty="0" err="1" smtClean="0"/>
              <a:t>τοῦ</a:t>
            </a:r>
            <a:r>
              <a:rPr lang="el-GR" sz="3400" i="1" dirty="0" smtClean="0"/>
              <a:t> </a:t>
            </a:r>
            <a:r>
              <a:rPr lang="el-GR" sz="3400" i="1" dirty="0" err="1" smtClean="0"/>
              <a:t>Ἑλληνικοῦ</a:t>
            </a:r>
            <a:r>
              <a:rPr lang="el-GR" sz="3400" i="1" dirty="0" smtClean="0"/>
              <a:t> </a:t>
            </a:r>
            <a:r>
              <a:rPr lang="el-GR" sz="3400" i="1" dirty="0" err="1" smtClean="0"/>
              <a:t>Ἐργατικοῦ</a:t>
            </a:r>
            <a:r>
              <a:rPr lang="el-GR" sz="3400" i="1" dirty="0" smtClean="0"/>
              <a:t> Κινήματος, </a:t>
            </a:r>
            <a:r>
              <a:rPr lang="el-GR" sz="3400" i="1" dirty="0" err="1" smtClean="0"/>
              <a:t>Ἀθήνα</a:t>
            </a:r>
            <a:r>
              <a:rPr lang="el-GR" sz="3400" i="1" dirty="0" smtClean="0"/>
              <a:t>: </a:t>
            </a:r>
            <a:r>
              <a:rPr lang="el-GR" sz="3400" i="1" dirty="0" err="1" smtClean="0"/>
              <a:t>Ἐκδόσεις</a:t>
            </a:r>
            <a:r>
              <a:rPr lang="el-GR" sz="3400" i="1" dirty="0" smtClean="0"/>
              <a:t> </a:t>
            </a:r>
            <a:r>
              <a:rPr lang="el-GR" sz="3400" i="1" dirty="0" err="1" smtClean="0"/>
              <a:t>Μπουκουμάνης</a:t>
            </a:r>
            <a:r>
              <a:rPr lang="el-GR" sz="3400" i="1" dirty="0" smtClean="0"/>
              <a:t>, 1972, σ. 315).</a:t>
            </a:r>
          </a:p>
          <a:p>
            <a:pPr marL="0" indent="0">
              <a:buNone/>
            </a:pPr>
            <a:endParaRPr lang="el-GR" sz="3400" dirty="0" smtClean="0"/>
          </a:p>
          <a:p>
            <a:pPr marL="0" indent="0">
              <a:buNone/>
            </a:pPr>
            <a:r>
              <a:rPr lang="el-GR" sz="5000" dirty="0" err="1" smtClean="0"/>
              <a:t>Τὸ</a:t>
            </a:r>
            <a:r>
              <a:rPr lang="el-GR" sz="5000" dirty="0" smtClean="0"/>
              <a:t> σχέδιο πάνω </a:t>
            </a:r>
            <a:r>
              <a:rPr lang="el-GR" sz="5000" dirty="0" err="1" smtClean="0"/>
              <a:t>στὴν</a:t>
            </a:r>
            <a:r>
              <a:rPr lang="el-GR" sz="5000" dirty="0" smtClean="0"/>
              <a:t> </a:t>
            </a:r>
            <a:r>
              <a:rPr lang="el-GR" sz="5000" dirty="0" err="1" smtClean="0"/>
              <a:t>ἐξωτερικὴ</a:t>
            </a:r>
            <a:r>
              <a:rPr lang="el-GR" sz="5000" dirty="0" smtClean="0"/>
              <a:t> </a:t>
            </a:r>
            <a:r>
              <a:rPr lang="el-GR" sz="5000" dirty="0" err="1" smtClean="0"/>
              <a:t>πολιτικὴ</a:t>
            </a:r>
            <a:r>
              <a:rPr lang="el-GR" sz="5000" dirty="0" smtClean="0"/>
              <a:t> </a:t>
            </a:r>
            <a:r>
              <a:rPr lang="el-GR" sz="5000" dirty="0" err="1" smtClean="0"/>
              <a:t>ποὺ</a:t>
            </a:r>
            <a:r>
              <a:rPr lang="el-GR" sz="5000" dirty="0" smtClean="0"/>
              <a:t> </a:t>
            </a:r>
            <a:r>
              <a:rPr lang="el-GR" sz="5000" dirty="0" err="1" smtClean="0"/>
              <a:t>υἱοθετήθηκε</a:t>
            </a:r>
            <a:r>
              <a:rPr lang="el-GR" sz="5000" dirty="0" smtClean="0"/>
              <a:t> </a:t>
            </a:r>
            <a:r>
              <a:rPr lang="el-GR" sz="5000" dirty="0" err="1" smtClean="0"/>
              <a:t>ἀπὸ</a:t>
            </a:r>
            <a:r>
              <a:rPr lang="el-GR" sz="5000" dirty="0" smtClean="0"/>
              <a:t> </a:t>
            </a:r>
            <a:r>
              <a:rPr lang="el-GR" sz="5000" dirty="0" err="1" smtClean="0"/>
              <a:t>τὸ</a:t>
            </a:r>
            <a:r>
              <a:rPr lang="el-GR" sz="5000" dirty="0" smtClean="0"/>
              <a:t> </a:t>
            </a:r>
            <a:r>
              <a:rPr lang="el-GR" sz="5000" dirty="0" err="1" smtClean="0"/>
              <a:t>Σοσιαλιστικὸ</a:t>
            </a:r>
            <a:r>
              <a:rPr lang="el-GR" sz="5000" dirty="0" smtClean="0"/>
              <a:t> </a:t>
            </a:r>
            <a:r>
              <a:rPr lang="el-GR" sz="5000" dirty="0" err="1" smtClean="0"/>
              <a:t>Ἐργατικὸ</a:t>
            </a:r>
            <a:r>
              <a:rPr lang="el-GR" sz="5000" dirty="0" smtClean="0"/>
              <a:t> Κόμμα </a:t>
            </a:r>
            <a:r>
              <a:rPr lang="el-GR" sz="5000" dirty="0" err="1" smtClean="0"/>
              <a:t>Ἑλλάδος</a:t>
            </a:r>
            <a:r>
              <a:rPr lang="el-GR" sz="5000" dirty="0" smtClean="0"/>
              <a:t> (ΣΕΚΕ), </a:t>
            </a:r>
            <a:r>
              <a:rPr lang="el-GR" sz="5000" dirty="0" err="1" smtClean="0"/>
              <a:t>ἦταν</a:t>
            </a:r>
            <a:r>
              <a:rPr lang="el-GR" sz="5000" dirty="0" smtClean="0"/>
              <a:t> </a:t>
            </a:r>
            <a:r>
              <a:rPr lang="el-GR" sz="5000" dirty="0" err="1" smtClean="0"/>
              <a:t>τὸ</a:t>
            </a:r>
            <a:r>
              <a:rPr lang="el-GR" sz="5000" dirty="0" smtClean="0"/>
              <a:t> </a:t>
            </a:r>
            <a:r>
              <a:rPr lang="el-GR" sz="5000" dirty="0" err="1" smtClean="0"/>
              <a:t>ἀκόλουθο</a:t>
            </a:r>
            <a:r>
              <a:rPr lang="el-GR" sz="5000" dirty="0" smtClean="0"/>
              <a:t>: [...]</a:t>
            </a:r>
          </a:p>
          <a:p>
            <a:r>
              <a:rPr lang="el-GR" sz="5000" dirty="0" smtClean="0"/>
              <a:t>Καταγγελία </a:t>
            </a:r>
            <a:r>
              <a:rPr lang="el-GR" sz="5000" dirty="0" err="1" smtClean="0"/>
              <a:t>ὅλων</a:t>
            </a:r>
            <a:r>
              <a:rPr lang="el-GR" sz="5000" dirty="0" smtClean="0"/>
              <a:t> </a:t>
            </a:r>
            <a:r>
              <a:rPr lang="el-GR" sz="5000" dirty="0" err="1" smtClean="0"/>
              <a:t>τῶν</a:t>
            </a:r>
            <a:r>
              <a:rPr lang="el-GR" sz="5000" dirty="0" smtClean="0"/>
              <a:t> </a:t>
            </a:r>
            <a:r>
              <a:rPr lang="el-GR" sz="5000" dirty="0" err="1" smtClean="0"/>
              <a:t>μυστικῶν</a:t>
            </a:r>
            <a:r>
              <a:rPr lang="el-GR" sz="5000" dirty="0" smtClean="0"/>
              <a:t> </a:t>
            </a:r>
            <a:r>
              <a:rPr lang="el-GR" sz="5000" dirty="0" err="1" smtClean="0"/>
              <a:t>συνθηκῶν</a:t>
            </a:r>
            <a:r>
              <a:rPr lang="el-GR" sz="5000" dirty="0" smtClean="0"/>
              <a:t> </a:t>
            </a:r>
            <a:r>
              <a:rPr lang="el-GR" sz="5000" dirty="0" err="1" smtClean="0"/>
              <a:t>καὶ</a:t>
            </a:r>
            <a:r>
              <a:rPr lang="el-GR" sz="5000" dirty="0" smtClean="0"/>
              <a:t> </a:t>
            </a:r>
            <a:r>
              <a:rPr lang="el-GR" sz="5000" dirty="0" err="1" smtClean="0"/>
              <a:t>κατάργησις</a:t>
            </a:r>
            <a:r>
              <a:rPr lang="el-GR" sz="5000" dirty="0" smtClean="0"/>
              <a:t> </a:t>
            </a:r>
            <a:r>
              <a:rPr lang="el-GR" sz="5000" dirty="0" err="1" smtClean="0"/>
              <a:t>τῆς</a:t>
            </a:r>
            <a:r>
              <a:rPr lang="el-GR" sz="5000" dirty="0" smtClean="0"/>
              <a:t> </a:t>
            </a:r>
            <a:r>
              <a:rPr lang="el-GR" sz="5000" dirty="0" err="1" smtClean="0"/>
              <a:t>μυστικῆς</a:t>
            </a:r>
            <a:r>
              <a:rPr lang="el-GR" sz="5000" dirty="0" smtClean="0"/>
              <a:t> διπλωματίας.</a:t>
            </a:r>
          </a:p>
          <a:p>
            <a:r>
              <a:rPr lang="el-GR" sz="5000" dirty="0" err="1" smtClean="0"/>
              <a:t>Ἄμεσος</a:t>
            </a:r>
            <a:r>
              <a:rPr lang="el-GR" sz="5000" dirty="0" smtClean="0"/>
              <a:t> </a:t>
            </a:r>
            <a:r>
              <a:rPr lang="el-GR" sz="5000" b="1" dirty="0" err="1" smtClean="0"/>
              <a:t>ἀποστράτευσις</a:t>
            </a:r>
            <a:r>
              <a:rPr lang="el-GR" sz="5000" b="1" dirty="0" smtClean="0"/>
              <a:t> </a:t>
            </a:r>
            <a:r>
              <a:rPr lang="el-GR" sz="5000" dirty="0" err="1" smtClean="0"/>
              <a:t>καὶ</a:t>
            </a:r>
            <a:r>
              <a:rPr lang="el-GR" sz="5000" dirty="0" smtClean="0"/>
              <a:t> </a:t>
            </a:r>
            <a:r>
              <a:rPr lang="el-GR" sz="5000" dirty="0" err="1" smtClean="0"/>
              <a:t>γενικὸς</a:t>
            </a:r>
            <a:r>
              <a:rPr lang="el-GR" sz="5000" dirty="0" smtClean="0"/>
              <a:t> </a:t>
            </a:r>
            <a:r>
              <a:rPr lang="el-GR" sz="5000" b="1" dirty="0" err="1" smtClean="0"/>
              <a:t>ἀφοπλισμὸς</a:t>
            </a:r>
            <a:r>
              <a:rPr lang="el-GR" sz="5000" b="1" dirty="0" smtClean="0"/>
              <a:t> </a:t>
            </a:r>
            <a:r>
              <a:rPr lang="el-GR" sz="5000" dirty="0" err="1" smtClean="0"/>
              <a:t>καὶ</a:t>
            </a:r>
            <a:r>
              <a:rPr lang="el-GR" sz="5000" dirty="0" smtClean="0"/>
              <a:t> </a:t>
            </a:r>
            <a:r>
              <a:rPr lang="el-GR" sz="5000" dirty="0" err="1" smtClean="0"/>
              <a:t>κατεδάφισις</a:t>
            </a:r>
            <a:r>
              <a:rPr lang="el-GR" sz="5000" dirty="0" smtClean="0"/>
              <a:t> </a:t>
            </a:r>
            <a:r>
              <a:rPr lang="el-GR" sz="5000" dirty="0" err="1" smtClean="0"/>
              <a:t>ὅλων</a:t>
            </a:r>
            <a:r>
              <a:rPr lang="el-GR" sz="5000" dirty="0" smtClean="0"/>
              <a:t> </a:t>
            </a:r>
            <a:r>
              <a:rPr lang="el-GR" sz="5000" dirty="0" err="1" smtClean="0"/>
              <a:t>τῶν</a:t>
            </a:r>
            <a:r>
              <a:rPr lang="el-GR" sz="5000" dirty="0" smtClean="0"/>
              <a:t> φρουρίων </a:t>
            </a:r>
            <a:r>
              <a:rPr lang="el-GR" sz="5000" dirty="0" err="1" smtClean="0"/>
              <a:t>καὶ</a:t>
            </a:r>
            <a:r>
              <a:rPr lang="el-GR" sz="5000" dirty="0" smtClean="0"/>
              <a:t> </a:t>
            </a:r>
            <a:r>
              <a:rPr lang="el-GR" sz="5000" dirty="0" err="1" smtClean="0"/>
              <a:t>ὀχυρώσεων</a:t>
            </a:r>
            <a:r>
              <a:rPr lang="el-GR" sz="5000" dirty="0" smtClean="0"/>
              <a:t>.</a:t>
            </a:r>
          </a:p>
          <a:p>
            <a:r>
              <a:rPr lang="el-GR" sz="5000" dirty="0" err="1" smtClean="0"/>
              <a:t>Ἀποκατάστασις</a:t>
            </a:r>
            <a:r>
              <a:rPr lang="el-GR" sz="5000" dirty="0" smtClean="0"/>
              <a:t> </a:t>
            </a:r>
            <a:r>
              <a:rPr lang="el-GR" sz="5000" b="1" dirty="0" err="1" smtClean="0"/>
              <a:t>ὅλων</a:t>
            </a:r>
            <a:r>
              <a:rPr lang="el-GR" sz="5000" b="1" dirty="0" smtClean="0"/>
              <a:t> </a:t>
            </a:r>
            <a:r>
              <a:rPr lang="el-GR" sz="5000" b="1" dirty="0" err="1" smtClean="0"/>
              <a:t>τῶν</a:t>
            </a:r>
            <a:r>
              <a:rPr lang="el-GR" sz="5000" b="1" dirty="0" smtClean="0"/>
              <a:t> </a:t>
            </a:r>
            <a:r>
              <a:rPr lang="el-GR" sz="5000" b="1" dirty="0" err="1" smtClean="0"/>
              <a:t>Ἐθνῶν</a:t>
            </a:r>
            <a:r>
              <a:rPr lang="el-GR" sz="5000" b="1" dirty="0" smtClean="0"/>
              <a:t> </a:t>
            </a:r>
            <a:r>
              <a:rPr lang="el-GR" sz="5000" b="1" dirty="0" err="1" smtClean="0"/>
              <a:t>μικρῶν</a:t>
            </a:r>
            <a:r>
              <a:rPr lang="el-GR" sz="5000" b="1" dirty="0" smtClean="0"/>
              <a:t> </a:t>
            </a:r>
            <a:r>
              <a:rPr lang="el-GR" sz="5000" b="1" dirty="0" err="1" smtClean="0"/>
              <a:t>καὶ</a:t>
            </a:r>
            <a:r>
              <a:rPr lang="el-GR" sz="5000" b="1" dirty="0" smtClean="0"/>
              <a:t> μεγάλων </a:t>
            </a:r>
            <a:r>
              <a:rPr lang="el-GR" sz="5000" dirty="0" err="1" smtClean="0"/>
              <a:t>μὲ</a:t>
            </a:r>
            <a:r>
              <a:rPr lang="el-GR" sz="5000" dirty="0" smtClean="0"/>
              <a:t> </a:t>
            </a:r>
            <a:r>
              <a:rPr lang="el-GR" sz="5000" dirty="0" err="1" smtClean="0"/>
              <a:t>πλῆρες</a:t>
            </a:r>
            <a:r>
              <a:rPr lang="el-GR" sz="5000" dirty="0" smtClean="0"/>
              <a:t> δικαίωμα ν’ </a:t>
            </a:r>
            <a:r>
              <a:rPr lang="el-GR" sz="5000" dirty="0" err="1" smtClean="0"/>
              <a:t>ἀποφασίζουν</a:t>
            </a:r>
            <a:r>
              <a:rPr lang="el-GR" sz="5000" dirty="0" smtClean="0"/>
              <a:t> </a:t>
            </a:r>
            <a:r>
              <a:rPr lang="el-GR" sz="5000" dirty="0" err="1" smtClean="0"/>
              <a:t>περὶ</a:t>
            </a:r>
            <a:r>
              <a:rPr lang="el-GR" sz="5000" dirty="0" smtClean="0"/>
              <a:t> </a:t>
            </a:r>
            <a:r>
              <a:rPr lang="el-GR" sz="5000" dirty="0" err="1" smtClean="0"/>
              <a:t>τοῦ</a:t>
            </a:r>
            <a:r>
              <a:rPr lang="el-GR" sz="5000" dirty="0" smtClean="0"/>
              <a:t> συστήματος </a:t>
            </a:r>
            <a:r>
              <a:rPr lang="el-GR" sz="5000" dirty="0" err="1" smtClean="0"/>
              <a:t>τῆς</a:t>
            </a:r>
            <a:r>
              <a:rPr lang="el-GR" sz="5000" dirty="0" smtClean="0"/>
              <a:t> διοικήσεώς των.</a:t>
            </a:r>
          </a:p>
          <a:p>
            <a:r>
              <a:rPr lang="el-GR" sz="5000" dirty="0" err="1" smtClean="0"/>
              <a:t>Κατάρτισις</a:t>
            </a:r>
            <a:r>
              <a:rPr lang="el-GR" sz="5000" dirty="0" smtClean="0"/>
              <a:t> </a:t>
            </a:r>
            <a:r>
              <a:rPr lang="el-GR" sz="5000" dirty="0" err="1" smtClean="0"/>
              <a:t>τῶν</a:t>
            </a:r>
            <a:r>
              <a:rPr lang="el-GR" sz="5000" dirty="0" smtClean="0"/>
              <a:t> </a:t>
            </a:r>
            <a:r>
              <a:rPr lang="el-GR" sz="5000" dirty="0" err="1" smtClean="0"/>
              <a:t>τωρινῶν</a:t>
            </a:r>
            <a:r>
              <a:rPr lang="el-GR" sz="5000" dirty="0" smtClean="0"/>
              <a:t> </a:t>
            </a:r>
            <a:r>
              <a:rPr lang="el-GR" sz="5000" dirty="0" err="1" smtClean="0"/>
              <a:t>συμμαχιῶν</a:t>
            </a:r>
            <a:r>
              <a:rPr lang="el-GR" sz="5000" dirty="0" smtClean="0"/>
              <a:t> </a:t>
            </a:r>
            <a:r>
              <a:rPr lang="el-GR" sz="5000" dirty="0" err="1" smtClean="0"/>
              <a:t>καὶ</a:t>
            </a:r>
            <a:r>
              <a:rPr lang="el-GR" sz="5000" dirty="0" smtClean="0"/>
              <a:t> </a:t>
            </a:r>
            <a:r>
              <a:rPr lang="el-GR" sz="5000" dirty="0" err="1" smtClean="0"/>
              <a:t>ἄμεσος</a:t>
            </a:r>
            <a:r>
              <a:rPr lang="el-GR" sz="5000" dirty="0" smtClean="0"/>
              <a:t> </a:t>
            </a:r>
            <a:r>
              <a:rPr lang="el-GR" sz="5000" dirty="0" err="1" smtClean="0"/>
              <a:t>σχηματισμὸς</a:t>
            </a:r>
            <a:r>
              <a:rPr lang="el-GR" sz="5000" dirty="0" smtClean="0"/>
              <a:t> </a:t>
            </a:r>
            <a:r>
              <a:rPr lang="el-GR" sz="5000" dirty="0" err="1" smtClean="0"/>
              <a:t>τῆς</a:t>
            </a:r>
            <a:r>
              <a:rPr lang="el-GR" sz="5000" dirty="0" smtClean="0"/>
              <a:t> Κοινωνίας </a:t>
            </a:r>
            <a:r>
              <a:rPr lang="el-GR" sz="5000" dirty="0" err="1" smtClean="0"/>
              <a:t>τῶν</a:t>
            </a:r>
            <a:r>
              <a:rPr lang="el-GR" sz="5000" dirty="0" smtClean="0"/>
              <a:t> </a:t>
            </a:r>
            <a:r>
              <a:rPr lang="el-GR" sz="5000" dirty="0" err="1" smtClean="0"/>
              <a:t>Ἐθνῶν</a:t>
            </a:r>
            <a:r>
              <a:rPr lang="el-GR" sz="5000" dirty="0" smtClean="0"/>
              <a:t> </a:t>
            </a:r>
            <a:r>
              <a:rPr lang="el-GR" sz="5000" dirty="0" err="1" smtClean="0"/>
              <a:t>πρὸς</a:t>
            </a:r>
            <a:r>
              <a:rPr lang="el-GR" sz="5000" dirty="0" smtClean="0"/>
              <a:t> </a:t>
            </a:r>
            <a:r>
              <a:rPr lang="el-GR" sz="5000" dirty="0" err="1" smtClean="0"/>
              <a:t>ἐξασφάλισιν</a:t>
            </a:r>
            <a:r>
              <a:rPr lang="el-GR" sz="5000" dirty="0" smtClean="0"/>
              <a:t> </a:t>
            </a:r>
            <a:r>
              <a:rPr lang="el-GR" sz="5000" dirty="0" err="1" smtClean="0"/>
              <a:t>τῆς</a:t>
            </a:r>
            <a:r>
              <a:rPr lang="el-GR" sz="5000" dirty="0" smtClean="0"/>
              <a:t> </a:t>
            </a:r>
            <a:r>
              <a:rPr lang="el-GR" sz="5000" dirty="0" err="1" smtClean="0"/>
              <a:t>ἀνεξαρτησίας</a:t>
            </a:r>
            <a:r>
              <a:rPr lang="el-GR" sz="5000" dirty="0" smtClean="0"/>
              <a:t> </a:t>
            </a:r>
            <a:r>
              <a:rPr lang="el-GR" sz="5000" dirty="0" err="1" smtClean="0"/>
              <a:t>ἁπάντων</a:t>
            </a:r>
            <a:r>
              <a:rPr lang="el-GR" sz="5000" dirty="0" smtClean="0"/>
              <a:t>.</a:t>
            </a:r>
          </a:p>
          <a:p>
            <a:pPr marL="0" indent="0">
              <a:buNone/>
            </a:pPr>
            <a:r>
              <a:rPr lang="el-GR" sz="5000" dirty="0" err="1" smtClean="0"/>
              <a:t>Πρὸς</a:t>
            </a:r>
            <a:r>
              <a:rPr lang="el-GR" sz="5000" dirty="0" smtClean="0"/>
              <a:t> </a:t>
            </a:r>
            <a:r>
              <a:rPr lang="el-GR" sz="5000" dirty="0" err="1" smtClean="0"/>
              <a:t>πραγματοποίησιν</a:t>
            </a:r>
            <a:r>
              <a:rPr lang="el-GR" sz="5000" dirty="0" smtClean="0"/>
              <a:t> </a:t>
            </a:r>
            <a:r>
              <a:rPr lang="el-GR" sz="5000" dirty="0" err="1" smtClean="0"/>
              <a:t>τῶν</a:t>
            </a:r>
            <a:r>
              <a:rPr lang="el-GR" sz="5000" dirty="0" smtClean="0"/>
              <a:t> </a:t>
            </a:r>
            <a:r>
              <a:rPr lang="el-GR" sz="5000" dirty="0" err="1" smtClean="0"/>
              <a:t>ἀνωτέρω</a:t>
            </a:r>
            <a:r>
              <a:rPr lang="el-GR" sz="5000" dirty="0" smtClean="0"/>
              <a:t> </a:t>
            </a:r>
            <a:r>
              <a:rPr lang="el-GR" sz="5000" dirty="0" err="1" smtClean="0"/>
              <a:t>ὅρων</a:t>
            </a:r>
            <a:r>
              <a:rPr lang="el-GR" sz="5000" dirty="0" smtClean="0"/>
              <a:t> </a:t>
            </a:r>
            <a:r>
              <a:rPr lang="el-GR" sz="5000" dirty="0" err="1" smtClean="0"/>
              <a:t>τὸ</a:t>
            </a:r>
            <a:r>
              <a:rPr lang="el-GR" sz="5000" dirty="0" smtClean="0"/>
              <a:t> </a:t>
            </a:r>
            <a:r>
              <a:rPr lang="el-GR" sz="5000" dirty="0" err="1" smtClean="0"/>
              <a:t>Σοσιαλιστικὸν</a:t>
            </a:r>
            <a:r>
              <a:rPr lang="el-GR" sz="5000" dirty="0" smtClean="0"/>
              <a:t> </a:t>
            </a:r>
            <a:r>
              <a:rPr lang="el-GR" sz="5000" dirty="0" err="1" smtClean="0"/>
              <a:t>Ἐργατικὸν</a:t>
            </a:r>
            <a:r>
              <a:rPr lang="el-GR" sz="5000" dirty="0" smtClean="0"/>
              <a:t> Κόμμα </a:t>
            </a:r>
            <a:r>
              <a:rPr lang="el-GR" sz="5000" dirty="0" err="1" smtClean="0"/>
              <a:t>τῆς</a:t>
            </a:r>
            <a:r>
              <a:rPr lang="el-GR" sz="5000" dirty="0" smtClean="0"/>
              <a:t> </a:t>
            </a:r>
            <a:r>
              <a:rPr lang="el-GR" sz="5000" dirty="0" err="1" smtClean="0"/>
              <a:t>Ἑλλάδος</a:t>
            </a:r>
            <a:r>
              <a:rPr lang="el-GR" sz="5000" dirty="0" smtClean="0"/>
              <a:t> κρίνει </a:t>
            </a:r>
            <a:r>
              <a:rPr lang="el-GR" sz="5000" dirty="0" err="1" smtClean="0"/>
              <a:t>ἀναγκαίαν</a:t>
            </a:r>
            <a:r>
              <a:rPr lang="el-GR" sz="5000" dirty="0" smtClean="0"/>
              <a:t> </a:t>
            </a:r>
            <a:r>
              <a:rPr lang="el-GR" sz="5000" dirty="0" err="1" smtClean="0"/>
              <a:t>καὶ</a:t>
            </a:r>
            <a:r>
              <a:rPr lang="el-GR" sz="5000" dirty="0" smtClean="0"/>
              <a:t> </a:t>
            </a:r>
            <a:r>
              <a:rPr lang="el-GR" sz="5000" dirty="0" err="1" smtClean="0"/>
              <a:t>ἐπείγουσαν</a:t>
            </a:r>
            <a:r>
              <a:rPr lang="el-GR" sz="5000" dirty="0" smtClean="0"/>
              <a:t> </a:t>
            </a:r>
            <a:r>
              <a:rPr lang="el-GR" sz="5000" dirty="0" err="1" smtClean="0"/>
              <a:t>τὴν</a:t>
            </a:r>
            <a:r>
              <a:rPr lang="el-GR" sz="5000" dirty="0" smtClean="0"/>
              <a:t> </a:t>
            </a:r>
            <a:r>
              <a:rPr lang="el-GR" sz="5000" b="1" dirty="0" err="1" smtClean="0"/>
              <a:t>σύγκλησιν</a:t>
            </a:r>
            <a:r>
              <a:rPr lang="el-GR" sz="5000" b="1" dirty="0" smtClean="0"/>
              <a:t> </a:t>
            </a:r>
            <a:r>
              <a:rPr lang="el-GR" sz="5000" b="1" dirty="0" err="1" smtClean="0"/>
              <a:t>διεθνοῦς</a:t>
            </a:r>
            <a:r>
              <a:rPr lang="el-GR" sz="5000" b="1" dirty="0" smtClean="0"/>
              <a:t> </a:t>
            </a:r>
            <a:r>
              <a:rPr lang="el-GR" sz="5000" b="1" dirty="0" err="1" smtClean="0"/>
              <a:t>σοσιαλιστικοῦ</a:t>
            </a:r>
            <a:r>
              <a:rPr lang="el-GR" sz="5000" b="1" dirty="0" smtClean="0"/>
              <a:t> συνεδρίου</a:t>
            </a:r>
            <a:r>
              <a:rPr lang="el-GR" sz="5000" dirty="0" smtClean="0"/>
              <a:t> </a:t>
            </a:r>
            <a:r>
              <a:rPr lang="el-GR" sz="5000" dirty="0" err="1" smtClean="0"/>
              <a:t>οὗ</a:t>
            </a:r>
            <a:r>
              <a:rPr lang="el-GR" sz="5000" dirty="0" smtClean="0"/>
              <a:t> </a:t>
            </a:r>
            <a:r>
              <a:rPr lang="el-GR" sz="5000" dirty="0" err="1" smtClean="0"/>
              <a:t>αἱ</a:t>
            </a:r>
            <a:r>
              <a:rPr lang="el-GR" sz="5000" dirty="0" smtClean="0"/>
              <a:t> </a:t>
            </a:r>
            <a:r>
              <a:rPr lang="el-GR" sz="5000" dirty="0" err="1" smtClean="0"/>
              <a:t>ἀποφάσεις</a:t>
            </a:r>
            <a:r>
              <a:rPr lang="el-GR" sz="5000" dirty="0" smtClean="0"/>
              <a:t> </a:t>
            </a:r>
            <a:r>
              <a:rPr lang="el-GR" sz="5000" dirty="0" err="1" smtClean="0"/>
              <a:t>νὰ</a:t>
            </a:r>
            <a:r>
              <a:rPr lang="el-GR" sz="5000" dirty="0" smtClean="0"/>
              <a:t> </a:t>
            </a:r>
            <a:r>
              <a:rPr lang="el-GR" sz="5000" dirty="0" err="1" smtClean="0"/>
              <a:t>εἶναι</a:t>
            </a:r>
            <a:r>
              <a:rPr lang="el-GR" sz="5000" dirty="0" smtClean="0"/>
              <a:t> </a:t>
            </a:r>
            <a:r>
              <a:rPr lang="el-GR" sz="5000" dirty="0" err="1" smtClean="0"/>
              <a:t>ὑποχρεωτικαὶ</a:t>
            </a:r>
            <a:r>
              <a:rPr lang="el-GR" sz="5000" dirty="0" smtClean="0"/>
              <a:t> </a:t>
            </a:r>
            <a:r>
              <a:rPr lang="el-GR" sz="5000" dirty="0" err="1" smtClean="0"/>
              <a:t>δι</a:t>
            </a:r>
            <a:r>
              <a:rPr lang="el-GR" sz="5000" dirty="0" smtClean="0"/>
              <a:t>’ </a:t>
            </a:r>
            <a:r>
              <a:rPr lang="el-GR" sz="5000" dirty="0" err="1" smtClean="0"/>
              <a:t>ὅλα</a:t>
            </a:r>
            <a:r>
              <a:rPr lang="el-GR" sz="5000" dirty="0" smtClean="0"/>
              <a:t> </a:t>
            </a:r>
            <a:r>
              <a:rPr lang="el-GR" sz="5000" dirty="0" err="1" smtClean="0"/>
              <a:t>τὰ</a:t>
            </a:r>
            <a:r>
              <a:rPr lang="el-GR" sz="5000" dirty="0" smtClean="0"/>
              <a:t> </a:t>
            </a:r>
            <a:r>
              <a:rPr lang="el-GR" sz="5000" dirty="0" err="1" smtClean="0"/>
              <a:t>ἐργατικὰ</a:t>
            </a:r>
            <a:r>
              <a:rPr lang="el-GR" sz="5000" dirty="0" smtClean="0"/>
              <a:t> κόμματα. </a:t>
            </a:r>
          </a:p>
          <a:p>
            <a:pPr marL="0" indent="0">
              <a:buNone/>
            </a:pPr>
            <a:r>
              <a:rPr lang="el-GR" dirty="0" smtClean="0"/>
              <a:t>(Γ. </a:t>
            </a:r>
            <a:r>
              <a:rPr lang="el-GR" sz="2500" dirty="0" smtClean="0"/>
              <a:t>Β. </a:t>
            </a:r>
            <a:r>
              <a:rPr lang="el-GR" sz="2500" dirty="0" err="1" smtClean="0"/>
              <a:t>Λεονταρίτης</a:t>
            </a:r>
            <a:r>
              <a:rPr lang="el-GR" sz="2500" dirty="0" smtClean="0"/>
              <a:t>, </a:t>
            </a:r>
            <a:r>
              <a:rPr lang="el-GR" sz="2500" dirty="0" err="1" smtClean="0"/>
              <a:t>Τὸ</a:t>
            </a:r>
            <a:r>
              <a:rPr lang="el-GR" sz="2500" dirty="0" smtClean="0"/>
              <a:t> </a:t>
            </a:r>
            <a:r>
              <a:rPr lang="el-GR" sz="2500" dirty="0" err="1" smtClean="0"/>
              <a:t>Ἑλληνικὸ</a:t>
            </a:r>
            <a:r>
              <a:rPr lang="el-GR" sz="2500" dirty="0" smtClean="0"/>
              <a:t> </a:t>
            </a:r>
            <a:r>
              <a:rPr lang="el-GR" sz="2500" dirty="0" err="1" smtClean="0"/>
              <a:t>Σοσιαλιστικὸ</a:t>
            </a:r>
            <a:r>
              <a:rPr lang="el-GR" sz="2500" dirty="0" smtClean="0"/>
              <a:t> Κίνημα </a:t>
            </a:r>
            <a:r>
              <a:rPr lang="el-GR" sz="2500" dirty="0" err="1" smtClean="0"/>
              <a:t>κατὰ</a:t>
            </a:r>
            <a:r>
              <a:rPr lang="el-GR" sz="2500" dirty="0" smtClean="0"/>
              <a:t> </a:t>
            </a:r>
            <a:r>
              <a:rPr lang="el-GR" sz="2500" dirty="0" err="1" smtClean="0"/>
              <a:t>τὸν</a:t>
            </a:r>
            <a:r>
              <a:rPr lang="el-GR" sz="2500" dirty="0" smtClean="0"/>
              <a:t> </a:t>
            </a:r>
            <a:r>
              <a:rPr lang="el-GR" sz="2500" dirty="0" err="1" smtClean="0"/>
              <a:t>Πρῶτο</a:t>
            </a:r>
            <a:r>
              <a:rPr lang="el-GR" sz="2500" dirty="0" smtClean="0"/>
              <a:t> Παγκόσμιο Πόλεμο, μετ. Σ. </a:t>
            </a:r>
            <a:r>
              <a:rPr lang="el-GR" sz="2500" dirty="0" err="1" smtClean="0"/>
              <a:t>Ἀντίοχος</a:t>
            </a:r>
            <a:r>
              <a:rPr lang="el-GR" sz="2500" dirty="0" smtClean="0"/>
              <a:t>, </a:t>
            </a:r>
            <a:r>
              <a:rPr lang="el-GR" sz="2500" dirty="0" err="1" smtClean="0"/>
              <a:t>Ἀθήνα</a:t>
            </a:r>
            <a:r>
              <a:rPr lang="el-GR" sz="2500" dirty="0" smtClean="0"/>
              <a:t>: </a:t>
            </a:r>
            <a:r>
              <a:rPr lang="el-GR" sz="2500" dirty="0" err="1" smtClean="0"/>
              <a:t>Ἑξάντας</a:t>
            </a:r>
            <a:r>
              <a:rPr lang="el-GR" sz="2500" dirty="0" smtClean="0"/>
              <a:t>, 1978, σ. 270).</a:t>
            </a:r>
            <a:endParaRPr lang="el-GR" sz="2500" dirty="0"/>
          </a:p>
        </p:txBody>
      </p:sp>
    </p:spTree>
    <p:extLst>
      <p:ext uri="{BB962C8B-B14F-4D97-AF65-F5344CB8AC3E}">
        <p14:creationId xmlns:p14="http://schemas.microsoft.com/office/powerpoint/2010/main" val="2176027988"/>
      </p:ext>
    </p:extLst>
  </p:cSld>
  <p:clrMapOvr>
    <a:masterClrMapping/>
  </p:clrMapOvr>
</p:sld>
</file>

<file path=ppt/theme/theme1.xml><?xml version="1.0" encoding="utf-8"?>
<a:theme xmlns:a="http://schemas.openxmlformats.org/drawingml/2006/main" name="Θέμα του Offic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1107</Words>
  <Application>Microsoft Office PowerPoint</Application>
  <PresentationFormat>Προβολή στην οθόνη (4:3)</PresentationFormat>
  <Paragraphs>47</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Τα πρώτα βήματα του εργατικού κινήματος</vt:lpstr>
      <vt:lpstr>#1</vt:lpstr>
      <vt:lpstr>#2</vt:lpstr>
      <vt:lpstr>#3</vt:lpstr>
      <vt:lpstr>Ερωτήσεις Πανελληνίων</vt:lpstr>
      <vt:lpstr>πανελλήνιες</vt:lpstr>
      <vt:lpstr>Αξιοποιώντας τις ιστορικές σας γνώσεις και αντλώντας στοιχεία από τα παρακάτω κείμενα, να παρουσιάσετε: α) τους παράγοντες, οι οποίοι έδωσαν ώθηση στο ελληνικό εργατικό κίνημα, από την ενσωμάτωση της Θεσσαλονίκης στην Ελλάδα έως και την ίδρυση του ΣΕΚΕ (μονάδες 15) και β) τις αρχές και το πρόγραμμα του ΣΕΚΕ (μονάδες 10). Μονάδες 25 Ημερήσια επαν 2013</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πρώτα βήματα του εργατικού κινήματος</dc:title>
  <dc:creator>user</dc:creator>
  <cp:lastModifiedBy>user</cp:lastModifiedBy>
  <cp:revision>7</cp:revision>
  <dcterms:created xsi:type="dcterms:W3CDTF">2019-10-31T16:34:29Z</dcterms:created>
  <dcterms:modified xsi:type="dcterms:W3CDTF">2019-10-31T16:56:13Z</dcterms:modified>
</cp:coreProperties>
</file>