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20BB3D9-7E4B-4911-813B-EB730779AE8C}" type="datetimeFigureOut">
              <a:rPr lang="el-GR" smtClean="0"/>
              <a:t>9/12/2018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9C30C5-B6BE-4E12-8A9B-84DD2AD01AE6}" type="slidenum">
              <a:rPr lang="el-GR" smtClean="0"/>
              <a:t>‹#›</a:t>
            </a:fld>
            <a:endParaRPr lang="el-GR"/>
          </a:p>
        </p:txBody>
      </p:sp>
    </p:spTree>
    <p:extLst>
      <p:ext uri="{BB962C8B-B14F-4D97-AF65-F5344CB8AC3E}">
        <p14:creationId xmlns:p14="http://schemas.microsoft.com/office/powerpoint/2010/main" val="2968144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20BB3D9-7E4B-4911-813B-EB730779AE8C}" type="datetimeFigureOut">
              <a:rPr lang="el-GR" smtClean="0"/>
              <a:t>9/12/2018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9C30C5-B6BE-4E12-8A9B-84DD2AD01AE6}" type="slidenum">
              <a:rPr lang="el-GR" smtClean="0"/>
              <a:t>‹#›</a:t>
            </a:fld>
            <a:endParaRPr lang="el-GR"/>
          </a:p>
        </p:txBody>
      </p:sp>
    </p:spTree>
    <p:extLst>
      <p:ext uri="{BB962C8B-B14F-4D97-AF65-F5344CB8AC3E}">
        <p14:creationId xmlns:p14="http://schemas.microsoft.com/office/powerpoint/2010/main" val="2935484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20BB3D9-7E4B-4911-813B-EB730779AE8C}" type="datetimeFigureOut">
              <a:rPr lang="el-GR" smtClean="0"/>
              <a:t>9/12/2018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9C30C5-B6BE-4E12-8A9B-84DD2AD01AE6}" type="slidenum">
              <a:rPr lang="el-GR" smtClean="0"/>
              <a:t>‹#›</a:t>
            </a:fld>
            <a:endParaRPr lang="el-GR"/>
          </a:p>
        </p:txBody>
      </p:sp>
    </p:spTree>
    <p:extLst>
      <p:ext uri="{BB962C8B-B14F-4D97-AF65-F5344CB8AC3E}">
        <p14:creationId xmlns:p14="http://schemas.microsoft.com/office/powerpoint/2010/main" val="2884974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20BB3D9-7E4B-4911-813B-EB730779AE8C}" type="datetimeFigureOut">
              <a:rPr lang="el-GR" smtClean="0"/>
              <a:t>9/12/2018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9C30C5-B6BE-4E12-8A9B-84DD2AD01AE6}" type="slidenum">
              <a:rPr lang="el-GR" smtClean="0"/>
              <a:t>‹#›</a:t>
            </a:fld>
            <a:endParaRPr lang="el-GR"/>
          </a:p>
        </p:txBody>
      </p:sp>
    </p:spTree>
    <p:extLst>
      <p:ext uri="{BB962C8B-B14F-4D97-AF65-F5344CB8AC3E}">
        <p14:creationId xmlns:p14="http://schemas.microsoft.com/office/powerpoint/2010/main" val="879952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20BB3D9-7E4B-4911-813B-EB730779AE8C}" type="datetimeFigureOut">
              <a:rPr lang="el-GR" smtClean="0"/>
              <a:t>9/12/2018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9C30C5-B6BE-4E12-8A9B-84DD2AD01AE6}" type="slidenum">
              <a:rPr lang="el-GR" smtClean="0"/>
              <a:t>‹#›</a:t>
            </a:fld>
            <a:endParaRPr lang="el-GR"/>
          </a:p>
        </p:txBody>
      </p:sp>
    </p:spTree>
    <p:extLst>
      <p:ext uri="{BB962C8B-B14F-4D97-AF65-F5344CB8AC3E}">
        <p14:creationId xmlns:p14="http://schemas.microsoft.com/office/powerpoint/2010/main" val="251549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20BB3D9-7E4B-4911-813B-EB730779AE8C}" type="datetimeFigureOut">
              <a:rPr lang="el-GR" smtClean="0"/>
              <a:t>9/12/2018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D9C30C5-B6BE-4E12-8A9B-84DD2AD01AE6}" type="slidenum">
              <a:rPr lang="el-GR" smtClean="0"/>
              <a:t>‹#›</a:t>
            </a:fld>
            <a:endParaRPr lang="el-GR"/>
          </a:p>
        </p:txBody>
      </p:sp>
    </p:spTree>
    <p:extLst>
      <p:ext uri="{BB962C8B-B14F-4D97-AF65-F5344CB8AC3E}">
        <p14:creationId xmlns:p14="http://schemas.microsoft.com/office/powerpoint/2010/main" val="118044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20BB3D9-7E4B-4911-813B-EB730779AE8C}" type="datetimeFigureOut">
              <a:rPr lang="el-GR" smtClean="0"/>
              <a:t>9/12/2018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D9C30C5-B6BE-4E12-8A9B-84DD2AD01AE6}" type="slidenum">
              <a:rPr lang="el-GR" smtClean="0"/>
              <a:t>‹#›</a:t>
            </a:fld>
            <a:endParaRPr lang="el-GR"/>
          </a:p>
        </p:txBody>
      </p:sp>
    </p:spTree>
    <p:extLst>
      <p:ext uri="{BB962C8B-B14F-4D97-AF65-F5344CB8AC3E}">
        <p14:creationId xmlns:p14="http://schemas.microsoft.com/office/powerpoint/2010/main" val="258539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20BB3D9-7E4B-4911-813B-EB730779AE8C}" type="datetimeFigureOut">
              <a:rPr lang="el-GR" smtClean="0"/>
              <a:t>9/12/2018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D9C30C5-B6BE-4E12-8A9B-84DD2AD01AE6}" type="slidenum">
              <a:rPr lang="el-GR" smtClean="0"/>
              <a:t>‹#›</a:t>
            </a:fld>
            <a:endParaRPr lang="el-GR"/>
          </a:p>
        </p:txBody>
      </p:sp>
    </p:spTree>
    <p:extLst>
      <p:ext uri="{BB962C8B-B14F-4D97-AF65-F5344CB8AC3E}">
        <p14:creationId xmlns:p14="http://schemas.microsoft.com/office/powerpoint/2010/main" val="93533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20BB3D9-7E4B-4911-813B-EB730779AE8C}" type="datetimeFigureOut">
              <a:rPr lang="el-GR" smtClean="0"/>
              <a:t>9/12/2018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D9C30C5-B6BE-4E12-8A9B-84DD2AD01AE6}" type="slidenum">
              <a:rPr lang="el-GR" smtClean="0"/>
              <a:t>‹#›</a:t>
            </a:fld>
            <a:endParaRPr lang="el-GR"/>
          </a:p>
        </p:txBody>
      </p:sp>
    </p:spTree>
    <p:extLst>
      <p:ext uri="{BB962C8B-B14F-4D97-AF65-F5344CB8AC3E}">
        <p14:creationId xmlns:p14="http://schemas.microsoft.com/office/powerpoint/2010/main" val="95713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20BB3D9-7E4B-4911-813B-EB730779AE8C}" type="datetimeFigureOut">
              <a:rPr lang="el-GR" smtClean="0"/>
              <a:t>9/12/2018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D9C30C5-B6BE-4E12-8A9B-84DD2AD01AE6}" type="slidenum">
              <a:rPr lang="el-GR" smtClean="0"/>
              <a:t>‹#›</a:t>
            </a:fld>
            <a:endParaRPr lang="el-GR"/>
          </a:p>
        </p:txBody>
      </p:sp>
    </p:spTree>
    <p:extLst>
      <p:ext uri="{BB962C8B-B14F-4D97-AF65-F5344CB8AC3E}">
        <p14:creationId xmlns:p14="http://schemas.microsoft.com/office/powerpoint/2010/main" val="1037121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20BB3D9-7E4B-4911-813B-EB730779AE8C}" type="datetimeFigureOut">
              <a:rPr lang="el-GR" smtClean="0"/>
              <a:t>9/12/2018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D9C30C5-B6BE-4E12-8A9B-84DD2AD01AE6}" type="slidenum">
              <a:rPr lang="el-GR" smtClean="0"/>
              <a:t>‹#›</a:t>
            </a:fld>
            <a:endParaRPr lang="el-GR"/>
          </a:p>
        </p:txBody>
      </p:sp>
    </p:spTree>
    <p:extLst>
      <p:ext uri="{BB962C8B-B14F-4D97-AF65-F5344CB8AC3E}">
        <p14:creationId xmlns:p14="http://schemas.microsoft.com/office/powerpoint/2010/main" val="251850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BB3D9-7E4B-4911-813B-EB730779AE8C}" type="datetimeFigureOut">
              <a:rPr lang="el-GR" smtClean="0"/>
              <a:t>9/12/2018</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C30C5-B6BE-4E12-8A9B-84DD2AD01AE6}" type="slidenum">
              <a:rPr lang="el-GR" smtClean="0"/>
              <a:t>‹#›</a:t>
            </a:fld>
            <a:endParaRPr lang="el-GR"/>
          </a:p>
        </p:txBody>
      </p:sp>
    </p:spTree>
    <p:extLst>
      <p:ext uri="{BB962C8B-B14F-4D97-AF65-F5344CB8AC3E}">
        <p14:creationId xmlns:p14="http://schemas.microsoft.com/office/powerpoint/2010/main" val="2215661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t>3. Από τη χρεοκοπία στο στρατιωτικό κίνημα στο Γουδί (1893-1909)</a:t>
            </a:r>
            <a:endParaRPr lang="el-GR" dirty="0"/>
          </a:p>
        </p:txBody>
      </p:sp>
      <p:sp>
        <p:nvSpPr>
          <p:cNvPr id="3" name="Υπότιτλος 2"/>
          <p:cNvSpPr>
            <a:spLocks noGrp="1"/>
          </p:cNvSpPr>
          <p:nvPr>
            <p:ph type="subTitle" idx="1"/>
          </p:nvPr>
        </p:nvSpPr>
        <p:spPr/>
        <p:txBody>
          <a:bodyPr/>
          <a:lstStyle/>
          <a:p>
            <a:r>
              <a:rPr lang="el-GR" dirty="0" smtClean="0"/>
              <a:t>Ιστορία Θεωρητικής Κατεύθυνσης </a:t>
            </a:r>
          </a:p>
          <a:p>
            <a:r>
              <a:rPr lang="el-GR" dirty="0" smtClean="0"/>
              <a:t>Γ΄ Λυκείου</a:t>
            </a:r>
            <a:endParaRPr lang="el-GR" dirty="0"/>
          </a:p>
        </p:txBody>
      </p:sp>
    </p:spTree>
    <p:extLst>
      <p:ext uri="{BB962C8B-B14F-4D97-AF65-F5344CB8AC3E}">
        <p14:creationId xmlns:p14="http://schemas.microsoft.com/office/powerpoint/2010/main" val="1210998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Στρατιωτικός Σύνδεσμος </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Ο Στρατιωτικός Σύνδεσμος δεν εγκαθίδρυσε δικτατορία, αλλά </a:t>
            </a:r>
            <a:r>
              <a:rPr lang="el-GR" b="1" dirty="0" smtClean="0"/>
              <a:t>προώθησε τα αιτήματά του μέσω της Βουλής</a:t>
            </a:r>
            <a:r>
              <a:rPr lang="el-GR" dirty="0" smtClean="0"/>
              <a:t>. </a:t>
            </a:r>
          </a:p>
          <a:p>
            <a:r>
              <a:rPr lang="el-GR" dirty="0" smtClean="0"/>
              <a:t>Με αφορμή το κίνημα, έγινε στις 14 Σεπτεμβρίου </a:t>
            </a:r>
            <a:r>
              <a:rPr lang="el-GR" b="1" dirty="0" smtClean="0"/>
              <a:t>μεγάλη διαδήλωση των επαγγελματικών σωματείων </a:t>
            </a:r>
            <a:r>
              <a:rPr lang="el-GR" dirty="0" smtClean="0"/>
              <a:t>της πρωτεύουσας. </a:t>
            </a:r>
          </a:p>
          <a:p>
            <a:r>
              <a:rPr lang="el-GR" dirty="0" smtClean="0"/>
              <a:t>Οι διαδηλωτές υποστήριξαν το διάβημα του Στρατιωτικού Συνδέσμου και </a:t>
            </a:r>
            <a:r>
              <a:rPr lang="el-GR" b="1" dirty="0" smtClean="0"/>
              <a:t>υπέβαλαν ψήφισμα στο παλάτι</a:t>
            </a:r>
            <a:r>
              <a:rPr lang="el-GR" dirty="0" smtClean="0"/>
              <a:t> με το οποίο ζητούσαν την επίλυση σειράς οικονομικών αιτημάτων. </a:t>
            </a:r>
            <a:endParaRPr lang="el-GR" dirty="0"/>
          </a:p>
        </p:txBody>
      </p:sp>
    </p:spTree>
    <p:extLst>
      <p:ext uri="{BB962C8B-B14F-4D97-AF65-F5344CB8AC3E}">
        <p14:creationId xmlns:p14="http://schemas.microsoft.com/office/powerpoint/2010/main" val="185411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20. Προκήρυξη του Στρατιωτικού Συνδέσμου την ημέρα του κινήματος.</a:t>
            </a:r>
            <a:endParaRPr lang="el-GR" dirty="0"/>
          </a:p>
        </p:txBody>
      </p:sp>
      <p:sp>
        <p:nvSpPr>
          <p:cNvPr id="5" name="Θέση περιεχομένου 4"/>
          <p:cNvSpPr>
            <a:spLocks noGrp="1"/>
          </p:cNvSpPr>
          <p:nvPr>
            <p:ph idx="1"/>
          </p:nvPr>
        </p:nvSpPr>
        <p:spPr/>
        <p:txBody>
          <a:bodyPr>
            <a:normAutofit fontScale="40000" lnSpcReduction="20000"/>
          </a:bodyPr>
          <a:lstStyle/>
          <a:p>
            <a:endParaRPr lang="el-GR" dirty="0" smtClean="0"/>
          </a:p>
          <a:p>
            <a:pPr marL="0" indent="0">
              <a:buNone/>
            </a:pPr>
            <a:r>
              <a:rPr lang="el-GR" sz="4500" dirty="0" smtClean="0"/>
              <a:t>«Προς την A.M. τον Βασιλέα, την </a:t>
            </a:r>
            <a:r>
              <a:rPr lang="el-GR" sz="4500" dirty="0" err="1" smtClean="0"/>
              <a:t>Κυβέρνησιν</a:t>
            </a:r>
            <a:r>
              <a:rPr lang="el-GR" sz="4500" dirty="0" smtClean="0"/>
              <a:t> και τον </a:t>
            </a:r>
            <a:r>
              <a:rPr lang="el-GR" sz="4500" dirty="0" err="1" smtClean="0"/>
              <a:t>Ελληνικόν</a:t>
            </a:r>
            <a:r>
              <a:rPr lang="el-GR" sz="4500" dirty="0" smtClean="0"/>
              <a:t> </a:t>
            </a:r>
            <a:r>
              <a:rPr lang="el-GR" sz="4500" dirty="0" err="1" smtClean="0"/>
              <a:t>Λαόν</a:t>
            </a:r>
            <a:r>
              <a:rPr lang="el-GR" sz="4500" dirty="0" smtClean="0"/>
              <a:t>. </a:t>
            </a:r>
          </a:p>
          <a:p>
            <a:pPr marL="0" indent="0">
              <a:buNone/>
            </a:pPr>
            <a:r>
              <a:rPr lang="el-GR" sz="4500" dirty="0" smtClean="0"/>
              <a:t>   Η πατρίς μας ευρίσκεται υπό </a:t>
            </a:r>
            <a:r>
              <a:rPr lang="el-GR" sz="4500" dirty="0" err="1" smtClean="0"/>
              <a:t>δυσχερεστάτας</a:t>
            </a:r>
            <a:r>
              <a:rPr lang="el-GR" sz="4500" dirty="0" smtClean="0"/>
              <a:t> περιστάσεις, το δε </a:t>
            </a:r>
            <a:r>
              <a:rPr lang="el-GR" sz="4500" dirty="0" err="1" smtClean="0"/>
              <a:t>επίσημον</a:t>
            </a:r>
            <a:r>
              <a:rPr lang="el-GR" sz="4500" dirty="0" smtClean="0"/>
              <a:t> κράτος υβρισθέν και </a:t>
            </a:r>
            <a:r>
              <a:rPr lang="el-GR" sz="4500" dirty="0" err="1" smtClean="0"/>
              <a:t>ταπεινωθέν</a:t>
            </a:r>
            <a:r>
              <a:rPr lang="el-GR" sz="4500" dirty="0" smtClean="0"/>
              <a:t>, αδυνατεί να </a:t>
            </a:r>
            <a:r>
              <a:rPr lang="el-GR" sz="4500" dirty="0" err="1" smtClean="0"/>
              <a:t>κινηθή</a:t>
            </a:r>
            <a:r>
              <a:rPr lang="el-GR" sz="4500" dirty="0" smtClean="0"/>
              <a:t> προς </a:t>
            </a:r>
            <a:r>
              <a:rPr lang="el-GR" sz="4500" dirty="0" err="1" smtClean="0"/>
              <a:t>άμυναν</a:t>
            </a:r>
            <a:r>
              <a:rPr lang="el-GR" sz="4500" dirty="0" smtClean="0"/>
              <a:t> των δικαίων του... Ο Σύνδεσμος των αξιωματικών του Εθνικού Στρατού της Ξηράς και του Ναυτικού... προβαίνει εις την </a:t>
            </a:r>
            <a:r>
              <a:rPr lang="el-GR" sz="4500" dirty="0" err="1" smtClean="0"/>
              <a:t>υποβολήν</a:t>
            </a:r>
            <a:r>
              <a:rPr lang="el-GR" sz="4500" dirty="0" smtClean="0"/>
              <a:t> </a:t>
            </a:r>
            <a:r>
              <a:rPr lang="el-GR" sz="4500" b="1" dirty="0" smtClean="0"/>
              <a:t>ιεράς παρακλήσεως προς τον Βασιλέα... </a:t>
            </a:r>
            <a:r>
              <a:rPr lang="el-GR" sz="4500" dirty="0" smtClean="0"/>
              <a:t>και προς την </a:t>
            </a:r>
            <a:r>
              <a:rPr lang="el-GR" sz="4500" dirty="0" err="1" smtClean="0"/>
              <a:t>Κυβέρνησίν</a:t>
            </a:r>
            <a:r>
              <a:rPr lang="el-GR" sz="4500" dirty="0" smtClean="0"/>
              <a:t> του, όπως ολοψύχως </a:t>
            </a:r>
            <a:r>
              <a:rPr lang="el-GR" sz="4500" dirty="0" err="1" smtClean="0"/>
              <a:t>επιδοθώσιν</a:t>
            </a:r>
            <a:r>
              <a:rPr lang="el-GR" sz="4500" dirty="0" smtClean="0"/>
              <a:t> εις την </a:t>
            </a:r>
            <a:r>
              <a:rPr lang="el-GR" sz="4500" dirty="0" err="1" smtClean="0"/>
              <a:t>άμεσον</a:t>
            </a:r>
            <a:r>
              <a:rPr lang="el-GR" sz="4500" dirty="0" smtClean="0"/>
              <a:t> και </a:t>
            </a:r>
            <a:r>
              <a:rPr lang="el-GR" sz="4500" dirty="0" err="1" smtClean="0"/>
              <a:t>ταχείαν</a:t>
            </a:r>
            <a:r>
              <a:rPr lang="el-GR" sz="4500" dirty="0" smtClean="0"/>
              <a:t> </a:t>
            </a:r>
            <a:r>
              <a:rPr lang="el-GR" sz="4500" dirty="0" err="1" smtClean="0"/>
              <a:t>ανόρθωσιν</a:t>
            </a:r>
            <a:r>
              <a:rPr lang="el-GR" sz="4500" dirty="0" smtClean="0"/>
              <a:t> των κακώς εν γένει εχόντων, ιδία δε των του Στρατού και του Ναυτικού... πρέπει, </a:t>
            </a:r>
            <a:r>
              <a:rPr lang="el-GR" sz="4500" b="1" dirty="0" smtClean="0"/>
              <a:t>χάριν αυτού του συμφέροντος της Δυναστείας, όπως ο τε Διάδοχος και οι </a:t>
            </a:r>
            <a:r>
              <a:rPr lang="el-GR" sz="4500" b="1" dirty="0" err="1" smtClean="0"/>
              <a:t>Βασιλόπαιδες</a:t>
            </a:r>
            <a:r>
              <a:rPr lang="el-GR" sz="4500" b="1" dirty="0" smtClean="0"/>
              <a:t>, </a:t>
            </a:r>
            <a:r>
              <a:rPr lang="el-GR" sz="4500" b="1" dirty="0" err="1" smtClean="0"/>
              <a:t>απόσχωσι</a:t>
            </a:r>
            <a:r>
              <a:rPr lang="el-GR" sz="4500" b="1" dirty="0" smtClean="0"/>
              <a:t> της ενεργού και διοικητικής εν τω </a:t>
            </a:r>
            <a:r>
              <a:rPr lang="el-GR" sz="4500" b="1" dirty="0" err="1" smtClean="0"/>
              <a:t>στρατώ</a:t>
            </a:r>
            <a:r>
              <a:rPr lang="el-GR" sz="4500" b="1" dirty="0" smtClean="0"/>
              <a:t> και τω </a:t>
            </a:r>
            <a:r>
              <a:rPr lang="el-GR" sz="4500" b="1" dirty="0" err="1" smtClean="0"/>
              <a:t>ναυτικώ</a:t>
            </a:r>
            <a:r>
              <a:rPr lang="el-GR" sz="4500" b="1" dirty="0" smtClean="0"/>
              <a:t> υπηρεσίας,</a:t>
            </a:r>
            <a:r>
              <a:rPr lang="el-GR" sz="4500" dirty="0" smtClean="0"/>
              <a:t> διατηρούντες τους ους κέκτηνται βαθμούς και προαγόμενοι, όταν προς τούτο </a:t>
            </a:r>
            <a:r>
              <a:rPr lang="el-GR" sz="4500" dirty="0" err="1" smtClean="0"/>
              <a:t>ευδοκή</a:t>
            </a:r>
            <a:r>
              <a:rPr lang="el-GR" sz="4500" dirty="0" smtClean="0"/>
              <a:t> ο Βασιλεύς... Ο Στρατιωτικός Σύνδεσμος υποβάλλει την </a:t>
            </a:r>
            <a:r>
              <a:rPr lang="el-GR" sz="4500" b="1" dirty="0" err="1" smtClean="0"/>
              <a:t>παράκλησιν</a:t>
            </a:r>
            <a:r>
              <a:rPr lang="el-GR" sz="4500" b="1" dirty="0" smtClean="0"/>
              <a:t> </a:t>
            </a:r>
            <a:r>
              <a:rPr lang="el-GR" sz="4500" dirty="0" smtClean="0"/>
              <a:t>όπως εν τω </a:t>
            </a:r>
            <a:r>
              <a:rPr lang="el-GR" sz="4500" dirty="0" err="1" smtClean="0"/>
              <a:t>μέλλοντι</a:t>
            </a:r>
            <a:r>
              <a:rPr lang="el-GR" sz="4500" dirty="0" smtClean="0"/>
              <a:t> ο Βασιλεύς, όστις εν τω </a:t>
            </a:r>
            <a:r>
              <a:rPr lang="el-GR" sz="4500" dirty="0" err="1" smtClean="0"/>
              <a:t>δικαιώματί</a:t>
            </a:r>
            <a:r>
              <a:rPr lang="el-GR" sz="4500" dirty="0" smtClean="0"/>
              <a:t> του κατά το Σύνταγμα διορίζει τους υπουργούς, απαιτεί ίνα οι υπουργοί των Στρατιωτικών και των Ναυτικών </a:t>
            </a:r>
            <a:r>
              <a:rPr lang="el-GR" sz="4500" dirty="0" err="1" smtClean="0"/>
              <a:t>προέρχωνται</a:t>
            </a:r>
            <a:r>
              <a:rPr lang="el-GR" sz="4500" dirty="0" smtClean="0"/>
              <a:t> εξ ανωτέρων εν ενεργεία ή </a:t>
            </a:r>
            <a:r>
              <a:rPr lang="el-GR" sz="4500" dirty="0" err="1" smtClean="0"/>
              <a:t>διαθεσιμότητι</a:t>
            </a:r>
            <a:r>
              <a:rPr lang="el-GR" sz="4500" dirty="0" smtClean="0"/>
              <a:t> αξιωματικών του στρατού και του ναυτικού... </a:t>
            </a:r>
          </a:p>
        </p:txBody>
      </p:sp>
      <p:sp>
        <p:nvSpPr>
          <p:cNvPr id="6" name="Θέση κειμένου 5"/>
          <p:cNvSpPr>
            <a:spLocks noGrp="1"/>
          </p:cNvSpPr>
          <p:nvPr>
            <p:ph type="body" sz="half" idx="2"/>
          </p:nvPr>
        </p:nvSpPr>
        <p:spPr/>
        <p:txBody>
          <a:bodyPr>
            <a:normAutofit/>
          </a:bodyPr>
          <a:lstStyle/>
          <a:p>
            <a:endParaRPr lang="el-GR" sz="1800" dirty="0" smtClean="0"/>
          </a:p>
          <a:p>
            <a:r>
              <a:rPr lang="el-GR" sz="1800" dirty="0" err="1" smtClean="0"/>
              <a:t>Γιάνης</a:t>
            </a:r>
            <a:r>
              <a:rPr lang="el-GR" sz="1800" dirty="0" smtClean="0"/>
              <a:t> Κορδάτος: Ιστορία της νεώτερης Ελλάδας, Ε', σ. 114-117.</a:t>
            </a:r>
          </a:p>
          <a:p>
            <a:endParaRPr lang="el-GR" sz="1800" dirty="0"/>
          </a:p>
        </p:txBody>
      </p:sp>
    </p:spTree>
    <p:extLst>
      <p:ext uri="{BB962C8B-B14F-4D97-AF65-F5344CB8AC3E}">
        <p14:creationId xmlns:p14="http://schemas.microsoft.com/office/powerpoint/2010/main" val="353287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20. Προκήρυξη του Στρατιωτικού Συνδέσμου την ημέρα του κινήματος.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ό</a:t>
            </a:r>
            <a:r>
              <a:rPr lang="el-GR" dirty="0" smtClean="0"/>
              <a:t>πως η </a:t>
            </a:r>
            <a:r>
              <a:rPr lang="el-GR" b="1" dirty="0" smtClean="0"/>
              <a:t>Θρησκεία</a:t>
            </a:r>
            <a:r>
              <a:rPr lang="el-GR" dirty="0" smtClean="0"/>
              <a:t> μας </a:t>
            </a:r>
            <a:r>
              <a:rPr lang="el-GR" dirty="0" err="1" smtClean="0"/>
              <a:t>υψωθή</a:t>
            </a:r>
            <a:r>
              <a:rPr lang="el-GR" dirty="0" smtClean="0"/>
              <a:t> εις τον </a:t>
            </a:r>
            <a:r>
              <a:rPr lang="el-GR" dirty="0" err="1" smtClean="0"/>
              <a:t>εμπρέποντα</a:t>
            </a:r>
            <a:r>
              <a:rPr lang="el-GR" dirty="0" smtClean="0"/>
              <a:t> ιερόν </a:t>
            </a:r>
            <a:r>
              <a:rPr lang="el-GR" dirty="0" err="1" smtClean="0"/>
              <a:t>προορισμόν</a:t>
            </a:r>
            <a:r>
              <a:rPr lang="el-GR" dirty="0" smtClean="0"/>
              <a:t> της, </a:t>
            </a:r>
          </a:p>
          <a:p>
            <a:r>
              <a:rPr lang="el-GR" dirty="0" smtClean="0"/>
              <a:t>όπως η </a:t>
            </a:r>
            <a:r>
              <a:rPr lang="el-GR" b="1" dirty="0" err="1" smtClean="0"/>
              <a:t>Διοίκησις</a:t>
            </a:r>
            <a:r>
              <a:rPr lang="el-GR" b="1" dirty="0" smtClean="0"/>
              <a:t> της Χώρας </a:t>
            </a:r>
            <a:r>
              <a:rPr lang="el-GR" dirty="0" err="1" smtClean="0"/>
              <a:t>καταστή</a:t>
            </a:r>
            <a:r>
              <a:rPr lang="el-GR" dirty="0" smtClean="0"/>
              <a:t> χρηστή και έντιμος, </a:t>
            </a:r>
          </a:p>
          <a:p>
            <a:r>
              <a:rPr lang="el-GR" dirty="0" smtClean="0"/>
              <a:t>όπως η </a:t>
            </a:r>
            <a:r>
              <a:rPr lang="el-GR" b="1" dirty="0" smtClean="0"/>
              <a:t>Δικαιοσύνη</a:t>
            </a:r>
            <a:r>
              <a:rPr lang="el-GR" dirty="0" smtClean="0"/>
              <a:t> </a:t>
            </a:r>
            <a:r>
              <a:rPr lang="el-GR" dirty="0" err="1" smtClean="0"/>
              <a:t>απονέμηται</a:t>
            </a:r>
            <a:r>
              <a:rPr lang="el-GR" dirty="0" smtClean="0"/>
              <a:t> ταχέως μετ' αμεροληψίας και </a:t>
            </a:r>
            <a:r>
              <a:rPr lang="el-GR" dirty="0" err="1" smtClean="0"/>
              <a:t>ισότητος</a:t>
            </a:r>
            <a:r>
              <a:rPr lang="el-GR" dirty="0" smtClean="0"/>
              <a:t> προς </a:t>
            </a:r>
            <a:r>
              <a:rPr lang="el-GR" dirty="0" err="1" smtClean="0"/>
              <a:t>άπαντας</a:t>
            </a:r>
            <a:r>
              <a:rPr lang="el-GR" dirty="0" smtClean="0"/>
              <a:t> εν γένει τους </a:t>
            </a:r>
            <a:r>
              <a:rPr lang="el-GR" dirty="0" err="1" smtClean="0"/>
              <a:t>πολίτας</a:t>
            </a:r>
            <a:r>
              <a:rPr lang="el-GR" dirty="0" smtClean="0"/>
              <a:t> αδιακρίτως τάξεως, </a:t>
            </a:r>
          </a:p>
          <a:p>
            <a:r>
              <a:rPr lang="el-GR" dirty="0" smtClean="0"/>
              <a:t>όπως η </a:t>
            </a:r>
            <a:r>
              <a:rPr lang="el-GR" b="1" dirty="0" err="1" smtClean="0"/>
              <a:t>Εκπαίδευσις</a:t>
            </a:r>
            <a:r>
              <a:rPr lang="el-GR" b="1" dirty="0" smtClean="0"/>
              <a:t> του Λαού </a:t>
            </a:r>
            <a:r>
              <a:rPr lang="el-GR" dirty="0" err="1" smtClean="0"/>
              <a:t>καταστή</a:t>
            </a:r>
            <a:r>
              <a:rPr lang="el-GR" dirty="0" smtClean="0"/>
              <a:t> λυσιτελής δια τον </a:t>
            </a:r>
            <a:r>
              <a:rPr lang="el-GR" dirty="0" err="1" smtClean="0"/>
              <a:t>πρακτικόν</a:t>
            </a:r>
            <a:r>
              <a:rPr lang="el-GR" dirty="0" smtClean="0"/>
              <a:t> </a:t>
            </a:r>
            <a:r>
              <a:rPr lang="el-GR" dirty="0" err="1" smtClean="0"/>
              <a:t>βίον</a:t>
            </a:r>
            <a:r>
              <a:rPr lang="el-GR" dirty="0" smtClean="0"/>
              <a:t> και τας </a:t>
            </a:r>
            <a:r>
              <a:rPr lang="el-GR" dirty="0" err="1" smtClean="0"/>
              <a:t>στρατιωτικάς</a:t>
            </a:r>
            <a:r>
              <a:rPr lang="el-GR" dirty="0" smtClean="0"/>
              <a:t> </a:t>
            </a:r>
            <a:r>
              <a:rPr lang="el-GR" dirty="0" err="1" smtClean="0"/>
              <a:t>ανάγκας</a:t>
            </a:r>
            <a:r>
              <a:rPr lang="el-GR" dirty="0" smtClean="0"/>
              <a:t> της Χώρας, </a:t>
            </a:r>
          </a:p>
          <a:p>
            <a:r>
              <a:rPr lang="el-GR" dirty="0" smtClean="0"/>
              <a:t>όπως η </a:t>
            </a:r>
            <a:r>
              <a:rPr lang="el-GR" b="1" dirty="0" smtClean="0"/>
              <a:t>ζωή, η τιμή και η περιουσία των πολιτών </a:t>
            </a:r>
            <a:r>
              <a:rPr lang="el-GR" dirty="0" err="1" smtClean="0"/>
              <a:t>εξασφαλισθώσιν</a:t>
            </a:r>
            <a:r>
              <a:rPr lang="el-GR" dirty="0" smtClean="0"/>
              <a:t>, και τέλος όπως τα οικονομικά </a:t>
            </a:r>
            <a:r>
              <a:rPr lang="el-GR" dirty="0" err="1" smtClean="0"/>
              <a:t>ανορθωθώσι</a:t>
            </a:r>
            <a:r>
              <a:rPr lang="el-GR" dirty="0" smtClean="0"/>
              <a:t>...</a:t>
            </a:r>
            <a:endParaRPr lang="el-GR" dirty="0"/>
          </a:p>
        </p:txBody>
      </p:sp>
      <p:sp>
        <p:nvSpPr>
          <p:cNvPr id="4" name="Θέση κειμένου 3"/>
          <p:cNvSpPr>
            <a:spLocks noGrp="1"/>
          </p:cNvSpPr>
          <p:nvPr>
            <p:ph type="body" sz="half" idx="2"/>
          </p:nvPr>
        </p:nvSpPr>
        <p:spPr/>
        <p:txBody>
          <a:bodyPr/>
          <a:lstStyle/>
          <a:p>
            <a:r>
              <a:rPr lang="el-GR" sz="2800" dirty="0" smtClean="0"/>
              <a:t>Ο Στρατιωτικός Σύνδεσμος ποθεί όπως </a:t>
            </a:r>
          </a:p>
          <a:p>
            <a:endParaRPr lang="el-GR" dirty="0"/>
          </a:p>
        </p:txBody>
      </p:sp>
    </p:spTree>
    <p:extLst>
      <p:ext uri="{BB962C8B-B14F-4D97-AF65-F5344CB8AC3E}">
        <p14:creationId xmlns:p14="http://schemas.microsoft.com/office/powerpoint/2010/main" val="4264061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21. Ψήφισμα των επαγγελματικών σωματείων Αθηνών - Πειραιώς την ημέρα του συλλαλητηρίου.</a:t>
            </a:r>
            <a:endParaRPr lang="el-GR" dirty="0"/>
          </a:p>
        </p:txBody>
      </p:sp>
      <p:sp>
        <p:nvSpPr>
          <p:cNvPr id="3" name="Θέση περιεχομένου 2"/>
          <p:cNvSpPr>
            <a:spLocks noGrp="1"/>
          </p:cNvSpPr>
          <p:nvPr>
            <p:ph idx="1"/>
          </p:nvPr>
        </p:nvSpPr>
        <p:spPr/>
        <p:txBody>
          <a:bodyPr>
            <a:noAutofit/>
          </a:bodyPr>
          <a:lstStyle/>
          <a:p>
            <a:r>
              <a:rPr lang="el-GR" sz="1600" dirty="0" smtClean="0"/>
              <a:t>«Ο </a:t>
            </a:r>
            <a:r>
              <a:rPr lang="el-GR" sz="1600" b="1" dirty="0" smtClean="0"/>
              <a:t>Λαός των Αθηνών και του Πειραιώς </a:t>
            </a:r>
            <a:r>
              <a:rPr lang="el-GR" sz="1600" dirty="0" smtClean="0"/>
              <a:t>εις </a:t>
            </a:r>
            <a:r>
              <a:rPr lang="el-GR" sz="1600" dirty="0" err="1" smtClean="0"/>
              <a:t>πάνδημον</a:t>
            </a:r>
            <a:r>
              <a:rPr lang="el-GR" sz="1600" dirty="0" smtClean="0"/>
              <a:t> συνελθών </a:t>
            </a:r>
            <a:r>
              <a:rPr lang="el-GR" sz="1600" dirty="0" err="1" smtClean="0"/>
              <a:t>συλλαλητήριον</a:t>
            </a:r>
            <a:r>
              <a:rPr lang="el-GR" sz="1600" dirty="0" smtClean="0"/>
              <a:t>, ίνα </a:t>
            </a:r>
            <a:r>
              <a:rPr lang="el-GR" sz="1600" dirty="0" err="1" smtClean="0"/>
              <a:t>σκεφθή</a:t>
            </a:r>
            <a:r>
              <a:rPr lang="el-GR" sz="1600" dirty="0" smtClean="0"/>
              <a:t> περί των Κοινών, ήτοι περί γενικής των κακώς εχόντων ανορθώσεως, πολιτικής </a:t>
            </a:r>
            <a:r>
              <a:rPr lang="el-GR" sz="1600" dirty="0" err="1" smtClean="0"/>
              <a:t>τε</a:t>
            </a:r>
            <a:r>
              <a:rPr lang="el-GR" sz="1600" dirty="0" smtClean="0"/>
              <a:t> και στρατιωτικής, ην από μακρού ήδη χρόνου </a:t>
            </a:r>
            <a:r>
              <a:rPr lang="el-GR" sz="1600" dirty="0" err="1" smtClean="0"/>
              <a:t>επόθησε</a:t>
            </a:r>
            <a:r>
              <a:rPr lang="el-GR" sz="1600" dirty="0" smtClean="0"/>
              <a:t> και εζήτησε και την οποίαν το κίνημα της 15 Αυγούστου ανέλαβε να </a:t>
            </a:r>
            <a:r>
              <a:rPr lang="el-GR" sz="1600" dirty="0" err="1" smtClean="0"/>
              <a:t>πραγματοποιήση</a:t>
            </a:r>
            <a:r>
              <a:rPr lang="el-GR" sz="1600" dirty="0" smtClean="0"/>
              <a:t> αποβλέπων εις το ότι τα έννομα συμφέροντα και δικαιώματά του ουσιωδώς </a:t>
            </a:r>
            <a:r>
              <a:rPr lang="el-GR" sz="1600" dirty="0" err="1" smtClean="0"/>
              <a:t>εθυσιάσθησαν</a:t>
            </a:r>
            <a:r>
              <a:rPr lang="el-GR" sz="1600" dirty="0" smtClean="0"/>
              <a:t> υπό το ευπρόσω</a:t>
            </a:r>
            <a:r>
              <a:rPr lang="el-GR" sz="1600" dirty="0"/>
              <a:t>π</a:t>
            </a:r>
            <a:r>
              <a:rPr lang="el-GR" sz="1600" dirty="0" smtClean="0"/>
              <a:t>ου κάλυμμα ελευθέρου πολιτεύματος, των αντιπροσώπων αυτού </a:t>
            </a:r>
            <a:r>
              <a:rPr lang="el-GR" sz="1600" b="1" dirty="0" smtClean="0"/>
              <a:t>μεταβληθέντων εις ιδιοτελή </a:t>
            </a:r>
            <a:r>
              <a:rPr lang="el-GR" sz="1600" b="1" dirty="0" err="1" smtClean="0"/>
              <a:t>ολιγαρχίαν</a:t>
            </a:r>
            <a:r>
              <a:rPr lang="el-GR" sz="1600" dirty="0" smtClean="0"/>
              <a:t>, </a:t>
            </a:r>
            <a:r>
              <a:rPr lang="el-GR" sz="1600" dirty="0" err="1" smtClean="0"/>
              <a:t>αντικαταστήσασαν</a:t>
            </a:r>
            <a:r>
              <a:rPr lang="el-GR" sz="1600" dirty="0" smtClean="0"/>
              <a:t> τον </a:t>
            </a:r>
            <a:r>
              <a:rPr lang="el-GR" sz="1600" dirty="0" err="1" smtClean="0"/>
              <a:t>Νόμον</a:t>
            </a:r>
            <a:r>
              <a:rPr lang="el-GR" sz="1600" dirty="0" smtClean="0"/>
              <a:t> δια της θελήσεώς της, </a:t>
            </a:r>
            <a:r>
              <a:rPr lang="el-GR" sz="1600" b="1" dirty="0" err="1" smtClean="0"/>
              <a:t>συνεταιρισθείσαν</a:t>
            </a:r>
            <a:r>
              <a:rPr lang="el-GR" sz="1600" b="1" dirty="0" smtClean="0"/>
              <a:t> δε μετ' αφορολογήτου πλουτοκρατίας</a:t>
            </a:r>
            <a:r>
              <a:rPr lang="el-GR" sz="1600" dirty="0" smtClean="0"/>
              <a:t>, ενώ αυτός στενάζει υπό το βάρος των </a:t>
            </a:r>
            <a:r>
              <a:rPr lang="el-GR" sz="1600" b="1" dirty="0" err="1" smtClean="0"/>
              <a:t>αδικοτάτων</a:t>
            </a:r>
            <a:r>
              <a:rPr lang="el-GR" sz="1600" b="1" dirty="0" smtClean="0"/>
              <a:t> φόρων</a:t>
            </a:r>
            <a:r>
              <a:rPr lang="el-GR" sz="1600" dirty="0" smtClean="0"/>
              <a:t>, ήτοι των επί της καταναλώσεως, χωρίς ν' </a:t>
            </a:r>
            <a:r>
              <a:rPr lang="el-GR" sz="1600" dirty="0" err="1" smtClean="0"/>
              <a:t>απολαμβάνη</a:t>
            </a:r>
            <a:r>
              <a:rPr lang="el-GR" sz="1600" dirty="0" smtClean="0"/>
              <a:t> ως αντάλλαγμα την ασφάλειαν της ζωής, τιμής και ιδιοκτησίας του... </a:t>
            </a:r>
            <a:r>
              <a:rPr lang="el-GR" sz="1600" b="1" dirty="0" smtClean="0"/>
              <a:t>Αξιοί να </a:t>
            </a:r>
            <a:r>
              <a:rPr lang="el-GR" sz="1600" b="1" dirty="0" err="1" smtClean="0"/>
              <a:t>ίδη</a:t>
            </a:r>
            <a:r>
              <a:rPr lang="el-GR" sz="1600" b="1" dirty="0" smtClean="0"/>
              <a:t> την </a:t>
            </a:r>
            <a:r>
              <a:rPr lang="el-GR" sz="1600" b="1" dirty="0" err="1" smtClean="0"/>
              <a:t>Κυβέρνησίν</a:t>
            </a:r>
            <a:r>
              <a:rPr lang="el-GR" sz="1600" b="1" dirty="0" smtClean="0"/>
              <a:t> </a:t>
            </a:r>
            <a:r>
              <a:rPr lang="el-GR" sz="1600" b="1" dirty="0" err="1" smtClean="0"/>
              <a:t>υποβάλλουσαν</a:t>
            </a:r>
            <a:r>
              <a:rPr lang="el-GR" sz="1600" b="1" dirty="0" smtClean="0"/>
              <a:t> το </a:t>
            </a:r>
            <a:r>
              <a:rPr lang="el-GR" sz="1600" b="1" dirty="0" err="1" smtClean="0"/>
              <a:t>ταχύτερον</a:t>
            </a:r>
            <a:r>
              <a:rPr lang="el-GR" sz="1600" b="1" dirty="0" smtClean="0"/>
              <a:t> εις την </a:t>
            </a:r>
            <a:r>
              <a:rPr lang="el-GR" sz="1600" b="1" dirty="0" err="1" smtClean="0"/>
              <a:t>Βουλήν</a:t>
            </a:r>
            <a:r>
              <a:rPr lang="el-GR" sz="1600" b="1" dirty="0" smtClean="0"/>
              <a:t> </a:t>
            </a:r>
            <a:r>
              <a:rPr lang="el-GR" sz="1600" dirty="0" smtClean="0"/>
              <a:t>και </a:t>
            </a:r>
            <a:r>
              <a:rPr lang="el-GR" sz="1600" dirty="0" err="1" smtClean="0"/>
              <a:t>ταύτην</a:t>
            </a:r>
            <a:r>
              <a:rPr lang="el-GR" sz="1600" dirty="0" smtClean="0"/>
              <a:t> </a:t>
            </a:r>
            <a:r>
              <a:rPr lang="el-GR" sz="1600" b="1" dirty="0" err="1" smtClean="0"/>
              <a:t>ψηφίζουσαν</a:t>
            </a:r>
            <a:r>
              <a:rPr lang="el-GR" sz="1600" b="1" dirty="0" smtClean="0"/>
              <a:t> </a:t>
            </a:r>
            <a:r>
              <a:rPr lang="el-GR" sz="1600" b="1" dirty="0" err="1" smtClean="0"/>
              <a:t>άρτιον</a:t>
            </a:r>
            <a:r>
              <a:rPr lang="el-GR" sz="1600" b="1" dirty="0" smtClean="0"/>
              <a:t> σύστημα νομοθεσίας,</a:t>
            </a:r>
            <a:r>
              <a:rPr lang="el-GR" sz="1600" dirty="0" smtClean="0"/>
              <a:t> υπό το πνεύμα πολέμου κατά της συναλλαγής, </a:t>
            </a:r>
            <a:r>
              <a:rPr lang="el-GR" sz="1600" b="1" dirty="0" smtClean="0"/>
              <a:t>ανορθώσεως όλων των κλάδων της διοικήσεως και προστασίας της παραγωγής</a:t>
            </a:r>
            <a:r>
              <a:rPr lang="el-GR" sz="1600" dirty="0" smtClean="0"/>
              <a:t>, ιδία δε... Να </a:t>
            </a:r>
            <a:r>
              <a:rPr lang="el-GR" sz="1600" dirty="0" err="1" smtClean="0"/>
              <a:t>ληφθή</a:t>
            </a:r>
            <a:r>
              <a:rPr lang="el-GR" sz="1600" dirty="0" smtClean="0"/>
              <a:t> πρόνοια περί βελτιώσεως της τύχης του εργάτου, </a:t>
            </a:r>
            <a:r>
              <a:rPr lang="el-GR" sz="1600" dirty="0" err="1" smtClean="0"/>
              <a:t>δουλεύοντος</a:t>
            </a:r>
            <a:r>
              <a:rPr lang="el-GR" sz="1600" dirty="0" smtClean="0"/>
              <a:t> ήδη την χειρίστην των δουλειών προς το </a:t>
            </a:r>
            <a:r>
              <a:rPr lang="el-GR" sz="1600" dirty="0" err="1" smtClean="0"/>
              <a:t>κεφάλαιον</a:t>
            </a:r>
            <a:r>
              <a:rPr lang="el-GR" sz="1600" dirty="0" smtClean="0"/>
              <a:t> </a:t>
            </a:r>
            <a:r>
              <a:rPr lang="el-GR" sz="1600" dirty="0" err="1" smtClean="0"/>
              <a:t>δι</a:t>
            </a:r>
            <a:r>
              <a:rPr lang="el-GR" sz="1600" dirty="0" smtClean="0"/>
              <a:t>' </a:t>
            </a:r>
            <a:r>
              <a:rPr lang="el-GR" sz="1600" dirty="0" err="1" smtClean="0"/>
              <a:t>έλλειψιν</a:t>
            </a:r>
            <a:r>
              <a:rPr lang="el-GR" sz="1600" dirty="0" smtClean="0"/>
              <a:t> παντός προστατευτικού αυτού νόμου...»</a:t>
            </a:r>
            <a:endParaRPr lang="el-GR" sz="1600" dirty="0"/>
          </a:p>
        </p:txBody>
      </p:sp>
      <p:sp>
        <p:nvSpPr>
          <p:cNvPr id="4" name="Θέση κειμένου 3"/>
          <p:cNvSpPr>
            <a:spLocks noGrp="1"/>
          </p:cNvSpPr>
          <p:nvPr>
            <p:ph type="body" sz="half" idx="2"/>
          </p:nvPr>
        </p:nvSpPr>
        <p:spPr/>
        <p:txBody>
          <a:bodyPr>
            <a:normAutofit/>
          </a:bodyPr>
          <a:lstStyle/>
          <a:p>
            <a:r>
              <a:rPr lang="el-GR" sz="2000" dirty="0" err="1" smtClean="0"/>
              <a:t>Γιάνης</a:t>
            </a:r>
            <a:r>
              <a:rPr lang="el-GR" sz="2000" dirty="0" smtClean="0"/>
              <a:t> Κορδάτος: Ιστορία της νεώτερης Ελλάδας, Ε', σ. 132-134.</a:t>
            </a:r>
            <a:endParaRPr lang="el-GR" sz="2000" dirty="0"/>
          </a:p>
        </p:txBody>
      </p:sp>
    </p:spTree>
    <p:extLst>
      <p:ext uri="{BB962C8B-B14F-4D97-AF65-F5344CB8AC3E}">
        <p14:creationId xmlns:p14="http://schemas.microsoft.com/office/powerpoint/2010/main" val="1380777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88640"/>
            <a:ext cx="8424936"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222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κρίση:</a:t>
            </a:r>
            <a:endParaRPr lang="el-GR" dirty="0"/>
          </a:p>
        </p:txBody>
      </p:sp>
      <p:sp>
        <p:nvSpPr>
          <p:cNvPr id="3" name="Θέση περιεχομένου 2"/>
          <p:cNvSpPr>
            <a:spLocks noGrp="1"/>
          </p:cNvSpPr>
          <p:nvPr>
            <p:ph idx="1"/>
          </p:nvPr>
        </p:nvSpPr>
        <p:spPr/>
        <p:txBody>
          <a:bodyPr/>
          <a:lstStyle/>
          <a:p>
            <a:r>
              <a:rPr lang="el-GR" dirty="0" smtClean="0"/>
              <a:t>Κατά την περίοδο της διακυβέρνησης της χώρας από τον Χαρίλαο Τρικούπη, το όραμα για ένα σύγχρονο κράτος, το οποίο θα ήταν οικονομικά ανεπτυγμένο και ισχυρό στη διεθνή σκηνή, δεν πραγματοποιήθηκε.</a:t>
            </a:r>
          </a:p>
          <a:p>
            <a:r>
              <a:rPr lang="el-GR" dirty="0" smtClean="0"/>
              <a:t>Παρά τη φορολογική επιβάρυνση των πολιτών, το κράτος οδηγήθηκε σε πτώχευση.</a:t>
            </a:r>
            <a:endParaRPr lang="el-GR" dirty="0"/>
          </a:p>
        </p:txBody>
      </p:sp>
    </p:spTree>
    <p:extLst>
      <p:ext uri="{BB962C8B-B14F-4D97-AF65-F5344CB8AC3E}">
        <p14:creationId xmlns:p14="http://schemas.microsoft.com/office/powerpoint/2010/main" val="34482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Να θυμηθούμε το σχετικό κεφάλαιο για την οικονομία: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1893: Η Ελλάδα βρέθηκε σε αδυναμία να εξυπηρετήσει τα τοκοχρεολύσια των εξωτερικών της δανείων και ζήτησε επαναδιαπραγμάτευση του χρέους της.</a:t>
            </a:r>
          </a:p>
          <a:p>
            <a:r>
              <a:rPr lang="el-GR" dirty="0" smtClean="0"/>
              <a:t>Παρότι η «πτώχευση» ήταν συνηθισμένη επιλογή για τα φτωχότερα κράτη, είχε μεγάλο πολιτικό κόστος στην Ελλάδα της εποχής εκείνης.</a:t>
            </a:r>
          </a:p>
          <a:p>
            <a:r>
              <a:rPr lang="el-GR" dirty="0" smtClean="0"/>
              <a:t>Οι διαπραγματεύσεις με τους πιστωτές συνεχίστηκαν μέχρι τον ελληνοτουρκικό πόλεμο του 1897, οπότε το θέμα τέθηκε σε νέες βάσεις.</a:t>
            </a:r>
          </a:p>
          <a:p>
            <a:r>
              <a:rPr lang="el-GR" dirty="0" smtClean="0"/>
              <a:t>ΑΙΤΙΑ: Η ήττα του ελληνικού στρατού και η υποχρέωση της Ελλάδας να καταβάλει υπέρογκες πολεμικές αποζημιώσεις στην Οθωμανική Αυτοκρατορία.</a:t>
            </a:r>
            <a:endParaRPr lang="el-GR" dirty="0"/>
          </a:p>
        </p:txBody>
      </p:sp>
    </p:spTree>
    <p:extLst>
      <p:ext uri="{BB962C8B-B14F-4D97-AF65-F5344CB8AC3E}">
        <p14:creationId xmlns:p14="http://schemas.microsoft.com/office/powerpoint/2010/main" val="1639136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κεφάλαιο για τα πολιτικά κόμματα: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b="1" dirty="0" smtClean="0"/>
              <a:t>Αστοί και διανοούμενοι </a:t>
            </a:r>
            <a:r>
              <a:rPr lang="el-GR" dirty="0" smtClean="0"/>
              <a:t>απογοητεύονταν όλο και περισσότερο από τη γενικότερη κατάσταση και την αναποτελεσματικότητα του κράτους, το οποίο χαρακτηριζόταν από μια βραδυκίνητη γραφειοκρατία. </a:t>
            </a:r>
          </a:p>
          <a:p>
            <a:r>
              <a:rPr lang="el-GR" dirty="0" smtClean="0"/>
              <a:t>Δεν έβλεπαν την επιθυμητή οικονομική ανάπτυξη, ενώ διαπίστωναν ότι μεγάλωνε η απόσταση από τα ευρωπαϊκά κράτη. </a:t>
            </a:r>
          </a:p>
          <a:p>
            <a:r>
              <a:rPr lang="el-GR" dirty="0" smtClean="0"/>
              <a:t>Ανάλογη δυσαρέσκεια επικρατούσε και σε μεγάλο μέρος των </a:t>
            </a:r>
            <a:r>
              <a:rPr lang="el-GR" b="1" dirty="0" smtClean="0"/>
              <a:t>μικροκαλλιεργητών</a:t>
            </a:r>
            <a:r>
              <a:rPr lang="el-GR" dirty="0" smtClean="0"/>
              <a:t>. </a:t>
            </a:r>
          </a:p>
          <a:p>
            <a:r>
              <a:rPr lang="el-GR" dirty="0" smtClean="0"/>
              <a:t>Οι </a:t>
            </a:r>
            <a:r>
              <a:rPr lang="el-GR" b="1" dirty="0" smtClean="0"/>
              <a:t>αξιωματικοί του στρατού </a:t>
            </a:r>
            <a:r>
              <a:rPr lang="el-GR" dirty="0" smtClean="0"/>
              <a:t>ήταν επίσης δυσαρεστημένοι, καθώς εκτιμούσαν ότι λόγω οικονομικής αδυναμίας ο στρατός θα ήταν αναποτελεσματικός σε περίπτωση πολέμου. </a:t>
            </a:r>
          </a:p>
        </p:txBody>
      </p:sp>
    </p:spTree>
    <p:extLst>
      <p:ext uri="{BB962C8B-B14F-4D97-AF65-F5344CB8AC3E}">
        <p14:creationId xmlns:p14="http://schemas.microsoft.com/office/powerpoint/2010/main" val="76871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κεφάλαιο για τα πολιτικά κόμματα: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Όλα αυτά οδήγησαν σε </a:t>
            </a:r>
            <a:r>
              <a:rPr lang="el-GR" b="1" dirty="0" smtClean="0"/>
              <a:t>κρίση της εμπιστοσύνης προς τα κόμματα συλλήβδην,</a:t>
            </a:r>
            <a:r>
              <a:rPr lang="el-GR" dirty="0" smtClean="0"/>
              <a:t> οι άνθρωποι πίστευαν ότι οι θεσμοί και τα κόμματα δεν ήταν ικανά να υλοποιήσουν τις επιθυμίες τους. </a:t>
            </a:r>
          </a:p>
          <a:p>
            <a:r>
              <a:rPr lang="el-GR" dirty="0" smtClean="0"/>
              <a:t>Στο διάστημα από την πτώχευση του 1893 έως τον ελληνοτουρκικό πόλεμο του 1897 τα δύο μεγάλα κόμματα προσπάθησαν να υλοποιήσουν το πολιτικό τους πρόγραμμα, χωρίς όμως επιτυχία, γεγονός που δημιούργησε την εντύπωση ενός </a:t>
            </a:r>
            <a:r>
              <a:rPr lang="el-GR" b="1" dirty="0" smtClean="0"/>
              <a:t>γενικού αδιεξόδου</a:t>
            </a:r>
            <a:r>
              <a:rPr lang="el-GR" dirty="0" smtClean="0"/>
              <a:t>. </a:t>
            </a:r>
          </a:p>
          <a:p>
            <a:r>
              <a:rPr lang="el-GR" dirty="0" smtClean="0"/>
              <a:t>Ούτε το </a:t>
            </a:r>
            <a:r>
              <a:rPr lang="el-GR" dirty="0" err="1" smtClean="0"/>
              <a:t>δηλιγιαννικό</a:t>
            </a:r>
            <a:r>
              <a:rPr lang="el-GR" dirty="0" smtClean="0"/>
              <a:t> κόμμα μπόρεσε, ελλείψει χρημάτων, να τηρήσει την υπόσχεσή του για λιγότερους φόρους, ούτε το </a:t>
            </a:r>
            <a:r>
              <a:rPr lang="el-GR" dirty="0" err="1" smtClean="0"/>
              <a:t>τρικουπικό</a:t>
            </a:r>
            <a:r>
              <a:rPr lang="el-GR" dirty="0" smtClean="0"/>
              <a:t> να συνεχίσει το εκσυγχρονιστικό του πρόγραμμα.</a:t>
            </a:r>
          </a:p>
          <a:p>
            <a:endParaRPr lang="el-GR" dirty="0"/>
          </a:p>
        </p:txBody>
      </p:sp>
    </p:spTree>
    <p:extLst>
      <p:ext uri="{BB962C8B-B14F-4D97-AF65-F5344CB8AC3E}">
        <p14:creationId xmlns:p14="http://schemas.microsoft.com/office/powerpoint/2010/main" val="3127677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πολιτικό αδιέξοδο</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Ο ελληνοτουρκικός πόλεμος του 1897, που τελείωσε με ολοκληρωτική ήττα της Ελλάδας, επέτεινε το </a:t>
            </a:r>
            <a:r>
              <a:rPr lang="el-GR" b="1" dirty="0" smtClean="0"/>
              <a:t>πολιτικό αδιέξοδο</a:t>
            </a:r>
            <a:r>
              <a:rPr lang="el-GR" dirty="0" smtClean="0"/>
              <a:t>. </a:t>
            </a:r>
          </a:p>
          <a:p>
            <a:r>
              <a:rPr lang="el-GR" dirty="0" smtClean="0"/>
              <a:t>Η δυσπιστία προς τα κόμματα κορυφώθηκε και έδωσε στον Γεώργιο την ευκαιρία να επιβληθεί στο Κοινοβούλιο και να ασκεί προσωπική πολιτική. </a:t>
            </a:r>
          </a:p>
          <a:p>
            <a:r>
              <a:rPr lang="el-GR" dirty="0" smtClean="0"/>
              <a:t>Όσες μεταρρυθμίσεις έγιναν μέχρι το 1909, κατά κύριο λόγο από κυβερνήσεις του </a:t>
            </a:r>
            <a:r>
              <a:rPr lang="el-GR" dirty="0" err="1" smtClean="0"/>
              <a:t>τρικουπικού</a:t>
            </a:r>
            <a:r>
              <a:rPr lang="el-GR" dirty="0" smtClean="0"/>
              <a:t> κόμματος υπό την ηγεσία του Γεωργίου Θεοτόκη, ήταν διοικητικού χαρακτήρα (π.χ. αποκέντρωση).</a:t>
            </a:r>
            <a:endParaRPr lang="el-GR" dirty="0"/>
          </a:p>
        </p:txBody>
      </p:sp>
    </p:spTree>
    <p:extLst>
      <p:ext uri="{BB962C8B-B14F-4D97-AF65-F5344CB8AC3E}">
        <p14:creationId xmlns:p14="http://schemas.microsoft.com/office/powerpoint/2010/main" val="428370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endParaRPr lang="el-GR"/>
          </a:p>
        </p:txBody>
      </p:sp>
      <p:sp>
        <p:nvSpPr>
          <p:cNvPr id="5" name="Θέση περιεχομένου 4"/>
          <p:cNvSpPr>
            <a:spLocks noGrp="1"/>
          </p:cNvSpPr>
          <p:nvPr>
            <p:ph idx="1"/>
          </p:nvPr>
        </p:nvSpPr>
        <p:spPr/>
        <p:txBody>
          <a:bodyPr/>
          <a:lstStyle/>
          <a:p>
            <a:endParaRPr lang="el-GR" dirty="0"/>
          </a:p>
        </p:txBody>
      </p:sp>
      <p:sp>
        <p:nvSpPr>
          <p:cNvPr id="6" name="Θέση κειμένου 5"/>
          <p:cNvSpPr>
            <a:spLocks noGrp="1"/>
          </p:cNvSpPr>
          <p:nvPr>
            <p:ph type="body" sz="half" idx="2"/>
          </p:nvPr>
        </p:nvSpPr>
        <p:spPr/>
        <p:txBody>
          <a:bodyPr>
            <a:normAutofit/>
          </a:bodyPr>
          <a:lstStyle/>
          <a:p>
            <a:r>
              <a:rPr lang="el-GR" sz="2400" dirty="0" smtClean="0"/>
              <a:t>Ο </a:t>
            </a:r>
            <a:r>
              <a:rPr lang="el-GR" sz="2400" b="1" dirty="0" smtClean="0"/>
              <a:t>Γεώργιος Θεοτόκης</a:t>
            </a:r>
            <a:r>
              <a:rPr lang="el-GR" sz="2400" dirty="0" smtClean="0"/>
              <a:t>, διάδοχος τον Τρικούπη στην ηγεσία τον κόμματος, με τη συνετή πολιτική και τη μετριοπάθειά του οδήγησε τη χώρα σε οικονομική ανόρθωση, μετά την ήττα του 1897. (Αθήνα, Εθνικό Ιστορικό Μουσείο)</a:t>
            </a:r>
            <a:endParaRPr lang="el-GR"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260648"/>
            <a:ext cx="4536504"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1363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ομάδα των Ιαπώνων</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Το μοναδικό νέο πολιτικό στοιχείο έως το 1909 ήταν η εμφάνιση της κοινοβουλευτικής ομάδας των Ιαπώνων, πολιτικού μορφώματος υπό τον </a:t>
            </a:r>
            <a:r>
              <a:rPr lang="el-GR" b="1" dirty="0" smtClean="0"/>
              <a:t>Δημήτριο Γούναρη</a:t>
            </a:r>
            <a:r>
              <a:rPr lang="el-GR" dirty="0" smtClean="0"/>
              <a:t>, που ιδρύθηκε το </a:t>
            </a:r>
            <a:r>
              <a:rPr lang="el-GR" b="1" dirty="0" smtClean="0"/>
              <a:t>1906</a:t>
            </a:r>
            <a:r>
              <a:rPr lang="el-GR" dirty="0" smtClean="0"/>
              <a:t>. </a:t>
            </a:r>
          </a:p>
          <a:p>
            <a:r>
              <a:rPr lang="el-GR" dirty="0" smtClean="0"/>
              <a:t>Επίκεντρο της κριτικής του ήταν η αδυναμία του πολιτικού συστήματος να προσαρμοστεί στις εξελίξεις της κοινωνίας. </a:t>
            </a:r>
          </a:p>
          <a:p>
            <a:r>
              <a:rPr lang="el-GR" dirty="0" smtClean="0"/>
              <a:t>Η ομάδα δεν μπόρεσε να επιβιώσει και </a:t>
            </a:r>
            <a:r>
              <a:rPr lang="el-GR" b="1" dirty="0" smtClean="0"/>
              <a:t>διαλύθηκε το 1908.</a:t>
            </a:r>
            <a:r>
              <a:rPr lang="el-GR" dirty="0" smtClean="0"/>
              <a:t> </a:t>
            </a:r>
          </a:p>
          <a:p>
            <a:r>
              <a:rPr lang="el-GR" dirty="0" smtClean="0"/>
              <a:t>Εν τω μεταξύ οι συντεχνίες και οι εργατικές ενώσεις έκαναν </a:t>
            </a:r>
            <a:r>
              <a:rPr lang="el-GR" b="1" dirty="0" smtClean="0"/>
              <a:t>διαδηλώσεις</a:t>
            </a:r>
            <a:r>
              <a:rPr lang="el-GR" dirty="0" smtClean="0"/>
              <a:t> ζητώντας φορολογικές ελαφρύνσεις και περιορισμό της γραφειοκρατίας.</a:t>
            </a:r>
            <a:endParaRPr lang="el-GR" dirty="0"/>
          </a:p>
        </p:txBody>
      </p:sp>
    </p:spTree>
    <p:extLst>
      <p:ext uri="{BB962C8B-B14F-4D97-AF65-F5344CB8AC3E}">
        <p14:creationId xmlns:p14="http://schemas.microsoft.com/office/powerpoint/2010/main" val="4120968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κίνημα στο Γουδί</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Το 1909 συντελείται μια τομή στην πολιτική ιστορία της Ελλάδας γενικότερα, και των πολιτικών κομμάτων ειδικότερα. </a:t>
            </a:r>
          </a:p>
          <a:p>
            <a:r>
              <a:rPr lang="el-GR" dirty="0" smtClean="0"/>
              <a:t>Στις 15 Αυγούστου 1909 εκδηλώθηκε κίνημα στο Γουδί, το οποίο έγινε από τον </a:t>
            </a:r>
            <a:r>
              <a:rPr lang="el-GR" b="1" dirty="0" smtClean="0"/>
              <a:t>Στρατιωτικό Σύνδεσμο</a:t>
            </a:r>
            <a:r>
              <a:rPr lang="el-GR" dirty="0" smtClean="0"/>
              <a:t>, μια μυστική ένωση στρατιωτικών, με αιτήματα που αφορούσαν μεταρρυθμίσεις στο στρατό, τη διοίκηση, τη δικαιοσύνη, την εκπαίδευση και τη δημοσιονομική πολιτική.</a:t>
            </a:r>
            <a:endParaRPr lang="el-GR" dirty="0"/>
          </a:p>
        </p:txBody>
      </p:sp>
    </p:spTree>
    <p:extLst>
      <p:ext uri="{BB962C8B-B14F-4D97-AF65-F5344CB8AC3E}">
        <p14:creationId xmlns:p14="http://schemas.microsoft.com/office/powerpoint/2010/main" val="3579029238"/>
      </p:ext>
    </p:extLst>
  </p:cSld>
  <p:clrMapOvr>
    <a:masterClrMapping/>
  </p:clrMapOvr>
</p:sld>
</file>

<file path=ppt/theme/theme1.xml><?xml version="1.0" encoding="utf-8"?>
<a:theme xmlns:a="http://schemas.openxmlformats.org/drawingml/2006/main" name="Θέμα του Office">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1193</Words>
  <Application>Microsoft Office PowerPoint</Application>
  <PresentationFormat>Προβολή στην οθόνη (4:3)</PresentationFormat>
  <Paragraphs>53</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3. Από τη χρεοκοπία στο στρατιωτικό κίνημα στο Γουδί (1893-1909)</vt:lpstr>
      <vt:lpstr>Η κρίση:</vt:lpstr>
      <vt:lpstr>Να θυμηθούμε το σχετικό κεφάλαιο για την οικονομία:</vt:lpstr>
      <vt:lpstr>Το κεφάλαιο για τα πολιτικά κόμματα:</vt:lpstr>
      <vt:lpstr>Το κεφάλαιο για τα πολιτικά κόμματα:</vt:lpstr>
      <vt:lpstr>πολιτικό αδιέξοδο</vt:lpstr>
      <vt:lpstr>Παρουσίαση του PowerPoint</vt:lpstr>
      <vt:lpstr>ομάδα των Ιαπώνων</vt:lpstr>
      <vt:lpstr>Το κίνημα στο Γουδί</vt:lpstr>
      <vt:lpstr>Στρατιωτικός Σύνδεσμος </vt:lpstr>
      <vt:lpstr>20. Προκήρυξη του Στρατιωτικού Συνδέσμου την ημέρα του κινήματος.</vt:lpstr>
      <vt:lpstr>20. Προκήρυξη του Στρατιωτικού Συνδέσμου την ημέρα του κινήματος.</vt:lpstr>
      <vt:lpstr>21. Ψήφισμα των επαγγελματικών σωματείων Αθηνών - Πειραιώς την ημέρα του συλλαλητηρίου.</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Από τη χρεοκοπία στο στρατιωτικό κίνημα στο Γουδί (1893-1909)</dc:title>
  <dc:creator>user</dc:creator>
  <cp:lastModifiedBy>user</cp:lastModifiedBy>
  <cp:revision>17</cp:revision>
  <dcterms:created xsi:type="dcterms:W3CDTF">2018-12-09T08:46:44Z</dcterms:created>
  <dcterms:modified xsi:type="dcterms:W3CDTF">2018-12-09T09:14:46Z</dcterms:modified>
</cp:coreProperties>
</file>