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688C512-1A5F-4612-9BEC-CB1806A94BB0}" type="datetimeFigureOut">
              <a:rPr lang="el-GR" smtClean="0"/>
              <a:t>2/11/2019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377922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688C512-1A5F-4612-9BEC-CB1806A94BB0}" type="datetimeFigureOut">
              <a:rPr lang="el-GR" smtClean="0"/>
              <a:t>2/11/2019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691750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688C512-1A5F-4612-9BEC-CB1806A94BB0}" type="datetimeFigureOut">
              <a:rPr lang="el-GR" smtClean="0"/>
              <a:t>2/11/2019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27292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688C512-1A5F-4612-9BEC-CB1806A94BB0}" type="datetimeFigureOut">
              <a:rPr lang="el-GR" smtClean="0"/>
              <a:t>2/11/2019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124531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688C512-1A5F-4612-9BEC-CB1806A94BB0}" type="datetimeFigureOut">
              <a:rPr lang="el-GR" smtClean="0"/>
              <a:t>2/11/2019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280143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688C512-1A5F-4612-9BEC-CB1806A94BB0}" type="datetimeFigureOut">
              <a:rPr lang="el-GR" smtClean="0"/>
              <a:t>2/11/2019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95203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688C512-1A5F-4612-9BEC-CB1806A94BB0}" type="datetimeFigureOut">
              <a:rPr lang="el-GR" smtClean="0"/>
              <a:t>2/11/2019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275249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688C512-1A5F-4612-9BEC-CB1806A94BB0}" type="datetimeFigureOut">
              <a:rPr lang="el-GR" smtClean="0"/>
              <a:t>2/11/2019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253005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688C512-1A5F-4612-9BEC-CB1806A94BB0}" type="datetimeFigureOut">
              <a:rPr lang="el-GR" smtClean="0"/>
              <a:t>2/11/2019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146984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688C512-1A5F-4612-9BEC-CB1806A94BB0}" type="datetimeFigureOut">
              <a:rPr lang="el-GR" smtClean="0"/>
              <a:t>2/11/2019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321612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688C512-1A5F-4612-9BEC-CB1806A94BB0}" type="datetimeFigureOut">
              <a:rPr lang="el-GR" smtClean="0"/>
              <a:t>2/11/2019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11DE98A-4998-43F0-B50E-4BB808807AE3}" type="slidenum">
              <a:rPr lang="el-GR" smtClean="0"/>
              <a:t>‹#›</a:t>
            </a:fld>
            <a:endParaRPr lang="el-GR"/>
          </a:p>
        </p:txBody>
      </p:sp>
    </p:spTree>
    <p:extLst>
      <p:ext uri="{BB962C8B-B14F-4D97-AF65-F5344CB8AC3E}">
        <p14:creationId xmlns:p14="http://schemas.microsoft.com/office/powerpoint/2010/main" val="3681875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8C512-1A5F-4612-9BEC-CB1806A94BB0}" type="datetimeFigureOut">
              <a:rPr lang="el-GR" smtClean="0"/>
              <a:t>2/11/2019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DE98A-4998-43F0-B50E-4BB808807AE3}" type="slidenum">
              <a:rPr lang="el-GR" smtClean="0"/>
              <a:t>‹#›</a:t>
            </a:fld>
            <a:endParaRPr lang="el-GR"/>
          </a:p>
        </p:txBody>
      </p:sp>
    </p:spTree>
    <p:extLst>
      <p:ext uri="{BB962C8B-B14F-4D97-AF65-F5344CB8AC3E}">
        <p14:creationId xmlns:p14="http://schemas.microsoft.com/office/powerpoint/2010/main" val="8564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3. Οι οικονομικές συνθήκες κατά την περίοδο 1910-1922</a:t>
            </a:r>
            <a:endParaRPr lang="el-GR" dirty="0"/>
          </a:p>
        </p:txBody>
      </p:sp>
      <p:sp>
        <p:nvSpPr>
          <p:cNvPr id="3" name="Υπότιτλος 2"/>
          <p:cNvSpPr>
            <a:spLocks noGrp="1"/>
          </p:cNvSpPr>
          <p:nvPr>
            <p:ph type="subTitle" idx="1"/>
          </p:nvPr>
        </p:nvSpPr>
        <p:spPr/>
        <p:txBody>
          <a:bodyPr/>
          <a:lstStyle/>
          <a:p>
            <a:pPr lvl="1"/>
            <a:r>
              <a:rPr lang="el-GR" dirty="0" smtClean="0">
                <a:solidFill>
                  <a:schemeClr val="tx1"/>
                </a:solidFill>
              </a:rPr>
              <a:t>Κατερίνα Τζάμου, φιλόλογος</a:t>
            </a:r>
          </a:p>
          <a:p>
            <a:pPr lvl="1"/>
            <a:r>
              <a:rPr lang="el-GR" dirty="0" smtClean="0">
                <a:solidFill>
                  <a:schemeClr val="tx1"/>
                </a:solidFill>
              </a:rPr>
              <a:t>Πρότυπο ΓΕΛ </a:t>
            </a:r>
            <a:r>
              <a:rPr lang="el-GR" dirty="0" err="1" smtClean="0">
                <a:solidFill>
                  <a:schemeClr val="tx1"/>
                </a:solidFill>
              </a:rPr>
              <a:t>Ιωνιδείου</a:t>
            </a:r>
            <a:endParaRPr lang="el-GR" dirty="0">
              <a:solidFill>
                <a:schemeClr val="tx1"/>
              </a:solidFill>
            </a:endParaRPr>
          </a:p>
        </p:txBody>
      </p:sp>
    </p:spTree>
    <p:extLst>
      <p:ext uri="{BB962C8B-B14F-4D97-AF65-F5344CB8AC3E}">
        <p14:creationId xmlns:p14="http://schemas.microsoft.com/office/powerpoint/2010/main" val="406434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b="1" dirty="0" smtClean="0"/>
              <a:t>γ.</a:t>
            </a:r>
            <a:r>
              <a:rPr lang="el-GR" dirty="0" smtClean="0"/>
              <a:t> Στον πελοποννησιακό και αθηναϊκό Τύπο δημοσιεύονταν τακτικά ιστορίες, όπου περιγραφόταν </a:t>
            </a:r>
            <a:r>
              <a:rPr lang="el-GR" b="1" dirty="0" smtClean="0"/>
              <a:t>ο πλούτος αγροτικών περιοχών, χάρη στα εμβάσματα ή την επιστροφή των ίδιων των μεταναστών</a:t>
            </a:r>
            <a:r>
              <a:rPr lang="el-GR" dirty="0" smtClean="0"/>
              <a:t>. Εδώ θα πρέπει να σημειωθεί ότι στα συγκεκριμένα παραδείγματα περιλαμβανόταν η </a:t>
            </a:r>
            <a:r>
              <a:rPr lang="el-GR" b="1" dirty="0" smtClean="0"/>
              <a:t>παρακμή της τοκογλυφίας στις επαρχίες</a:t>
            </a:r>
            <a:r>
              <a:rPr lang="el-GR" dirty="0" smtClean="0"/>
              <a:t>, χάρη στα διαθέσιμα σ’ αυτές τις περιοχές κεφάλαια, τα οποία στέλνονταν από το εξωτερικό. Στην Πελοπόννησο, τα εμβάσματα προκάλεσαν την </a:t>
            </a:r>
            <a:r>
              <a:rPr lang="el-GR" b="1" dirty="0" smtClean="0"/>
              <a:t>αναγκαστική πτώση των επιτοκίων από 25% σε 6-8% </a:t>
            </a:r>
            <a:r>
              <a:rPr lang="el-GR" dirty="0" smtClean="0"/>
              <a:t>και την ουσιαστική εξαφάνιση των δανειστών που είχαν αρχίσει να πλουτίζουν. Επίσης αυξήθηκε η αξία της γης και της εργασίας.</a:t>
            </a:r>
          </a:p>
          <a:p>
            <a:pPr marL="0" indent="0">
              <a:buNone/>
            </a:pPr>
            <a:r>
              <a:rPr lang="el-GR" dirty="0" smtClean="0"/>
              <a:t> </a:t>
            </a:r>
            <a:r>
              <a:rPr lang="el-GR" sz="2600" dirty="0" smtClean="0"/>
              <a:t>(Ιστορία της Ελλάδας του 20ού αι., Αλ. </a:t>
            </a:r>
            <a:r>
              <a:rPr lang="el-GR" sz="2600" dirty="0" err="1" smtClean="0"/>
              <a:t>Κιτροέφ</a:t>
            </a:r>
            <a:r>
              <a:rPr lang="el-GR" sz="2600" dirty="0" smtClean="0"/>
              <a:t>, «Η υπερατλαντική μετανάστευση», τ.Α1 σ. 141-142</a:t>
            </a:r>
            <a:endParaRPr lang="el-GR" sz="2600" dirty="0"/>
          </a:p>
        </p:txBody>
      </p:sp>
    </p:spTree>
    <p:extLst>
      <p:ext uri="{BB962C8B-B14F-4D97-AF65-F5344CB8AC3E}">
        <p14:creationId xmlns:p14="http://schemas.microsoft.com/office/powerpoint/2010/main" val="333530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Πηγή</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smtClean="0"/>
              <a:t>Αντλώντας στοιχεία από τα παρακάτω κείμενα και αξιοποιώντας τις ιστορικές σας γνώσεις: </a:t>
            </a:r>
          </a:p>
          <a:p>
            <a:pPr marL="514350" indent="-514350">
              <a:buAutoNum type="arabicParenR"/>
            </a:pPr>
            <a:r>
              <a:rPr lang="el-GR" dirty="0" smtClean="0"/>
              <a:t>να επισημάνετε το ρόλο της «Μεγάλης Ιδέας» στην πολιτική και την οικονομία κατά τα πρώτα χρόνια της ανεξαρτησίας της Ελλάδας (Μονάδες 10) και </a:t>
            </a:r>
          </a:p>
          <a:p>
            <a:pPr marL="514350" indent="-514350">
              <a:buAutoNum type="arabicParenR"/>
            </a:pPr>
            <a:r>
              <a:rPr lang="el-GR" dirty="0" smtClean="0"/>
              <a:t>2) να παρουσιάσετε τις επιλογές του «</a:t>
            </a:r>
            <a:r>
              <a:rPr lang="el-GR" dirty="0" err="1" smtClean="0"/>
              <a:t>βενιζελισμού</a:t>
            </a:r>
            <a:r>
              <a:rPr lang="el-GR" dirty="0" smtClean="0"/>
              <a:t>» αναφορικά με τις εθνικές επιδιώξεις και τον εκσυγχρονισμό του κράτους (Μονάδες 15). Μονάδες 25 ( + Α. 2, </a:t>
            </a:r>
            <a:r>
              <a:rPr lang="el-GR" dirty="0" err="1" smtClean="0"/>
              <a:t>σσ</a:t>
            </a:r>
            <a:r>
              <a:rPr lang="el-GR" dirty="0" smtClean="0"/>
              <a:t>. 15 -16) </a:t>
            </a:r>
            <a:r>
              <a:rPr lang="el-GR" dirty="0" err="1" smtClean="0"/>
              <a:t>ημερ</a:t>
            </a:r>
            <a:r>
              <a:rPr lang="el-GR" dirty="0" smtClean="0"/>
              <a:t> 2005</a:t>
            </a:r>
            <a:endParaRPr lang="el-GR" dirty="0"/>
          </a:p>
        </p:txBody>
      </p:sp>
    </p:spTree>
    <p:extLst>
      <p:ext uri="{BB962C8B-B14F-4D97-AF65-F5344CB8AC3E}">
        <p14:creationId xmlns:p14="http://schemas.microsoft.com/office/powerpoint/2010/main" val="3326425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Κείμενα</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sz="3400" b="1" dirty="0" smtClean="0"/>
              <a:t>α.</a:t>
            </a:r>
            <a:r>
              <a:rPr lang="el-GR" sz="3400" dirty="0" smtClean="0"/>
              <a:t> Για τους Έλληνες η καθολικότητα της Μεγάλης Ιδέας ήταν </a:t>
            </a:r>
            <a:r>
              <a:rPr lang="el-GR" sz="3400" b="1" dirty="0" smtClean="0"/>
              <a:t>συμπληρωματική της αοριστίας της: </a:t>
            </a:r>
            <a:r>
              <a:rPr lang="el-GR" sz="3400" dirty="0" smtClean="0"/>
              <a:t>ένα άλλοθι, μια θαυματουργή γέφυρα των αντιθέσεων, μία μετάθεση στο άδηλο μέλλον της λύσης όχι μόνο του </a:t>
            </a:r>
            <a:r>
              <a:rPr lang="el-GR" sz="3400" dirty="0" err="1" smtClean="0"/>
              <a:t>αλυτρωτικού</a:t>
            </a:r>
            <a:r>
              <a:rPr lang="el-GR" sz="3400" dirty="0" smtClean="0"/>
              <a:t> </a:t>
            </a:r>
            <a:r>
              <a:rPr lang="el-GR" sz="3400" dirty="0" err="1" smtClean="0"/>
              <a:t>ζητήματος–που</a:t>
            </a:r>
            <a:r>
              <a:rPr lang="el-GR" sz="3400" dirty="0" smtClean="0"/>
              <a:t> άλλωστε η Μεγάλη Ιδέα δεν το αφορούσε ρητά και αποκλειστικά–, αλλά του συνόλου των ελληνικών προβλημάτων. </a:t>
            </a:r>
          </a:p>
          <a:p>
            <a:pPr marL="0" indent="0">
              <a:buNone/>
            </a:pPr>
            <a:r>
              <a:rPr lang="el-GR" sz="2300" dirty="0" smtClean="0"/>
              <a:t>Έλλης </a:t>
            </a:r>
            <a:r>
              <a:rPr lang="el-GR" sz="2300" dirty="0" err="1" smtClean="0"/>
              <a:t>Σκοπετέα</a:t>
            </a:r>
            <a:r>
              <a:rPr lang="el-GR" sz="2300" dirty="0" smtClean="0"/>
              <a:t>, «</a:t>
            </a:r>
            <a:r>
              <a:rPr lang="el-GR" sz="2300" dirty="0" err="1" smtClean="0"/>
              <a:t>΄΄Το</a:t>
            </a:r>
            <a:r>
              <a:rPr lang="el-GR" sz="2300" dirty="0" smtClean="0"/>
              <a:t> πρότυπο </a:t>
            </a:r>
            <a:r>
              <a:rPr lang="el-GR" sz="2300" dirty="0" err="1" smtClean="0"/>
              <a:t>Βασίλειο΄΄</a:t>
            </a:r>
            <a:r>
              <a:rPr lang="el-GR" sz="2300" dirty="0" smtClean="0"/>
              <a:t> και η Μεγάλη Ιδέα», σελ. 268, εκδόσεις </a:t>
            </a:r>
            <a:r>
              <a:rPr lang="el-GR" sz="2300" dirty="0" err="1" smtClean="0"/>
              <a:t>Πολύτυπο</a:t>
            </a:r>
            <a:r>
              <a:rPr lang="el-GR" sz="2300" dirty="0" smtClean="0"/>
              <a:t>, Αθήνα 1988.</a:t>
            </a:r>
          </a:p>
          <a:p>
            <a:pPr marL="0" indent="0">
              <a:buNone/>
            </a:pPr>
            <a:endParaRPr lang="el-GR" dirty="0" smtClean="0"/>
          </a:p>
          <a:p>
            <a:pPr marL="0" indent="0">
              <a:buNone/>
            </a:pPr>
            <a:r>
              <a:rPr lang="el-GR" sz="3800" b="1" dirty="0" smtClean="0"/>
              <a:t>β.</a:t>
            </a:r>
            <a:r>
              <a:rPr lang="el-GR" sz="3800" dirty="0" smtClean="0"/>
              <a:t> Ο </a:t>
            </a:r>
            <a:r>
              <a:rPr lang="el-GR" sz="3800" dirty="0" err="1" smtClean="0"/>
              <a:t>βενιζελισμός</a:t>
            </a:r>
            <a:r>
              <a:rPr lang="el-GR" sz="3800" dirty="0" smtClean="0"/>
              <a:t> αποδεικνύεται ο πιο συνεπής, διορατικός και πραγματιστικός φορέας της εθνικής ολοκλήρωσης. […] </a:t>
            </a:r>
            <a:r>
              <a:rPr lang="el-GR" sz="3800" dirty="0" err="1" smtClean="0"/>
              <a:t>Αυτοκαθορίζεται</a:t>
            </a:r>
            <a:r>
              <a:rPr lang="el-GR" sz="3800" dirty="0" smtClean="0"/>
              <a:t> και νομιμοποιείται με αναφορά στο Έθνος ως ενιαίο σύνολο, που αγκαλιάζει Παλαιά Ελλάδα, Νέες Χώρες και αλύτρωτους. </a:t>
            </a:r>
          </a:p>
          <a:p>
            <a:pPr marL="0" indent="0">
              <a:buNone/>
            </a:pPr>
            <a:r>
              <a:rPr lang="el-GR" sz="2600" dirty="0" smtClean="0"/>
              <a:t>Γιώργου </a:t>
            </a:r>
            <a:r>
              <a:rPr lang="el-GR" sz="2600" dirty="0" err="1" smtClean="0"/>
              <a:t>Μαυρογορδάτου</a:t>
            </a:r>
            <a:r>
              <a:rPr lang="el-GR" sz="2600" dirty="0" smtClean="0"/>
              <a:t>, «Μελέτες και Κείμενα για την περίοδο 1909-1940», σελ. 43-44, Εκδόσεις Αντ. </a:t>
            </a:r>
            <a:r>
              <a:rPr lang="el-GR" sz="2600" dirty="0" err="1" smtClean="0"/>
              <a:t>Σάκκουλα</a:t>
            </a:r>
            <a:r>
              <a:rPr lang="el-GR" sz="2600" dirty="0" smtClean="0"/>
              <a:t>, Αθήνα 1982.</a:t>
            </a:r>
            <a:endParaRPr lang="el-GR" sz="2600" dirty="0"/>
          </a:p>
        </p:txBody>
      </p:sp>
    </p:spTree>
    <p:extLst>
      <p:ext uri="{BB962C8B-B14F-4D97-AF65-F5344CB8AC3E}">
        <p14:creationId xmlns:p14="http://schemas.microsoft.com/office/powerpoint/2010/main" val="2730237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1800" dirty="0" smtClean="0"/>
              <a:t>(Κρίση του Θ. </a:t>
            </a:r>
            <a:r>
              <a:rPr lang="el-GR" sz="1800" dirty="0" err="1" smtClean="0"/>
              <a:t>Βαΐδη</a:t>
            </a:r>
            <a:r>
              <a:rPr lang="el-GR" sz="1800" dirty="0" smtClean="0"/>
              <a:t> στο έργο του «Ελ. Βενιζέλος» για τους οικονομικούς στόχους της εθνικής εξόρμησης). Θ. Διαμαντόπουλου, «Οι πολιτικές δυνάμεις της </a:t>
            </a:r>
            <a:r>
              <a:rPr lang="el-GR" sz="1800" dirty="0" err="1" smtClean="0"/>
              <a:t>βενιζελικής</a:t>
            </a:r>
            <a:r>
              <a:rPr lang="el-GR" sz="1800" dirty="0" smtClean="0"/>
              <a:t> περιόδου. Ο </a:t>
            </a:r>
            <a:r>
              <a:rPr lang="el-GR" sz="1800" dirty="0" err="1" smtClean="0"/>
              <a:t>βενιζελισμός</a:t>
            </a:r>
            <a:r>
              <a:rPr lang="el-GR" sz="1800" dirty="0" smtClean="0"/>
              <a:t>», τόμος 1ος, τεύχος </a:t>
            </a:r>
            <a:r>
              <a:rPr lang="el-GR" sz="1800" dirty="0" err="1" smtClean="0"/>
              <a:t>α΄</a:t>
            </a:r>
            <a:r>
              <a:rPr lang="el-GR" sz="1800" dirty="0" smtClean="0"/>
              <a:t>, σελ. 152, εκδόσεις Αντ. </a:t>
            </a:r>
            <a:r>
              <a:rPr lang="el-GR" sz="1800" dirty="0" err="1" smtClean="0"/>
              <a:t>Σάκκουλα</a:t>
            </a:r>
            <a:r>
              <a:rPr lang="el-GR" sz="1800" dirty="0" smtClean="0"/>
              <a:t>, Αθήνα 1985. </a:t>
            </a:r>
            <a:endParaRPr lang="el-GR" sz="1800" dirty="0"/>
          </a:p>
        </p:txBody>
      </p:sp>
      <p:sp>
        <p:nvSpPr>
          <p:cNvPr id="3" name="Θέση περιεχομένου 2"/>
          <p:cNvSpPr>
            <a:spLocks noGrp="1"/>
          </p:cNvSpPr>
          <p:nvPr>
            <p:ph idx="1"/>
          </p:nvPr>
        </p:nvSpPr>
        <p:spPr/>
        <p:txBody>
          <a:bodyPr>
            <a:noAutofit/>
          </a:bodyPr>
          <a:lstStyle/>
          <a:p>
            <a:pPr marL="0" indent="0">
              <a:buNone/>
            </a:pPr>
            <a:r>
              <a:rPr lang="el-GR" sz="2400" b="1" dirty="0" smtClean="0"/>
              <a:t>γ.</a:t>
            </a:r>
            <a:r>
              <a:rPr lang="el-GR" sz="2400" dirty="0" smtClean="0"/>
              <a:t> «Με την </a:t>
            </a:r>
            <a:r>
              <a:rPr lang="el-GR" sz="2400" dirty="0" err="1" smtClean="0"/>
              <a:t>φυσικήν</a:t>
            </a:r>
            <a:r>
              <a:rPr lang="el-GR" sz="2400" dirty="0" smtClean="0"/>
              <a:t> </a:t>
            </a:r>
            <a:r>
              <a:rPr lang="el-GR" sz="2400" dirty="0" err="1" smtClean="0"/>
              <a:t>επάνοδον</a:t>
            </a:r>
            <a:r>
              <a:rPr lang="el-GR" sz="2400" dirty="0" smtClean="0"/>
              <a:t> εις τα όρια εντός των οποίων ο ελληνισμός </a:t>
            </a:r>
            <a:r>
              <a:rPr lang="el-GR" sz="2400" dirty="0" err="1" smtClean="0"/>
              <a:t>έδρασεν</a:t>
            </a:r>
            <a:r>
              <a:rPr lang="el-GR" sz="2400" dirty="0" smtClean="0"/>
              <a:t> από της προϊστορικής εποχής, να </a:t>
            </a:r>
            <a:r>
              <a:rPr lang="el-GR" sz="2400" dirty="0" err="1" smtClean="0"/>
              <a:t>δημιουργήσωμεν</a:t>
            </a:r>
            <a:r>
              <a:rPr lang="el-GR" sz="2400" dirty="0" smtClean="0"/>
              <a:t>, λέγω, </a:t>
            </a:r>
            <a:r>
              <a:rPr lang="el-GR" sz="2400" b="1" dirty="0" smtClean="0"/>
              <a:t>μίαν </a:t>
            </a:r>
            <a:r>
              <a:rPr lang="el-GR" sz="2400" b="1" dirty="0" err="1" smtClean="0"/>
              <a:t>μεγάλην</a:t>
            </a:r>
            <a:r>
              <a:rPr lang="el-GR" sz="2400" b="1" dirty="0" smtClean="0"/>
              <a:t> Ελλάδα </a:t>
            </a:r>
            <a:r>
              <a:rPr lang="el-GR" sz="2400" b="1" dirty="0" err="1" smtClean="0"/>
              <a:t>ισχυράν</a:t>
            </a:r>
            <a:r>
              <a:rPr lang="el-GR" sz="2400" b="1" dirty="0" smtClean="0"/>
              <a:t> και </a:t>
            </a:r>
            <a:r>
              <a:rPr lang="el-GR" sz="2400" b="1" dirty="0" err="1" smtClean="0"/>
              <a:t>πλουσίαν</a:t>
            </a:r>
            <a:r>
              <a:rPr lang="el-GR" sz="2400" dirty="0" smtClean="0"/>
              <a:t>, </a:t>
            </a:r>
            <a:r>
              <a:rPr lang="el-GR" sz="2400" dirty="0" err="1" smtClean="0"/>
              <a:t>ικανήν</a:t>
            </a:r>
            <a:r>
              <a:rPr lang="el-GR" sz="2400" dirty="0" smtClean="0"/>
              <a:t> να </a:t>
            </a:r>
            <a:r>
              <a:rPr lang="el-GR" sz="2400" dirty="0" err="1" smtClean="0"/>
              <a:t>αναπτύξη</a:t>
            </a:r>
            <a:r>
              <a:rPr lang="el-GR" sz="2400" dirty="0" smtClean="0"/>
              <a:t> εντός των ορίων την </a:t>
            </a:r>
            <a:r>
              <a:rPr lang="el-GR" sz="2400" b="1" dirty="0" err="1" smtClean="0"/>
              <a:t>ζωτικήν</a:t>
            </a:r>
            <a:r>
              <a:rPr lang="el-GR" sz="2400" b="1" dirty="0" smtClean="0"/>
              <a:t> </a:t>
            </a:r>
            <a:r>
              <a:rPr lang="el-GR" sz="2400" b="1" dirty="0" err="1" smtClean="0"/>
              <a:t>βιομηχανίαν</a:t>
            </a:r>
            <a:r>
              <a:rPr lang="el-GR" sz="2400" dirty="0" smtClean="0"/>
              <a:t>, </a:t>
            </a:r>
            <a:r>
              <a:rPr lang="el-GR" sz="2400" dirty="0" err="1" smtClean="0"/>
              <a:t>ικανήν</a:t>
            </a:r>
            <a:r>
              <a:rPr lang="el-GR" sz="2400" dirty="0" smtClean="0"/>
              <a:t> ως εκ των συμφερόντων τα οποία θα </a:t>
            </a:r>
            <a:r>
              <a:rPr lang="el-GR" sz="2400" dirty="0" err="1" smtClean="0"/>
              <a:t>εξεπροσώπει</a:t>
            </a:r>
            <a:r>
              <a:rPr lang="el-GR" sz="2400" dirty="0" smtClean="0"/>
              <a:t>, </a:t>
            </a:r>
            <a:r>
              <a:rPr lang="el-GR" sz="2400" b="1" dirty="0" smtClean="0"/>
              <a:t>να </a:t>
            </a:r>
            <a:r>
              <a:rPr lang="el-GR" sz="2400" b="1" dirty="0" err="1" smtClean="0"/>
              <a:t>συνάψη</a:t>
            </a:r>
            <a:r>
              <a:rPr lang="el-GR" sz="2400" b="1" dirty="0" smtClean="0"/>
              <a:t> συμβάσεις μετ’ άλλων κρατών </a:t>
            </a:r>
            <a:r>
              <a:rPr lang="el-GR" sz="2400" dirty="0" smtClean="0"/>
              <a:t>υπό τους αρίστους δυνατούς όρους». (Αγόρευση του Βενιζέλου στη </a:t>
            </a:r>
            <a:r>
              <a:rPr lang="el-GR" sz="2400" dirty="0" err="1" smtClean="0"/>
              <a:t>Bουλή</a:t>
            </a:r>
            <a:r>
              <a:rPr lang="el-GR" sz="2400" dirty="0" smtClean="0"/>
              <a:t> τον Σεπτέμβριο του 1915).</a:t>
            </a:r>
          </a:p>
          <a:p>
            <a:pPr marL="0" indent="0">
              <a:buNone/>
            </a:pPr>
            <a:r>
              <a:rPr lang="el-GR" sz="2400" dirty="0" smtClean="0"/>
              <a:t>Δεν οιστρηλατούσε* πλέον τους αστούς η μορφή του μαρμαρωμένου βασιλιά, τους </a:t>
            </a:r>
            <a:r>
              <a:rPr lang="el-GR" sz="2400" dirty="0" err="1" smtClean="0"/>
              <a:t>εξεσήκωνεν</a:t>
            </a:r>
            <a:r>
              <a:rPr lang="el-GR" sz="2400" dirty="0" smtClean="0"/>
              <a:t> η </a:t>
            </a:r>
            <a:r>
              <a:rPr lang="el-GR" sz="2400" dirty="0" err="1" smtClean="0"/>
              <a:t>σκέψις</a:t>
            </a:r>
            <a:r>
              <a:rPr lang="el-GR" sz="2400" dirty="0" smtClean="0"/>
              <a:t> ότι πρέπει η Ελλάς να παύση να είναι ψωροκώσταινα… </a:t>
            </a:r>
          </a:p>
          <a:p>
            <a:pPr marL="0" indent="0">
              <a:buNone/>
            </a:pPr>
            <a:r>
              <a:rPr lang="el-GR" sz="2400" dirty="0" smtClean="0"/>
              <a:t>* οιστρηλατώ: μεταδίδω ενθουσιασμό</a:t>
            </a:r>
            <a:endParaRPr lang="el-GR" sz="2400" dirty="0"/>
          </a:p>
        </p:txBody>
      </p:sp>
    </p:spTree>
    <p:extLst>
      <p:ext uri="{BB962C8B-B14F-4D97-AF65-F5344CB8AC3E}">
        <p14:creationId xmlns:p14="http://schemas.microsoft.com/office/powerpoint/2010/main" val="205000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a:t>
            </a:r>
            <a:endParaRPr lang="el-GR" dirty="0"/>
          </a:p>
        </p:txBody>
      </p:sp>
      <p:sp>
        <p:nvSpPr>
          <p:cNvPr id="3" name="Θέση περιεχομένου 2"/>
          <p:cNvSpPr>
            <a:spLocks noGrp="1"/>
          </p:cNvSpPr>
          <p:nvPr>
            <p:ph idx="1"/>
          </p:nvPr>
        </p:nvSpPr>
        <p:spPr>
          <a:xfrm>
            <a:off x="457200" y="1124744"/>
            <a:ext cx="8229600" cy="5001419"/>
          </a:xfrm>
        </p:spPr>
        <p:txBody>
          <a:bodyPr>
            <a:noAutofit/>
          </a:bodyPr>
          <a:lstStyle/>
          <a:p>
            <a:pPr marL="0" indent="0">
              <a:buNone/>
            </a:pPr>
            <a:r>
              <a:rPr lang="el-GR" sz="2400" dirty="0"/>
              <a:t>Στην περίοδο 1910-1922, κατά την οποία η Ελλάδα βρισκόταν σε συνεχή πολεμική ετοιμότητα, εμφανίστηκε μια νέα πολιτική αντίληψη, που εκφράστηκε με τον Ελευθέριο Βενιζέλο και ονομάστηκε συνοπτικά </a:t>
            </a:r>
            <a:r>
              <a:rPr lang="el-GR" sz="2400" b="1" dirty="0"/>
              <a:t>«</a:t>
            </a:r>
            <a:r>
              <a:rPr lang="el-GR" sz="2400" b="1" dirty="0" err="1"/>
              <a:t>βενιζελισμός</a:t>
            </a:r>
            <a:r>
              <a:rPr lang="el-GR" sz="2400" b="1" dirty="0"/>
              <a:t>». </a:t>
            </a:r>
            <a:endParaRPr lang="el-GR" sz="2400" b="1" dirty="0" smtClean="0"/>
          </a:p>
          <a:p>
            <a:pPr marL="0" indent="0">
              <a:buNone/>
            </a:pPr>
            <a:r>
              <a:rPr lang="el-GR" sz="2400" dirty="0" smtClean="0"/>
              <a:t>Είναι </a:t>
            </a:r>
            <a:r>
              <a:rPr lang="el-GR" sz="2400" dirty="0"/>
              <a:t>δύσκολο να ορίσουμε με λίγα λόγια τι ακριβώς ήταν αυτή η πολιτική, στον οικονομικό όμως τομέα φαίνεται ότι ο </a:t>
            </a:r>
            <a:r>
              <a:rPr lang="el-GR" sz="2400" dirty="0" err="1"/>
              <a:t>βενιζελισμός</a:t>
            </a:r>
            <a:r>
              <a:rPr lang="el-GR" sz="2400" dirty="0"/>
              <a:t> </a:t>
            </a:r>
            <a:r>
              <a:rPr lang="el-GR" sz="2400" b="1" dirty="0"/>
              <a:t>θεωρούσε το ελληνικό κράτος ως μοχλό έκφρασης και ανάπτυξης του ελληνισμού</a:t>
            </a:r>
            <a:r>
              <a:rPr lang="el-GR" sz="2400" dirty="0"/>
              <a:t>. Το ελληνικό κράτος δηλαδή έπρεπε </a:t>
            </a:r>
            <a:r>
              <a:rPr lang="el-GR" sz="2400" b="1" dirty="0"/>
              <a:t>να επιδιώξει την ενσωμάτωση του εκτός συνόρων ελληνισμού και, με ενιαία εθνική και κρατική υπόσταση, να διεκδικήσει τη θέση του στον τότε σύγχρονο κόσμο</a:t>
            </a:r>
            <a:r>
              <a:rPr lang="el-GR" sz="2400" dirty="0"/>
              <a:t>. Αυτό προϋπέθετε όχι μόνο </a:t>
            </a:r>
            <a:r>
              <a:rPr lang="el-GR" sz="2400" b="1" dirty="0"/>
              <a:t>θεσμικό εκσυγχρονισμό</a:t>
            </a:r>
            <a:r>
              <a:rPr lang="el-GR" sz="2400" dirty="0"/>
              <a:t>, που θα καθιστούσε το κράτος αποτελεσματικό και αξιόπιστο, αλλά και γενικότερη </a:t>
            </a:r>
            <a:r>
              <a:rPr lang="el-GR" sz="2400" b="1" dirty="0"/>
              <a:t>προσήλωση στην ιδέα της ανάπτυξης των παραγωγικών δυνάμεων του έθνους</a:t>
            </a:r>
            <a:r>
              <a:rPr lang="el-GR" sz="2400" dirty="0"/>
              <a:t>.</a:t>
            </a:r>
          </a:p>
        </p:txBody>
      </p:sp>
    </p:spTree>
    <p:extLst>
      <p:ext uri="{BB962C8B-B14F-4D97-AF65-F5344CB8AC3E}">
        <p14:creationId xmlns:p14="http://schemas.microsoft.com/office/powerpoint/2010/main" val="1986836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endParaRPr lang="el-GR" dirty="0"/>
          </a:p>
        </p:txBody>
      </p:sp>
      <p:sp>
        <p:nvSpPr>
          <p:cNvPr id="3" name="Θέση περιεχομένου 2"/>
          <p:cNvSpPr>
            <a:spLocks noGrp="1"/>
          </p:cNvSpPr>
          <p:nvPr>
            <p:ph idx="1"/>
          </p:nvPr>
        </p:nvSpPr>
        <p:spPr>
          <a:xfrm>
            <a:off x="457200" y="1124744"/>
            <a:ext cx="8229600" cy="5001419"/>
          </a:xfrm>
        </p:spPr>
        <p:txBody>
          <a:bodyPr>
            <a:noAutofit/>
          </a:bodyPr>
          <a:lstStyle/>
          <a:p>
            <a:pPr marL="0" indent="0">
              <a:buNone/>
            </a:pPr>
            <a:r>
              <a:rPr lang="el-GR" sz="1800" dirty="0" smtClean="0"/>
              <a:t>Ο </a:t>
            </a:r>
            <a:r>
              <a:rPr lang="el-GR" sz="1800" b="1" dirty="0" smtClean="0"/>
              <a:t>Βενιζέλος </a:t>
            </a:r>
            <a:r>
              <a:rPr lang="el-GR" sz="1800" dirty="0" smtClean="0"/>
              <a:t>δεν ήταν μόνος στη διαδικασία διαμόρφωσης και υλοποίησης των νέων επιλογών. Συσπείρωσε γύρω του μια </a:t>
            </a:r>
            <a:r>
              <a:rPr lang="el-GR" sz="1800" b="1" dirty="0" smtClean="0"/>
              <a:t>δραστήρια αστική τάξη </a:t>
            </a:r>
            <a:r>
              <a:rPr lang="el-GR" sz="1800" dirty="0" smtClean="0"/>
              <a:t>που εξακολουθούσε ακόμα να πλουτίζει σε όλη τη λεκάνη της ανατολικής Μεσογείου και που φιλοδοξούσε να κυριαρχήσει και πολιτικά στο χώρο όπου άπλωνε τις οικονομικές της δραστηριότητες. </a:t>
            </a:r>
          </a:p>
          <a:p>
            <a:pPr marL="0" indent="0">
              <a:buNone/>
            </a:pPr>
            <a:r>
              <a:rPr lang="el-GR" sz="1800" dirty="0" smtClean="0"/>
              <a:t>Κατά την περίοδο αυτή, υπήρχε ακόμα ισχυρή ελληνική οικονομική παρουσία στα λιμάνια της Νότιας Ρωσίας, στη λεκάνη του Δούναβη και το εσωτερικό της Ρουμανίας, στον Πόντο και τα μικρασιατικά παράλια, στην Κωνσταντινούπολη και τη Σμύρνη, τη Θεσσαλονίκη, την Αίγυπτο, το Σουδάν, την Αλεξάνδρεια. Όλος αυτός ο πλούτος μπορούσε να διασφαλιστεί μόνο μέσα από τη </a:t>
            </a:r>
            <a:r>
              <a:rPr lang="el-GR" sz="1800" b="1" dirty="0" smtClean="0"/>
              <a:t>δημιουργία ενός ισχυρού εθνικού κέντρου, μιας περιφερειακής δύναμης ικανής να παρεμβαίνει και να προστατεύει τα συμφέροντα των πολιτών της.</a:t>
            </a:r>
            <a:r>
              <a:rPr lang="el-GR" sz="1800" dirty="0" smtClean="0"/>
              <a:t> Επρόκειτο για ένα αίτημα αρκετά κρίσιμο, σε μια εποχή κατά την οποία πολλά εθνικιστικά κινήματα έκαναν αισθητή την παρουσία τους. Για τους λόγους αυτούς η </a:t>
            </a:r>
            <a:r>
              <a:rPr lang="el-GR" sz="1800" b="1" dirty="0" smtClean="0"/>
              <a:t>Μεγάλη Ιδέα </a:t>
            </a:r>
            <a:r>
              <a:rPr lang="el-GR" sz="1800" dirty="0" smtClean="0"/>
              <a:t>και οι προϋποθέσεις της -ο </a:t>
            </a:r>
            <a:r>
              <a:rPr lang="el-GR" sz="1800" b="1" dirty="0" smtClean="0"/>
              <a:t>εκσυγχρονισμός του κράτους- </a:t>
            </a:r>
            <a:r>
              <a:rPr lang="el-GR" sz="1800" dirty="0" smtClean="0"/>
              <a:t>αποτέλεσαν ισχυρά ιδεολογικά, πολιτικά και οικονομικά ερείσματα για τη διεκδίκηση της Μεγάλης Ελλάδας με πιθανότητες επιτυχίας. Χαρακτηριστικό είναι ότι στα χρόνια αυτά της μεγάλης προσπάθειας οι </a:t>
            </a:r>
            <a:r>
              <a:rPr lang="el-GR" sz="1800" b="1" dirty="0" smtClean="0"/>
              <a:t>προϋπολογισμοί του κράτους ήταν συνήθως πλεονασματικοί</a:t>
            </a:r>
            <a:r>
              <a:rPr lang="el-GR" sz="1800" dirty="0" smtClean="0"/>
              <a:t>. Το 1911 τα έσοδα του προϋπολογισμού ήταν 240.000.000 και τα έξοδα μόνο 181.000.000 δραχμές, παρά τις αυξημένες στρατιωτικές δαπάνες.</a:t>
            </a:r>
            <a:endParaRPr lang="el-GR" sz="1800" dirty="0"/>
          </a:p>
        </p:txBody>
      </p:sp>
    </p:spTree>
    <p:extLst>
      <p:ext uri="{BB962C8B-B14F-4D97-AF65-F5344CB8AC3E}">
        <p14:creationId xmlns:p14="http://schemas.microsoft.com/office/powerpoint/2010/main" val="336515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a:t>
            </a:r>
            <a:endParaRPr lang="el-GR" dirty="0"/>
          </a:p>
        </p:txBody>
      </p:sp>
      <p:sp>
        <p:nvSpPr>
          <p:cNvPr id="3" name="Θέση περιεχομένου 2"/>
          <p:cNvSpPr>
            <a:spLocks noGrp="1"/>
          </p:cNvSpPr>
          <p:nvPr>
            <p:ph idx="1"/>
          </p:nvPr>
        </p:nvSpPr>
        <p:spPr/>
        <p:txBody>
          <a:bodyPr/>
          <a:lstStyle/>
          <a:p>
            <a:pPr marL="0" indent="0">
              <a:buNone/>
            </a:pPr>
            <a:r>
              <a:rPr lang="el-GR" dirty="0" smtClean="0"/>
              <a:t>Το 1910 οι πρόοδοι της εθνικής οικονομίας ήταν εμφανείς. Η αγροτική κρίση αντιμετωπίστηκε με την </a:t>
            </a:r>
            <a:r>
              <a:rPr lang="el-GR" b="1" dirty="0" smtClean="0"/>
              <a:t>υπερπόντια μετανάστευση</a:t>
            </a:r>
            <a:r>
              <a:rPr lang="el-GR" dirty="0" smtClean="0"/>
              <a:t>, η οποία, κατά την εποχή αυτή, πήρε μεγάλες διαστάσεις. Η μετανάστευση στις ΗΠΑ όχι μόνο εκτόνωσε τις κοινωνικές εντάσεις που δημιούργησε η σταφιδική κρίση αλλά πολύ γρήγορα ενίσχυσε την οικονομία της υπαίθρου μέσω των πολύ σημαντικών </a:t>
            </a:r>
            <a:r>
              <a:rPr lang="el-GR" b="1" dirty="0" smtClean="0"/>
              <a:t>εμβασμάτων των μεταναστών</a:t>
            </a:r>
            <a:r>
              <a:rPr lang="el-GR" dirty="0" smtClean="0"/>
              <a:t>.</a:t>
            </a:r>
            <a:endParaRPr lang="el-GR" dirty="0"/>
          </a:p>
        </p:txBody>
      </p:sp>
    </p:spTree>
    <p:extLst>
      <p:ext uri="{BB962C8B-B14F-4D97-AF65-F5344CB8AC3E}">
        <p14:creationId xmlns:p14="http://schemas.microsoft.com/office/powerpoint/2010/main" val="3181128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dirty="0" smtClean="0"/>
              <a:t>#4</a:t>
            </a:r>
            <a:endParaRPr lang="el-GR" dirty="0"/>
          </a:p>
        </p:txBody>
      </p:sp>
      <p:sp>
        <p:nvSpPr>
          <p:cNvPr id="3" name="Θέση περιεχομένου 2"/>
          <p:cNvSpPr>
            <a:spLocks noGrp="1"/>
          </p:cNvSpPr>
          <p:nvPr>
            <p:ph idx="1"/>
          </p:nvPr>
        </p:nvSpPr>
        <p:spPr>
          <a:xfrm>
            <a:off x="457200" y="908720"/>
            <a:ext cx="8229600" cy="5217443"/>
          </a:xfrm>
        </p:spPr>
        <p:txBody>
          <a:bodyPr>
            <a:noAutofit/>
          </a:bodyPr>
          <a:lstStyle/>
          <a:p>
            <a:pPr marL="0" indent="0">
              <a:buNone/>
            </a:pPr>
            <a:r>
              <a:rPr lang="el-GR" sz="2000" dirty="0" smtClean="0"/>
              <a:t>Το κόστος των Βαλκανικών πολέμων ήταν σημαντικό, δεν κλόνισε όμως την εθνική οικονομία, όπως συνέβαινε με τις στρατιωτικές κινητοποιήσεις του 19ου αιώνα. Επιπλέον, στην περίπτωση αυτή, η Ελλάδα βγήκε ιδιαίτερα κερδισμένη από τον πόλεμο. Ενσωμάτωσε πλούσιες περιοχές (Ήπειρο, Δυτική και Κεντρική Μακεδονία, Νησιά του Αιγαίου, Κρήτη) και εκατομμύρια νέους κατοίκους. </a:t>
            </a:r>
            <a:r>
              <a:rPr lang="el-GR" sz="2000" b="1" dirty="0" smtClean="0"/>
              <a:t>Τα εδάφη της αυξήθηκαν </a:t>
            </a:r>
            <a:r>
              <a:rPr lang="el-GR" sz="2000" dirty="0" smtClean="0"/>
              <a:t>κατά 70% περίπου (από 65.000 σε 108.800 </a:t>
            </a:r>
            <a:r>
              <a:rPr lang="el-GR" sz="2000" dirty="0" err="1" smtClean="0"/>
              <a:t>τετρ</a:t>
            </a:r>
            <a:r>
              <a:rPr lang="el-GR" sz="2000" dirty="0" smtClean="0"/>
              <a:t>. </a:t>
            </a:r>
            <a:r>
              <a:rPr lang="el-GR" sz="2000" dirty="0" err="1" smtClean="0"/>
              <a:t>χλμ</a:t>
            </a:r>
            <a:r>
              <a:rPr lang="el-GR" sz="2000" dirty="0" smtClean="0"/>
              <a:t>.) και ο πληθυσμός της κατά 80% (από 2.700.000 σε 4.800.000 κατοίκους). Το κυριότερο όμως ήταν οι </a:t>
            </a:r>
            <a:r>
              <a:rPr lang="el-GR" sz="2000" b="1" dirty="0" smtClean="0"/>
              <a:t>νέες οικονομικές προοπτικές</a:t>
            </a:r>
            <a:r>
              <a:rPr lang="el-GR" sz="2000" dirty="0" smtClean="0"/>
              <a:t>. Τα νεοαποκτηθέντα εδάφη ήταν ως επί το πλείστον πεδινά και αρδευόμενα, πράγμα που δημιουργούσε άριστες προοπτικές για τη γεωργική παραγωγή. </a:t>
            </a:r>
          </a:p>
          <a:p>
            <a:pPr marL="0" indent="0">
              <a:buNone/>
            </a:pPr>
            <a:r>
              <a:rPr lang="el-GR" sz="2000" b="1" dirty="0" smtClean="0"/>
              <a:t>Το κύριο πρόβλημα ήταν η παρουσία ισχυρών μειονοτικών ομάδων στις περιοχές αυτές</a:t>
            </a:r>
            <a:r>
              <a:rPr lang="el-GR" sz="2000" dirty="0" smtClean="0"/>
              <a:t>. Στη σχετικά ομοιογενή Ήπειρο, για παράδειγμα, δίπλα στους 166.000 Έλληνες υπήρχαν, το 1914, 38.000 μουσουλμάνοι (αλβανικής κυρίως καταγωγής) και μερικές χιλιάδες Εβραίοι. Οπωσδήποτε όμως, η Ελλάδα έγινε υπολογίσιμη πλέον δύναμη και η εμπιστοσύνη που ενέπνεε στις αγορές χρήματος και πιστώσεων αυξήθηκε σημαντικά. Η χώρα ήταν έτοιμη να αφιερωθεί στο δύσκολο έργο της ενσωμάτωσης των νέων περιοχών, όταν ξέσπασε, το καλοκαίρι του 1914, ο Α' Παγκόσμιος πόλεμος.</a:t>
            </a:r>
            <a:endParaRPr lang="el-GR" sz="2000" dirty="0"/>
          </a:p>
        </p:txBody>
      </p:sp>
    </p:spTree>
    <p:extLst>
      <p:ext uri="{BB962C8B-B14F-4D97-AF65-F5344CB8AC3E}">
        <p14:creationId xmlns:p14="http://schemas.microsoft.com/office/powerpoint/2010/main" val="212609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smtClean="0"/>
              <a:t>Πίνακας 8</a:t>
            </a:r>
            <a:br>
              <a:rPr lang="el-GR" sz="3600" dirty="0" smtClean="0"/>
            </a:br>
            <a:r>
              <a:rPr lang="el-GR" sz="3600" dirty="0" smtClean="0"/>
              <a:t>Η μετανάστευση στο εξωτερικό κατά την περίοδο 1896-1935</a:t>
            </a:r>
            <a:endParaRPr lang="el-GR" sz="3600" dirty="0"/>
          </a:p>
        </p:txBody>
      </p:sp>
      <p:sp>
        <p:nvSpPr>
          <p:cNvPr id="3" name="Θέση περιεχομένου 2"/>
          <p:cNvSpPr>
            <a:spLocks noGrp="1"/>
          </p:cNvSpPr>
          <p:nvPr>
            <p:ph idx="1"/>
          </p:nvPr>
        </p:nvSpPr>
        <p:spPr/>
        <p:txBody>
          <a:bodyPr>
            <a:normAutofit fontScale="85000" lnSpcReduction="20000"/>
          </a:bodyPr>
          <a:lstStyle/>
          <a:p>
            <a:pPr marL="0" indent="0">
              <a:buNone/>
            </a:pPr>
            <a:endParaRPr lang="el-GR" dirty="0" smtClean="0"/>
          </a:p>
          <a:p>
            <a:pPr marL="0" indent="0">
              <a:buNone/>
            </a:pPr>
            <a:r>
              <a:rPr lang="el-GR" dirty="0" smtClean="0"/>
              <a:t>ΕΤΗ			ΑΡΙΘΜΟΣ  ΜΕΤΑΝΑΣΤΩΝ</a:t>
            </a:r>
          </a:p>
          <a:p>
            <a:pPr marL="0" indent="0">
              <a:buNone/>
            </a:pPr>
            <a:r>
              <a:rPr lang="el-GR" dirty="0" smtClean="0"/>
              <a:t>1896-1900				11.000</a:t>
            </a:r>
          </a:p>
          <a:p>
            <a:pPr marL="0" indent="0">
              <a:buNone/>
            </a:pPr>
            <a:r>
              <a:rPr lang="el-GR" dirty="0" smtClean="0"/>
              <a:t>1901-1905				51.000</a:t>
            </a:r>
          </a:p>
          <a:p>
            <a:pPr marL="0" indent="0">
              <a:buNone/>
            </a:pPr>
            <a:r>
              <a:rPr lang="el-GR" dirty="0" smtClean="0"/>
              <a:t>1906-1910				122.000</a:t>
            </a:r>
          </a:p>
          <a:p>
            <a:pPr marL="0" indent="0">
              <a:buNone/>
            </a:pPr>
            <a:r>
              <a:rPr lang="el-GR" dirty="0" smtClean="0"/>
              <a:t>1911-1915				128.000</a:t>
            </a:r>
          </a:p>
          <a:p>
            <a:pPr marL="0" indent="0">
              <a:buNone/>
            </a:pPr>
            <a:r>
              <a:rPr lang="el-GR" dirty="0" smtClean="0"/>
              <a:t>1916-1920				67.000</a:t>
            </a:r>
          </a:p>
          <a:p>
            <a:pPr marL="0" indent="0">
              <a:buNone/>
            </a:pPr>
            <a:r>
              <a:rPr lang="el-GR" dirty="0" smtClean="0"/>
              <a:t>1921-1925				50.000</a:t>
            </a:r>
          </a:p>
          <a:p>
            <a:pPr marL="0" indent="0">
              <a:buNone/>
            </a:pPr>
            <a:r>
              <a:rPr lang="el-GR" dirty="0" smtClean="0"/>
              <a:t>1926-1930				41.000</a:t>
            </a:r>
          </a:p>
          <a:p>
            <a:pPr marL="0" indent="0">
              <a:buNone/>
            </a:pPr>
            <a:r>
              <a:rPr lang="el-GR" dirty="0" smtClean="0"/>
              <a:t>1931-1935				15.000</a:t>
            </a:r>
          </a:p>
          <a:p>
            <a:endParaRPr lang="el-GR" dirty="0"/>
          </a:p>
        </p:txBody>
      </p:sp>
    </p:spTree>
    <p:extLst>
      <p:ext uri="{BB962C8B-B14F-4D97-AF65-F5344CB8AC3E}">
        <p14:creationId xmlns:p14="http://schemas.microsoft.com/office/powerpoint/2010/main" val="1609011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92088"/>
          </a:xfrm>
        </p:spPr>
        <p:txBody>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a:xfrm>
            <a:off x="457200" y="980728"/>
            <a:ext cx="8229600" cy="5760640"/>
          </a:xfrm>
        </p:spPr>
        <p:txBody>
          <a:bodyPr>
            <a:normAutofit fontScale="85000" lnSpcReduction="20000"/>
          </a:bodyPr>
          <a:lstStyle/>
          <a:p>
            <a:r>
              <a:rPr lang="el-GR" dirty="0" smtClean="0"/>
              <a:t>Οι Βαλκανικοί Πόλεμοι, παρά το σημαντικό τους κόστος, δεν κλόνισαν την οικονομία της Ελλάδας (Σωστό ή Λάθος) (</a:t>
            </a:r>
            <a:r>
              <a:rPr lang="el-GR" dirty="0" err="1" smtClean="0"/>
              <a:t>μον</a:t>
            </a:r>
            <a:r>
              <a:rPr lang="el-GR" dirty="0" smtClean="0"/>
              <a:t> 2) </a:t>
            </a:r>
            <a:r>
              <a:rPr lang="el-GR" dirty="0" err="1" smtClean="0"/>
              <a:t>Εσπερ</a:t>
            </a:r>
            <a:r>
              <a:rPr lang="el-GR" dirty="0" smtClean="0"/>
              <a:t> </a:t>
            </a:r>
            <a:r>
              <a:rPr lang="el-GR" dirty="0" err="1" smtClean="0"/>
              <a:t>επαν</a:t>
            </a:r>
            <a:r>
              <a:rPr lang="el-GR" dirty="0" smtClean="0"/>
              <a:t> 2005</a:t>
            </a:r>
          </a:p>
          <a:p>
            <a:r>
              <a:rPr lang="el-GR" dirty="0" smtClean="0"/>
              <a:t>Το κόστος των Βαλκανικών πολέμων κλόνισε την ελληνική οικονομία (Σωστό ή Λάθος) (μον. 2) </a:t>
            </a:r>
            <a:r>
              <a:rPr lang="el-GR" dirty="0" err="1" smtClean="0"/>
              <a:t>Ημερ</a:t>
            </a:r>
            <a:r>
              <a:rPr lang="el-GR" dirty="0" smtClean="0"/>
              <a:t> 2007</a:t>
            </a:r>
          </a:p>
          <a:p>
            <a:r>
              <a:rPr lang="el-GR" dirty="0" smtClean="0"/>
              <a:t>Το κύριο πρόβλημα που δημιουργήθηκε μετά τη λήξη των Βαλκανικών πολέμων ήταν η παρουσία ισχυρών μειονοτικών ομάδων στις νεοαποκτηθείσες περιοχές. (Σωστό ή Λάθος) μον. 2) </a:t>
            </a:r>
            <a:r>
              <a:rPr lang="el-GR" dirty="0" err="1" smtClean="0"/>
              <a:t>Ημερ</a:t>
            </a:r>
            <a:r>
              <a:rPr lang="el-GR" dirty="0" smtClean="0"/>
              <a:t> </a:t>
            </a:r>
            <a:r>
              <a:rPr lang="el-GR" dirty="0" err="1" smtClean="0"/>
              <a:t>επαν</a:t>
            </a:r>
            <a:r>
              <a:rPr lang="el-GR" dirty="0" smtClean="0"/>
              <a:t> 2007</a:t>
            </a:r>
          </a:p>
          <a:p>
            <a:r>
              <a:rPr lang="el-GR" dirty="0" smtClean="0"/>
              <a:t>Να αιτιολογήσετε γιατί: Ήταν θετική η συμβολή της υπερπόντιας μετανάστευσης στην ελληνική οικονομία πριν από τους Βαλκανικούς πολέμους. (μον. 5) </a:t>
            </a:r>
            <a:r>
              <a:rPr lang="el-GR" dirty="0" err="1" smtClean="0"/>
              <a:t>ημερ</a:t>
            </a:r>
            <a:r>
              <a:rPr lang="el-GR" dirty="0" smtClean="0"/>
              <a:t> 2008</a:t>
            </a:r>
          </a:p>
          <a:p>
            <a:r>
              <a:rPr lang="el-GR" dirty="0" smtClean="0"/>
              <a:t>Ποιες ήταν οι συνέπειες των Βαλκανικών Πολέμων για την εθνική οικονομία; Μον. 15 Ημερ.2003</a:t>
            </a:r>
            <a:endParaRPr lang="el-GR" dirty="0"/>
          </a:p>
        </p:txBody>
      </p:sp>
    </p:spTree>
    <p:extLst>
      <p:ext uri="{BB962C8B-B14F-4D97-AF65-F5344CB8AC3E}">
        <p14:creationId xmlns:p14="http://schemas.microsoft.com/office/powerpoint/2010/main" val="2896530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1600" dirty="0" smtClean="0"/>
              <a:t>Αντλώντας στοιχεία από τα κείμενα και τον πίνακα που σας δίνονται και αξιοποιώντας τις ιστορικές σας γνώσεις, να αναζητήσετε τους λόγους της μετανάστευσης των Ελλήνων, κυρίως στις Η.Π.Α., στα τέλη του 19ου αιώνα, και να εκτιμήσετε την έκταση και τα οφέλη που προέκυψαν για την ελληνική οικονομία ως τις αρχές του 20ου αιώνα. Μονάδες 25 </a:t>
            </a:r>
            <a:r>
              <a:rPr lang="el-GR" sz="1600" dirty="0" err="1" smtClean="0"/>
              <a:t>ημερ</a:t>
            </a:r>
            <a:r>
              <a:rPr lang="el-GR" sz="1600" dirty="0" smtClean="0"/>
              <a:t> 2004 [ + αναφορές στο Α1 β κεφάλαιο, σ. 15 και Β 11, σ. 41].</a:t>
            </a:r>
            <a:endParaRPr lang="el-GR" sz="1600"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b="1" dirty="0" smtClean="0"/>
              <a:t>α.</a:t>
            </a:r>
            <a:r>
              <a:rPr lang="el-GR" dirty="0" smtClean="0"/>
              <a:t> Η παραγωγική έκρηξη και η </a:t>
            </a:r>
            <a:r>
              <a:rPr lang="el-GR" b="1" dirty="0" smtClean="0"/>
              <a:t>κατάρρευση του εμπορίου της ελληνικής σταφίδας </a:t>
            </a:r>
            <a:r>
              <a:rPr lang="el-GR" dirty="0" smtClean="0"/>
              <a:t>ενέτειναν την </a:t>
            </a:r>
            <a:r>
              <a:rPr lang="el-GR" b="1" dirty="0" smtClean="0"/>
              <a:t>υπερατλαντική μετανάστευση </a:t>
            </a:r>
            <a:r>
              <a:rPr lang="el-GR" dirty="0" smtClean="0"/>
              <a:t>από τις </a:t>
            </a:r>
            <a:r>
              <a:rPr lang="el-GR" dirty="0" err="1" smtClean="0"/>
              <a:t>σταφιδοπαραγωγικές</a:t>
            </a:r>
            <a:r>
              <a:rPr lang="el-GR" dirty="0" smtClean="0"/>
              <a:t> περιοχές, καθώς και από τις γειτονικές, οι οποίες τους έστελναν εποχικούς εργάτες. </a:t>
            </a:r>
          </a:p>
          <a:p>
            <a:pPr marL="0" indent="0">
              <a:buNone/>
            </a:pPr>
            <a:r>
              <a:rPr lang="el-GR" dirty="0" smtClean="0"/>
              <a:t>Η ελληνική σταφιδοπαραγωγή είχε επωφεληθεί από την επιδημία φυλλοξήρας, που είχε πλήξει τα γαλλικά αμπέλια γύρω στα τέλη της δεκαετίας του 1860 και είχε αποδεκατίσει τη γαλλική παραγωγή. Η Ελλάδα κινήθηκε με τρόπο ώστε να καλύψει το κενό στην παγκόσμια αγορά, όπου οι τρεις κύριοι αγοραστές ήταν η Μεγάλη Βρετανία, η Γερμανία και η Ρωσία. Καθώς οι τιμές του εξαγόμενου προϊόντος ανέβηκαν στα ύψη, η </a:t>
            </a:r>
            <a:r>
              <a:rPr lang="el-GR" dirty="0" err="1" smtClean="0"/>
              <a:t>σταφιδοκαλλιέργεια</a:t>
            </a:r>
            <a:r>
              <a:rPr lang="el-GR" dirty="0" smtClean="0"/>
              <a:t> αντικατέστησε την ελαιοκαλλιέργεια όπως και την καλλιέργεια σιτηρών... Η </a:t>
            </a:r>
            <a:r>
              <a:rPr lang="el-GR" b="1" dirty="0" smtClean="0"/>
              <a:t>ευημερία</a:t>
            </a:r>
            <a:r>
              <a:rPr lang="el-GR" dirty="0" smtClean="0"/>
              <a:t> αφορούσε πρωτίστως τους </a:t>
            </a:r>
            <a:r>
              <a:rPr lang="el-GR" b="1" dirty="0" smtClean="0"/>
              <a:t>σταφιδεμπόρους και τους τοκογλύφους </a:t>
            </a:r>
            <a:r>
              <a:rPr lang="el-GR" dirty="0" smtClean="0"/>
              <a:t>και </a:t>
            </a:r>
            <a:r>
              <a:rPr lang="el-GR" b="1" dirty="0" smtClean="0"/>
              <a:t>έλαβε τέλος στη δεκαετία του 1890</a:t>
            </a:r>
            <a:r>
              <a:rPr lang="el-GR" dirty="0" smtClean="0"/>
              <a:t>. </a:t>
            </a:r>
          </a:p>
          <a:p>
            <a:pPr marL="0" indent="0">
              <a:buNone/>
            </a:pPr>
            <a:r>
              <a:rPr lang="el-GR" sz="2600" dirty="0" smtClean="0"/>
              <a:t>(Ιστορία της Ελλάδας του 20ού αι., Αλ. </a:t>
            </a:r>
            <a:r>
              <a:rPr lang="el-GR" sz="2600" dirty="0" err="1" smtClean="0"/>
              <a:t>Κιτροέφ</a:t>
            </a:r>
            <a:r>
              <a:rPr lang="el-GR" sz="2600" dirty="0" smtClean="0"/>
              <a:t>, «Η υπερατλαντική μετανάστευση», τ.Α1 σ. 134).</a:t>
            </a:r>
            <a:endParaRPr lang="el-GR" sz="2600" dirty="0"/>
          </a:p>
        </p:txBody>
      </p:sp>
    </p:spTree>
    <p:extLst>
      <p:ext uri="{BB962C8B-B14F-4D97-AF65-F5344CB8AC3E}">
        <p14:creationId xmlns:p14="http://schemas.microsoft.com/office/powerpoint/2010/main" val="286709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β. Μετανάστευση προς τις Η.Π.Α (1880-1920) (Κ. Τσουκαλά, «Εξάρτηση και αναπαραγωγή», σ.σ. 148-149)</a:t>
            </a:r>
            <a:endParaRPr lang="el-GR" sz="3200"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	</a:t>
            </a:r>
            <a:r>
              <a:rPr lang="el-GR" b="1" dirty="0"/>
              <a:t>	</a:t>
            </a:r>
            <a:r>
              <a:rPr lang="el-GR" b="1" dirty="0" smtClean="0"/>
              <a:t>μετανάστες	Πληθυσμός 1910	%</a:t>
            </a:r>
          </a:p>
          <a:p>
            <a:pPr marL="0" indent="0">
              <a:buNone/>
            </a:pPr>
            <a:r>
              <a:rPr lang="el-GR" dirty="0" smtClean="0"/>
              <a:t>Ελλάδα	370.000</a:t>
            </a:r>
            <a:r>
              <a:rPr lang="el-GR" dirty="0"/>
              <a:t>	</a:t>
            </a:r>
            <a:r>
              <a:rPr lang="el-GR" dirty="0" smtClean="0"/>
              <a:t>	2.800.000</a:t>
            </a:r>
            <a:r>
              <a:rPr lang="el-GR" dirty="0"/>
              <a:t>	</a:t>
            </a:r>
            <a:r>
              <a:rPr lang="el-GR" dirty="0" smtClean="0"/>
              <a:t>	13,2</a:t>
            </a:r>
          </a:p>
          <a:p>
            <a:pPr marL="0" indent="0">
              <a:buNone/>
            </a:pPr>
            <a:r>
              <a:rPr lang="el-GR" dirty="0" smtClean="0"/>
              <a:t>Ιταλία	4.776.000</a:t>
            </a:r>
            <a:r>
              <a:rPr lang="el-GR" dirty="0"/>
              <a:t>	</a:t>
            </a:r>
            <a:r>
              <a:rPr lang="el-GR" dirty="0" smtClean="0"/>
              <a:t>	34.700.000</a:t>
            </a:r>
            <a:r>
              <a:rPr lang="el-GR" dirty="0"/>
              <a:t>	</a:t>
            </a:r>
            <a:r>
              <a:rPr lang="el-GR" dirty="0" smtClean="0"/>
              <a:t>12,7</a:t>
            </a:r>
          </a:p>
          <a:p>
            <a:pPr marL="0" indent="0">
              <a:buNone/>
            </a:pPr>
            <a:r>
              <a:rPr lang="el-GR" dirty="0" smtClean="0"/>
              <a:t>Ισπανία	109.000</a:t>
            </a:r>
            <a:r>
              <a:rPr lang="el-GR" dirty="0"/>
              <a:t>	</a:t>
            </a:r>
            <a:r>
              <a:rPr lang="el-GR" dirty="0" smtClean="0"/>
              <a:t>	20.000.000</a:t>
            </a:r>
            <a:r>
              <a:rPr lang="el-GR" dirty="0"/>
              <a:t>	</a:t>
            </a:r>
            <a:r>
              <a:rPr lang="el-GR" dirty="0" smtClean="0"/>
              <a:t>0,5</a:t>
            </a:r>
          </a:p>
          <a:p>
            <a:pPr marL="0" indent="0">
              <a:buNone/>
            </a:pPr>
            <a:r>
              <a:rPr lang="el-GR" dirty="0" smtClean="0"/>
              <a:t>Πορτογαλία  203.000</a:t>
            </a:r>
            <a:r>
              <a:rPr lang="el-GR" dirty="0"/>
              <a:t>	</a:t>
            </a:r>
            <a:r>
              <a:rPr lang="el-GR" dirty="0" smtClean="0"/>
              <a:t>	5.500.000</a:t>
            </a:r>
            <a:r>
              <a:rPr lang="el-GR" dirty="0"/>
              <a:t>	</a:t>
            </a:r>
            <a:r>
              <a:rPr lang="el-GR" dirty="0" smtClean="0"/>
              <a:t>	3,7</a:t>
            </a:r>
          </a:p>
          <a:p>
            <a:pPr marL="0" indent="0">
              <a:buNone/>
            </a:pPr>
            <a:r>
              <a:rPr lang="el-GR" dirty="0" smtClean="0"/>
              <a:t>Ρουμανία	85.000</a:t>
            </a:r>
            <a:r>
              <a:rPr lang="el-GR" dirty="0"/>
              <a:t>	</a:t>
            </a:r>
            <a:r>
              <a:rPr lang="el-GR" dirty="0" smtClean="0"/>
              <a:t>	7.200.000</a:t>
            </a:r>
            <a:r>
              <a:rPr lang="el-GR" dirty="0"/>
              <a:t>	</a:t>
            </a:r>
            <a:r>
              <a:rPr lang="el-GR" dirty="0" smtClean="0"/>
              <a:t>	1,2</a:t>
            </a:r>
          </a:p>
          <a:p>
            <a:pPr marL="0" indent="0">
              <a:buNone/>
            </a:pPr>
            <a:r>
              <a:rPr lang="el-GR" dirty="0" smtClean="0"/>
              <a:t>Βουλγαρία	65.000</a:t>
            </a:r>
            <a:r>
              <a:rPr lang="el-GR" dirty="0"/>
              <a:t>	</a:t>
            </a:r>
            <a:r>
              <a:rPr lang="el-GR" dirty="0" smtClean="0"/>
              <a:t>	4.300.000		1,5</a:t>
            </a:r>
          </a:p>
        </p:txBody>
      </p:sp>
    </p:spTree>
    <p:extLst>
      <p:ext uri="{BB962C8B-B14F-4D97-AF65-F5344CB8AC3E}">
        <p14:creationId xmlns:p14="http://schemas.microsoft.com/office/powerpoint/2010/main" val="1692444391"/>
      </p:ext>
    </p:extLst>
  </p:cSld>
  <p:clrMapOvr>
    <a:masterClrMapping/>
  </p:clrMapOvr>
</p:sld>
</file>

<file path=ppt/theme/theme1.xml><?xml version="1.0" encoding="utf-8"?>
<a:theme xmlns:a="http://schemas.openxmlformats.org/drawingml/2006/main" name="Θέμα του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1560</Words>
  <Application>Microsoft Office PowerPoint</Application>
  <PresentationFormat>Προβολή στην οθόνη (4:3)</PresentationFormat>
  <Paragraphs>59</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3. Οι οικονομικές συνθήκες κατά την περίοδο 1910-1922</vt:lpstr>
      <vt:lpstr>#1</vt:lpstr>
      <vt:lpstr>#2</vt:lpstr>
      <vt:lpstr>#3</vt:lpstr>
      <vt:lpstr>#4</vt:lpstr>
      <vt:lpstr>Πίνακας 8 Η μετανάστευση στο εξωτερικό κατά την περίοδο 1896-1935</vt:lpstr>
      <vt:lpstr>Ερωτήσεις Πανελληνίων</vt:lpstr>
      <vt:lpstr>Αντλώντας στοιχεία από τα κείμενα και τον πίνακα που σας δίνονται και αξιοποιώντας τις ιστορικές σας γνώσεις, να αναζητήσετε τους λόγους της μετανάστευσης των Ελλήνων, κυρίως στις Η.Π.Α., στα τέλη του 19ου αιώνα, και να εκτιμήσετε την έκταση και τα οφέλη που προέκυψαν για την ελληνική οικονομία ως τις αρχές του 20ου αιώνα. Μονάδες 25 ημερ 2004 [ + αναφορές στο Α1 β κεφάλαιο, σ. 15 και Β 11, σ. 41].</vt:lpstr>
      <vt:lpstr>β. Μετανάστευση προς τις Η.Π.Α (1880-1920) (Κ. Τσουκαλά, «Εξάρτηση και αναπαραγωγή», σ.σ. 148-149)</vt:lpstr>
      <vt:lpstr>Παρουσίαση του PowerPoint</vt:lpstr>
      <vt:lpstr>Πηγή</vt:lpstr>
      <vt:lpstr>Κείμενα</vt:lpstr>
      <vt:lpstr>(Κρίση του Θ. Βαΐδη στο έργο του «Ελ. Βενιζέλος» για τους οικονομικούς στόχους της εθνικής εξόρμησης). Θ. Διαμαντόπουλου, «Οι πολιτικές δυνάμεις της βενιζελικής περιόδου. Ο βενιζελισμός», τόμος 1ος, τεύχος α΄, σελ. 152, εκδόσεις Αντ. Σάκκουλα, Αθήνα 1985.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Οι οικονομικές συνθήκες κατά την περίοδο 1910-1922</dc:title>
  <dc:creator>user</dc:creator>
  <cp:lastModifiedBy>user</cp:lastModifiedBy>
  <cp:revision>12</cp:revision>
  <dcterms:created xsi:type="dcterms:W3CDTF">2019-11-02T16:50:58Z</dcterms:created>
  <dcterms:modified xsi:type="dcterms:W3CDTF">2019-11-02T17:23:16Z</dcterms:modified>
</cp:coreProperties>
</file>