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95A4A3C-D408-4709-8D9A-2991D754860C}" type="datetimeFigureOut">
              <a:rPr lang="el-GR" smtClean="0"/>
              <a:t>14/12/2019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370130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95A4A3C-D408-4709-8D9A-2991D754860C}" type="datetimeFigureOut">
              <a:rPr lang="el-GR" smtClean="0"/>
              <a:t>14/12/2019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113209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95A4A3C-D408-4709-8D9A-2991D754860C}" type="datetimeFigureOut">
              <a:rPr lang="el-GR" smtClean="0"/>
              <a:t>14/12/2019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106023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95A4A3C-D408-4709-8D9A-2991D754860C}" type="datetimeFigureOut">
              <a:rPr lang="el-GR" smtClean="0"/>
              <a:t>14/12/2019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165287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95A4A3C-D408-4709-8D9A-2991D754860C}" type="datetimeFigureOut">
              <a:rPr lang="el-GR" smtClean="0"/>
              <a:t>14/12/2019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165028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95A4A3C-D408-4709-8D9A-2991D754860C}" type="datetimeFigureOut">
              <a:rPr lang="el-GR" smtClean="0"/>
              <a:t>14/12/2019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2000781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5A4A3C-D408-4709-8D9A-2991D754860C}" type="datetimeFigureOut">
              <a:rPr lang="el-GR" smtClean="0"/>
              <a:t>14/12/2019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14364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95A4A3C-D408-4709-8D9A-2991D754860C}" type="datetimeFigureOut">
              <a:rPr lang="el-GR" smtClean="0"/>
              <a:t>14/12/2019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273943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95A4A3C-D408-4709-8D9A-2991D754860C}" type="datetimeFigureOut">
              <a:rPr lang="el-GR" smtClean="0"/>
              <a:t>14/12/2019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2906445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95A4A3C-D408-4709-8D9A-2991D754860C}" type="datetimeFigureOut">
              <a:rPr lang="el-GR" smtClean="0"/>
              <a:t>14/12/2019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4082673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95A4A3C-D408-4709-8D9A-2991D754860C}" type="datetimeFigureOut">
              <a:rPr lang="el-GR" smtClean="0"/>
              <a:t>14/12/2019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E9DC55B-D982-43B2-98DC-45B6D4AB090C}" type="slidenum">
              <a:rPr lang="el-GR" smtClean="0"/>
              <a:t>‹#›</a:t>
            </a:fld>
            <a:endParaRPr lang="el-GR"/>
          </a:p>
        </p:txBody>
      </p:sp>
    </p:spTree>
    <p:extLst>
      <p:ext uri="{BB962C8B-B14F-4D97-AF65-F5344CB8AC3E}">
        <p14:creationId xmlns:p14="http://schemas.microsoft.com/office/powerpoint/2010/main" val="10546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A4A3C-D408-4709-8D9A-2991D754860C}" type="datetimeFigureOut">
              <a:rPr lang="el-GR" smtClean="0"/>
              <a:t>14/12/2019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DC55B-D982-43B2-98DC-45B6D4AB090C}" type="slidenum">
              <a:rPr lang="el-GR" smtClean="0"/>
              <a:t>‹#›</a:t>
            </a:fld>
            <a:endParaRPr lang="el-GR"/>
          </a:p>
        </p:txBody>
      </p:sp>
    </p:spTree>
    <p:extLst>
      <p:ext uri="{BB962C8B-B14F-4D97-AF65-F5344CB8AC3E}">
        <p14:creationId xmlns:p14="http://schemas.microsoft.com/office/powerpoint/2010/main" val="3370991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Γ. ΔΙΚΟΜΜΑΤΙΣΜΟΣ ΚΑΙ ΕΚΣΥΓΧΡΟΝΙΣΜΟΣ (1880-1909)</a:t>
            </a:r>
            <a:endParaRPr lang="el-GR" dirty="0"/>
          </a:p>
        </p:txBody>
      </p:sp>
      <p:sp>
        <p:nvSpPr>
          <p:cNvPr id="3" name="Υπότιτλος 2"/>
          <p:cNvSpPr>
            <a:spLocks noGrp="1"/>
          </p:cNvSpPr>
          <p:nvPr>
            <p:ph type="subTitle" idx="1"/>
          </p:nvPr>
        </p:nvSpPr>
        <p:spPr/>
        <p:txBody>
          <a:bodyPr>
            <a:normAutofit fontScale="70000" lnSpcReduction="20000"/>
          </a:bodyPr>
          <a:lstStyle/>
          <a:p>
            <a:pPr marL="514350" indent="-514350">
              <a:buAutoNum type="arabicPeriod"/>
            </a:pPr>
            <a:r>
              <a:rPr lang="el-GR" dirty="0" smtClean="0">
                <a:solidFill>
                  <a:schemeClr val="tx1"/>
                </a:solidFill>
              </a:rPr>
              <a:t>Η εδραίωση του δικομματισμού</a:t>
            </a:r>
            <a:endParaRPr lang="en-US" dirty="0" smtClean="0">
              <a:solidFill>
                <a:schemeClr val="tx1"/>
              </a:solidFill>
            </a:endParaRPr>
          </a:p>
          <a:p>
            <a:pPr marL="514350" indent="-514350">
              <a:buAutoNum type="arabicPeriod"/>
            </a:pPr>
            <a:r>
              <a:rPr lang="el-GR" dirty="0" smtClean="0">
                <a:solidFill>
                  <a:schemeClr val="tx1"/>
                </a:solidFill>
              </a:rPr>
              <a:t>Η οργάνωση των κομμάτων κατά το τελευταίο τέταρτο του 19ου αιώνα</a:t>
            </a:r>
            <a:endParaRPr lang="en-US" dirty="0" smtClean="0">
              <a:solidFill>
                <a:schemeClr val="tx1"/>
              </a:solidFill>
            </a:endParaRPr>
          </a:p>
          <a:p>
            <a:pPr marL="514350" indent="-514350">
              <a:buAutoNum type="arabicPeriod"/>
            </a:pPr>
            <a:r>
              <a:rPr lang="el-GR" dirty="0" smtClean="0">
                <a:solidFill>
                  <a:schemeClr val="tx1"/>
                </a:solidFill>
              </a:rPr>
              <a:t>Από τη χρεοκοπία στο στρατιωτικό κίνημα στο Γουδί (1893-1909)</a:t>
            </a:r>
            <a:endParaRPr lang="el-GR" dirty="0">
              <a:solidFill>
                <a:schemeClr val="tx1"/>
              </a:solidFill>
            </a:endParaRPr>
          </a:p>
        </p:txBody>
      </p:sp>
    </p:spTree>
    <p:extLst>
      <p:ext uri="{BB962C8B-B14F-4D97-AF65-F5344CB8AC3E}">
        <p14:creationId xmlns:p14="http://schemas.microsoft.com/office/powerpoint/2010/main" val="367251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normAutofit fontScale="90000"/>
          </a:bodyPr>
          <a:lstStyle/>
          <a:p>
            <a:r>
              <a:rPr lang="el-GR" sz="3200" dirty="0" smtClean="0"/>
              <a:t>3. Από τη χρεοκοπία στο στρατιωτικό κίνημα στο Γουδί (1893-1909)</a:t>
            </a:r>
            <a:endParaRPr lang="el-GR" sz="3200" dirty="0"/>
          </a:p>
        </p:txBody>
      </p:sp>
      <p:sp>
        <p:nvSpPr>
          <p:cNvPr id="3" name="Θέση περιεχομένου 2"/>
          <p:cNvSpPr>
            <a:spLocks noGrp="1"/>
          </p:cNvSpPr>
          <p:nvPr>
            <p:ph idx="1"/>
          </p:nvPr>
        </p:nvSpPr>
        <p:spPr>
          <a:xfrm>
            <a:off x="457200" y="1196752"/>
            <a:ext cx="8229600" cy="5544616"/>
          </a:xfrm>
        </p:spPr>
        <p:txBody>
          <a:bodyPr>
            <a:normAutofit fontScale="62500" lnSpcReduction="20000"/>
          </a:bodyPr>
          <a:lstStyle/>
          <a:p>
            <a:pPr marL="0" indent="0">
              <a:buNone/>
            </a:pPr>
            <a:r>
              <a:rPr lang="el-GR" dirty="0" smtClean="0"/>
              <a:t>Κατά την περίοδο της διακυβέρνησης της χώρας από τον Χαρίλαο Τρικούπη, </a:t>
            </a:r>
            <a:r>
              <a:rPr lang="el-GR" b="1" dirty="0" smtClean="0"/>
              <a:t>το όραμα για ένα σύγχρονο κράτος</a:t>
            </a:r>
            <a:r>
              <a:rPr lang="el-GR" dirty="0" smtClean="0"/>
              <a:t>, το οποίο θα ήταν οικονομικά ανεπτυγμένο και ισχυρό στη διεθνή σκηνή, </a:t>
            </a:r>
            <a:r>
              <a:rPr lang="el-GR" b="1" dirty="0" smtClean="0"/>
              <a:t>δεν πραγματοποιήθηκε</a:t>
            </a:r>
            <a:r>
              <a:rPr lang="el-GR" dirty="0" smtClean="0"/>
              <a:t>.</a:t>
            </a:r>
            <a:endParaRPr lang="en-US" dirty="0" smtClean="0"/>
          </a:p>
          <a:p>
            <a:pPr marL="0" indent="0">
              <a:buNone/>
            </a:pPr>
            <a:r>
              <a:rPr lang="el-GR" dirty="0" smtClean="0"/>
              <a:t>Παρά τη φορολογική επιβάρυνση των πολιτών, το κράτος οδηγήθηκε σε πτώχευση. </a:t>
            </a:r>
            <a:r>
              <a:rPr lang="el-GR" b="1" dirty="0" smtClean="0"/>
              <a:t>Αστοί και διανοούμενοι </a:t>
            </a:r>
            <a:r>
              <a:rPr lang="el-GR" dirty="0" smtClean="0"/>
              <a:t>απογοητεύονταν όλο και περισσότερο από τη γενικότερη κατάσταση και την αναποτελεσματικότητα του κράτους, το οποίο χαρακτηριζόταν από μια βραδυκίνητη γραφειοκρατία. Δεν έβλεπαν την επιθυμητή οικονομική ανάπτυξη, ενώ διαπίστωναν ότι μεγάλωνε η απόσταση από τα ευρωπαϊκά κράτη. Ανάλογη δυσαρέσκεια επικρατούσε και σε μεγάλο μέρος των </a:t>
            </a:r>
            <a:r>
              <a:rPr lang="el-GR" b="1" dirty="0" smtClean="0"/>
              <a:t>μικροκαλλιεργητών</a:t>
            </a:r>
            <a:r>
              <a:rPr lang="el-GR" dirty="0" smtClean="0"/>
              <a:t>. Οι </a:t>
            </a:r>
            <a:r>
              <a:rPr lang="el-GR" b="1" dirty="0" smtClean="0"/>
              <a:t>αξιωματικοί του στρατού </a:t>
            </a:r>
            <a:r>
              <a:rPr lang="el-GR" dirty="0" smtClean="0"/>
              <a:t>ήταν επίσης δυσαρεστημένοι, καθώς εκτιμούσαν ότι λόγω οικονομικής αδυναμίας ο στρατός θα ήταν αναποτελεσματικός σε περίπτωση πολέμου. </a:t>
            </a:r>
            <a:endParaRPr lang="en-US" dirty="0" smtClean="0"/>
          </a:p>
          <a:p>
            <a:pPr marL="0" indent="0">
              <a:buNone/>
            </a:pPr>
            <a:r>
              <a:rPr lang="el-GR" dirty="0" smtClean="0"/>
              <a:t>Όλα αυτά οδήγησαν σε </a:t>
            </a:r>
            <a:r>
              <a:rPr lang="el-GR" b="1" dirty="0" smtClean="0"/>
              <a:t>κρίση της εμπιστοσύνης προς τα κόμματα </a:t>
            </a:r>
            <a:r>
              <a:rPr lang="el-GR" dirty="0" smtClean="0"/>
              <a:t>συλλήβδην, οι άνθρωποι πίστευαν ότι οι θεσμοί και τα κόμματα δεν ήταν ικανά να υλοποιήσουν τις επιθυμίες τους. Στο διάστημα από την πτώχευση του 1893 έως τον ελληνοτουρκικό πόλεμο του 1897 τα δύο μεγάλα κόμματα προσπάθησαν να υλοποιήσουν το πολιτικό τους πρόγραμμα, χωρίς όμως επιτυχία, γεγονός που δημιούργησε την εντύπωση ενός </a:t>
            </a:r>
            <a:r>
              <a:rPr lang="el-GR" b="1" dirty="0" smtClean="0"/>
              <a:t>γενικού αδιεξόδου</a:t>
            </a:r>
            <a:r>
              <a:rPr lang="el-GR" dirty="0" smtClean="0"/>
              <a:t>. Ούτε το </a:t>
            </a:r>
            <a:r>
              <a:rPr lang="el-GR" dirty="0" err="1" smtClean="0"/>
              <a:t>δηλιγιαννικό</a:t>
            </a:r>
            <a:r>
              <a:rPr lang="el-GR" dirty="0" smtClean="0"/>
              <a:t> κόμμα μπόρεσε, ελλείψει χρημάτων, να τηρήσει την υπόσχεσή του για λιγότερους φόρους, ούτε το </a:t>
            </a:r>
            <a:r>
              <a:rPr lang="el-GR" dirty="0" err="1" smtClean="0"/>
              <a:t>τρικουπικό</a:t>
            </a:r>
            <a:r>
              <a:rPr lang="el-GR" dirty="0" smtClean="0"/>
              <a:t> να συνεχίσει το εκσυγχρονιστικό του πρόγραμμα.</a:t>
            </a:r>
            <a:endParaRPr lang="el-GR" dirty="0"/>
          </a:p>
        </p:txBody>
      </p:sp>
    </p:spTree>
    <p:extLst>
      <p:ext uri="{BB962C8B-B14F-4D97-AF65-F5344CB8AC3E}">
        <p14:creationId xmlns:p14="http://schemas.microsoft.com/office/powerpoint/2010/main" val="1400868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288032"/>
          </a:xfrm>
        </p:spPr>
        <p:txBody>
          <a:bodyPr>
            <a:normAutofit fontScale="90000"/>
          </a:bodyPr>
          <a:lstStyle/>
          <a:p>
            <a:r>
              <a:rPr lang="en-US" dirty="0" smtClean="0"/>
              <a:t>#2</a:t>
            </a:r>
            <a:endParaRPr lang="el-GR" dirty="0"/>
          </a:p>
        </p:txBody>
      </p:sp>
      <p:sp>
        <p:nvSpPr>
          <p:cNvPr id="3" name="Θέση περιεχομένου 2"/>
          <p:cNvSpPr>
            <a:spLocks noGrp="1"/>
          </p:cNvSpPr>
          <p:nvPr>
            <p:ph idx="1"/>
          </p:nvPr>
        </p:nvSpPr>
        <p:spPr>
          <a:xfrm>
            <a:off x="457200" y="404664"/>
            <a:ext cx="8229600" cy="6453336"/>
          </a:xfrm>
        </p:spPr>
        <p:txBody>
          <a:bodyPr>
            <a:noAutofit/>
          </a:bodyPr>
          <a:lstStyle/>
          <a:p>
            <a:pPr marL="0" indent="0">
              <a:buNone/>
            </a:pPr>
            <a:r>
              <a:rPr lang="el-GR" sz="2400" dirty="0" smtClean="0"/>
              <a:t>Ο </a:t>
            </a:r>
            <a:r>
              <a:rPr lang="el-GR" sz="2400" b="1" dirty="0" smtClean="0"/>
              <a:t>ελληνοτουρκικός πόλεμος του 1897</a:t>
            </a:r>
            <a:r>
              <a:rPr lang="el-GR" sz="2400" dirty="0" smtClean="0"/>
              <a:t>, που τελείωσε με ολοκληρωτική ήττα της Ελλάδας, επέτεινε το πολιτικό αδιέξοδο. Η δυσπιστία προς τα κόμματα κορυφώθηκε και έδωσε στον Γεώργιο την ευκαιρία να επιβληθεί στο Κοινοβούλιο και να ασκεί προσωπική πολιτική. Όσες μεταρρυθμίσεις έγιναν μέχρι το 1909, κατά κύριο λόγο από κυβερνήσεις του </a:t>
            </a:r>
            <a:r>
              <a:rPr lang="el-GR" sz="2400" dirty="0" err="1" smtClean="0"/>
              <a:t>τρικουπικού</a:t>
            </a:r>
            <a:r>
              <a:rPr lang="el-GR" sz="2400" dirty="0" smtClean="0"/>
              <a:t> κόμματος υπό την ηγεσία του </a:t>
            </a:r>
            <a:r>
              <a:rPr lang="el-GR" sz="2400" b="1" dirty="0" smtClean="0"/>
              <a:t>Γεωργίου Θεοτόκη</a:t>
            </a:r>
            <a:r>
              <a:rPr lang="el-GR" sz="2400" dirty="0" smtClean="0"/>
              <a:t>, ήταν διοικητικού χαρακτήρα (π.χ. αποκέντρωση).</a:t>
            </a:r>
            <a:endParaRPr lang="en-US" sz="2400" dirty="0" smtClean="0"/>
          </a:p>
          <a:p>
            <a:pPr marL="0" indent="0">
              <a:buNone/>
            </a:pPr>
            <a:r>
              <a:rPr lang="el-GR" sz="2400" dirty="0" smtClean="0"/>
              <a:t>Το μοναδικό νέο πολιτικό στοιχείο έως το </a:t>
            </a:r>
            <a:r>
              <a:rPr lang="el-GR" sz="2400" b="1" dirty="0" smtClean="0"/>
              <a:t>1909 </a:t>
            </a:r>
            <a:r>
              <a:rPr lang="el-GR" sz="2400" dirty="0" smtClean="0"/>
              <a:t>ήταν η εμφάνιση της κοινοβουλευτικής </a:t>
            </a:r>
            <a:r>
              <a:rPr lang="el-GR" sz="2400" b="1" dirty="0" smtClean="0"/>
              <a:t>ομάδας των Ιαπώνων</a:t>
            </a:r>
            <a:r>
              <a:rPr lang="el-GR" sz="2400" dirty="0" smtClean="0"/>
              <a:t>, πολιτικού μορφώματος υπό τον </a:t>
            </a:r>
            <a:r>
              <a:rPr lang="el-GR" sz="2400" b="1" dirty="0" smtClean="0"/>
              <a:t>Δημήτριο Γούναρη</a:t>
            </a:r>
            <a:r>
              <a:rPr lang="el-GR" sz="2400" dirty="0" smtClean="0"/>
              <a:t>, που ιδρύθηκε το 1906. Επίκεντρο της κριτικής του ήταν η αδυναμία του πολιτικού συστήματος να προσαρμοστεί στις εξελίξεις της κοινωνίας. Η ομάδα δεν μπόρεσε να επιβιώσει και </a:t>
            </a:r>
            <a:r>
              <a:rPr lang="el-GR" sz="2400" b="1" dirty="0" smtClean="0"/>
              <a:t>διαλύθηκε το 1908</a:t>
            </a:r>
            <a:r>
              <a:rPr lang="el-GR" sz="2400" dirty="0" smtClean="0"/>
              <a:t>. Εν τω μεταξύ οι συντεχνίες και οι εργατικές ενώσεις έκαναν διαδηλώσεις ζητώντας φορολογικές ελαφρύνσεις και περιορισμό της γραφειοκρατίας.</a:t>
            </a:r>
            <a:endParaRPr lang="el-GR" sz="2400" dirty="0"/>
          </a:p>
        </p:txBody>
      </p:sp>
    </p:spTree>
    <p:extLst>
      <p:ext uri="{BB962C8B-B14F-4D97-AF65-F5344CB8AC3E}">
        <p14:creationId xmlns:p14="http://schemas.microsoft.com/office/powerpoint/2010/main" val="2118375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n-US" dirty="0" smtClean="0"/>
              <a:t>#3</a:t>
            </a:r>
            <a:endParaRPr lang="el-GR" dirty="0"/>
          </a:p>
        </p:txBody>
      </p:sp>
      <p:sp>
        <p:nvSpPr>
          <p:cNvPr id="3" name="Θέση περιεχομένου 2"/>
          <p:cNvSpPr>
            <a:spLocks noGrp="1"/>
          </p:cNvSpPr>
          <p:nvPr>
            <p:ph idx="1"/>
          </p:nvPr>
        </p:nvSpPr>
        <p:spPr>
          <a:xfrm>
            <a:off x="457200" y="1052736"/>
            <a:ext cx="8229600" cy="5616624"/>
          </a:xfrm>
        </p:spPr>
        <p:txBody>
          <a:bodyPr>
            <a:normAutofit fontScale="70000" lnSpcReduction="20000"/>
          </a:bodyPr>
          <a:lstStyle/>
          <a:p>
            <a:pPr marL="0" indent="0">
              <a:buNone/>
            </a:pPr>
            <a:r>
              <a:rPr lang="el-GR" dirty="0" smtClean="0"/>
              <a:t>Το 1909 συντελείται μια τομή στην πολιτική ιστορία της Ελλάδας γενικότερα, και των πολιτικών κομμάτων ειδικότερα. Στις 15 Αυγούστου 1909 εκδηλώθηκε κίνημα στο Γουδί, το οποίο έγινε από τον Στρατιωτικό Σύνδεσμο, μια μυστική ένωση στρατιωτικών, με αιτήματα που αφορούσαν μεταρρυθμίσεις20 στο στρατό, τη διοίκηση, τη δικαιοσύνη, την εκπαίδευση και τη δημοσιονομική πολιτική.</a:t>
            </a:r>
            <a:endParaRPr lang="en-US" dirty="0" smtClean="0"/>
          </a:p>
          <a:p>
            <a:pPr marL="0" indent="0">
              <a:buNone/>
            </a:pPr>
            <a:r>
              <a:rPr lang="el-GR" dirty="0" smtClean="0"/>
              <a:t>Ο Στρατιωτικός Σύνδεσμος δεν εγκαθίδρυσε δικτατορία, αλλά προώθησε τα αιτήματά του μέσω της Βουλής. Με αφορμή το κίνημα, έγινε στις 14 Σεπτεμβρίου μεγάλη διαδήλωση των επαγγελματικών σωματείων της πρωτεύουσας. Οι διαδηλωτές υποστήριξαν το διάβημα του Στρατιωτικού Συνδέσμου και υπέβαλαν ψήφισμα στο παλάτι με το οποίο ζητούσαν την επίλυση σειράς οικονομικών αιτημάτων21. Υπό την πίεση του Συνδέσμου η Βουλή ψήφισε, χωρίς ιδιαίτερη προετοιμασία και συζήτηση, μεγάλο αριθμό νόμων, που επέφεραν ριζικές αλλαγές. Το Φεβρουάριο του 1910 η Βουλή αποφάσισε την αναθεώρηση ορισμένων άρθρων του συντάγματος. Έτσι προκηρύχθηκαν εκλογές, από τις οποίες προήλθε αναθεωρητική βουλή. Στις 15 Μαρτίου 1910 ο Στρατιωτικός Σύνδεσμος διαλύθηκε έχοντας επιτύχει τις επιδιώξεις του.</a:t>
            </a:r>
            <a:endParaRPr lang="el-GR" dirty="0"/>
          </a:p>
        </p:txBody>
      </p:sp>
    </p:spTree>
    <p:extLst>
      <p:ext uri="{BB962C8B-B14F-4D97-AF65-F5344CB8AC3E}">
        <p14:creationId xmlns:p14="http://schemas.microsoft.com/office/powerpoint/2010/main" val="492238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1"/>
            <a:ext cx="3600400" cy="450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0"/>
            <a:ext cx="511256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128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dirty="0" smtClean="0"/>
              <a:t>1. Η εδραίωση του δικομματισμού</a:t>
            </a:r>
            <a:endParaRPr lang="el-GR" dirty="0"/>
          </a:p>
        </p:txBody>
      </p:sp>
      <p:sp>
        <p:nvSpPr>
          <p:cNvPr id="3" name="Θέση περιεχομένου 2"/>
          <p:cNvSpPr>
            <a:spLocks noGrp="1"/>
          </p:cNvSpPr>
          <p:nvPr>
            <p:ph idx="1"/>
          </p:nvPr>
        </p:nvSpPr>
        <p:spPr>
          <a:xfrm>
            <a:off x="457200" y="1124744"/>
            <a:ext cx="8229600" cy="5616624"/>
          </a:xfrm>
        </p:spPr>
        <p:txBody>
          <a:bodyPr>
            <a:normAutofit fontScale="70000" lnSpcReduction="20000"/>
          </a:bodyPr>
          <a:lstStyle/>
          <a:p>
            <a:pPr marL="0" indent="0">
              <a:buNone/>
            </a:pPr>
            <a:r>
              <a:rPr lang="el-GR" dirty="0" smtClean="0"/>
              <a:t>Το διάστημα μεταξύ του 1875 και του 1880 αποτελεί μεταβατική περίοδο. Στις εκλογές του 1875 και του 1879 κανένα κόμμα δεν κέρδισε την κοινοβουλευτική πλειοψηφία. </a:t>
            </a:r>
            <a:endParaRPr lang="en-US" dirty="0" smtClean="0"/>
          </a:p>
          <a:p>
            <a:pPr marL="0" indent="0">
              <a:buNone/>
            </a:pPr>
            <a:r>
              <a:rPr lang="el-GR" dirty="0" smtClean="0"/>
              <a:t>Λίγα χρόνια αργότερα, το </a:t>
            </a:r>
            <a:r>
              <a:rPr lang="el-GR" b="1" dirty="0" smtClean="0"/>
              <a:t>1884</a:t>
            </a:r>
            <a:r>
              <a:rPr lang="el-GR" dirty="0" smtClean="0"/>
              <a:t>, τα δύο μεγάλα κόμματα, του </a:t>
            </a:r>
            <a:r>
              <a:rPr lang="el-GR" b="1" dirty="0" smtClean="0"/>
              <a:t>Τρικούπη</a:t>
            </a:r>
            <a:r>
              <a:rPr lang="el-GR" dirty="0" smtClean="0"/>
              <a:t> και του </a:t>
            </a:r>
            <a:r>
              <a:rPr lang="el-GR" b="1" dirty="0" smtClean="0"/>
              <a:t>Δηλιγιάννη</a:t>
            </a:r>
            <a:r>
              <a:rPr lang="el-GR" dirty="0" smtClean="0"/>
              <a:t>, έλεγχαν το 92,2% των εδρών στο Κοινοβούλιο. </a:t>
            </a:r>
            <a:endParaRPr lang="en-US" dirty="0" smtClean="0"/>
          </a:p>
          <a:p>
            <a:pPr marL="0" indent="0">
              <a:buNone/>
            </a:pPr>
            <a:r>
              <a:rPr lang="el-GR" dirty="0" smtClean="0"/>
              <a:t>Το κοινοβουλευτικό σύστημα και ο </a:t>
            </a:r>
            <a:r>
              <a:rPr lang="el-GR" b="1" dirty="0" smtClean="0"/>
              <a:t>δικομματισμός</a:t>
            </a:r>
            <a:r>
              <a:rPr lang="el-GR" dirty="0" smtClean="0"/>
              <a:t> θεμελιώθηκαν.</a:t>
            </a:r>
            <a:endParaRPr lang="en-US" dirty="0" smtClean="0"/>
          </a:p>
          <a:p>
            <a:pPr marL="0" indent="0">
              <a:buNone/>
            </a:pPr>
            <a:r>
              <a:rPr lang="el-GR" dirty="0" smtClean="0"/>
              <a:t>Το </a:t>
            </a:r>
            <a:r>
              <a:rPr lang="el-GR" b="1" dirty="0" err="1" smtClean="0"/>
              <a:t>τρικουπικό</a:t>
            </a:r>
            <a:r>
              <a:rPr lang="el-GR" b="1" dirty="0" smtClean="0"/>
              <a:t> κόμμα </a:t>
            </a:r>
            <a:r>
              <a:rPr lang="el-GR" dirty="0" smtClean="0"/>
              <a:t>ήδη από το 1875 παρουσίασε ένα συστηματικό </a:t>
            </a:r>
            <a:r>
              <a:rPr lang="el-GR" b="1" dirty="0" smtClean="0"/>
              <a:t>πρόγραμμα εκσυγχρονισμού </a:t>
            </a:r>
            <a:r>
              <a:rPr lang="el-GR" dirty="0" smtClean="0"/>
              <a:t>της χώρας, αρκετά κοντά στις αντιλήψεις του Κουμουνδούρου, το οποίο προέβλεπε:</a:t>
            </a:r>
          </a:p>
          <a:p>
            <a:r>
              <a:rPr lang="el-GR" dirty="0" smtClean="0"/>
              <a:t>συγκρότηση </a:t>
            </a:r>
            <a:r>
              <a:rPr lang="el-GR" b="1" dirty="0" smtClean="0"/>
              <a:t>κράτους δικαίου</a:t>
            </a:r>
            <a:r>
              <a:rPr lang="el-GR" dirty="0" smtClean="0"/>
              <a:t>,</a:t>
            </a:r>
            <a:endParaRPr lang="en-US" dirty="0" smtClean="0"/>
          </a:p>
          <a:p>
            <a:r>
              <a:rPr lang="el-GR" dirty="0" err="1" smtClean="0"/>
              <a:t>εξορθολογισμό</a:t>
            </a:r>
            <a:r>
              <a:rPr lang="el-GR" dirty="0" smtClean="0"/>
              <a:t> της διοίκησης, κυρίως με τον καθορισμό των προσόντων των δημοσίων υπαλλήλων, ώστε να περιοριστεί η ευνοιοκρατία,</a:t>
            </a:r>
          </a:p>
          <a:p>
            <a:r>
              <a:rPr lang="el-GR" dirty="0" smtClean="0"/>
              <a:t>ανάπτυξη της οικονομίας και κυρίως ενίσχυση της γεωργίας,</a:t>
            </a:r>
          </a:p>
          <a:p>
            <a:r>
              <a:rPr lang="el-GR" dirty="0" smtClean="0"/>
              <a:t>βελτίωση της άμυνας και της υποδομής, κατά κύριο λόγο του συγκοινωνιακού δικτύου της χώρας.</a:t>
            </a:r>
            <a:endParaRPr lang="en-US" dirty="0" smtClean="0"/>
          </a:p>
          <a:p>
            <a:pPr marL="0" indent="0">
              <a:buNone/>
            </a:pPr>
            <a:endParaRPr lang="el-GR" dirty="0"/>
          </a:p>
        </p:txBody>
      </p:sp>
    </p:spTree>
    <p:extLst>
      <p:ext uri="{BB962C8B-B14F-4D97-AF65-F5344CB8AC3E}">
        <p14:creationId xmlns:p14="http://schemas.microsoft.com/office/powerpoint/2010/main" val="1879563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n-US" dirty="0" smtClean="0"/>
              <a:t>#2</a:t>
            </a:r>
            <a:endParaRPr lang="el-GR" dirty="0"/>
          </a:p>
        </p:txBody>
      </p:sp>
      <p:sp>
        <p:nvSpPr>
          <p:cNvPr id="3" name="Θέση περιεχομένου 2"/>
          <p:cNvSpPr>
            <a:spLocks noGrp="1"/>
          </p:cNvSpPr>
          <p:nvPr>
            <p:ph idx="1"/>
          </p:nvPr>
        </p:nvSpPr>
        <p:spPr>
          <a:xfrm>
            <a:off x="457200" y="908720"/>
            <a:ext cx="8229600" cy="5760640"/>
          </a:xfrm>
        </p:spPr>
        <p:txBody>
          <a:bodyPr>
            <a:noAutofit/>
          </a:bodyPr>
          <a:lstStyle/>
          <a:p>
            <a:pPr marL="0" indent="0">
              <a:buNone/>
            </a:pPr>
            <a:r>
              <a:rPr lang="el-GR" sz="2000" dirty="0" smtClean="0"/>
              <a:t>Για την υλοποίηση αυτού του προγράμματος έγιναν οι εξής προσπάθειες:</a:t>
            </a:r>
          </a:p>
          <a:p>
            <a:r>
              <a:rPr lang="el-GR" sz="2000" dirty="0" smtClean="0"/>
              <a:t>οργανωτικές μεταβολές και βελτίωση των οικονομικών του κράτους, με την αύξηση των φόρων και τη σύναψη δανείων και</a:t>
            </a:r>
          </a:p>
          <a:p>
            <a:r>
              <a:rPr lang="el-GR" sz="2000" dirty="0" smtClean="0"/>
              <a:t>παροχή κινήτρων στην ιδιωτική πρωτοβουλία για επενδύσεις.</a:t>
            </a:r>
          </a:p>
          <a:p>
            <a:pPr marL="0" indent="0">
              <a:buNone/>
            </a:pPr>
            <a:r>
              <a:rPr lang="el-GR" sz="2000" dirty="0" smtClean="0"/>
              <a:t>Οι </a:t>
            </a:r>
            <a:r>
              <a:rPr lang="el-GR" sz="2000" dirty="0" err="1" smtClean="0"/>
              <a:t>τρικουπικοί</a:t>
            </a:r>
            <a:r>
              <a:rPr lang="el-GR" sz="2000" dirty="0" smtClean="0"/>
              <a:t> ακολούθησαν με συνέπεια αυτό το πρόγραμμα, το οποίο όμως είχε ως αποτέλεσμα την </a:t>
            </a:r>
            <a:r>
              <a:rPr lang="el-GR" sz="2000" b="1" dirty="0" smtClean="0"/>
              <a:t>εξάντληση των φορολογουμένων </a:t>
            </a:r>
            <a:r>
              <a:rPr lang="el-GR" sz="2000" dirty="0" smtClean="0"/>
              <a:t>και την υπερβολική επιβάρυνση του προϋπολογισμού. </a:t>
            </a:r>
            <a:endParaRPr lang="en-US" sz="2000" dirty="0" smtClean="0"/>
          </a:p>
          <a:p>
            <a:pPr marL="0" indent="0">
              <a:buNone/>
            </a:pPr>
            <a:r>
              <a:rPr lang="el-GR" sz="2000" dirty="0" smtClean="0"/>
              <a:t>Το </a:t>
            </a:r>
            <a:r>
              <a:rPr lang="el-GR" sz="2000" b="1" dirty="0" smtClean="0"/>
              <a:t>1893</a:t>
            </a:r>
            <a:r>
              <a:rPr lang="el-GR" sz="2000" dirty="0" smtClean="0"/>
              <a:t> το κράτος κήρυξε </a:t>
            </a:r>
            <a:r>
              <a:rPr lang="el-GR" sz="2000" b="1" dirty="0" smtClean="0"/>
              <a:t>πτώχευση</a:t>
            </a:r>
            <a:r>
              <a:rPr lang="el-GR" sz="2000" dirty="0" smtClean="0"/>
              <a:t>.</a:t>
            </a:r>
          </a:p>
          <a:p>
            <a:pPr marL="0" indent="0">
              <a:buNone/>
            </a:pPr>
            <a:r>
              <a:rPr lang="el-GR" sz="2000" dirty="0" smtClean="0"/>
              <a:t>Μέχρι τη δεκαετία του 1870 το κράτος αποτελούσε τον κύριο εργοδότη, που εξασφάλιζε θέσεις εργασίας στο δημόσιο και δυνατότητα κοινωνικής ανέλιξης, εφόσον στους ανώτατους λειτουργούς του εξασφάλιζε εισόδημα που σχεδόν ξεπερνούσε το εισόδημα όλων των άλλων μελών της κοινωνίας. Μεγάλος αριθμός ανθρώπων απευθύνονταν στο κράτος για την κατοχή μιας θέσης στο δημόσιο. </a:t>
            </a:r>
            <a:r>
              <a:rPr lang="el-GR" sz="2000" b="1" dirty="0" smtClean="0"/>
              <a:t>Με τις νέες συνθήκες που προέκυψαν από τον </a:t>
            </a:r>
            <a:r>
              <a:rPr lang="el-GR" sz="2000" b="1" dirty="0" err="1" smtClean="0"/>
              <a:t>εκχρηματισμό</a:t>
            </a:r>
            <a:r>
              <a:rPr lang="el-GR" sz="2000" b="1" dirty="0" smtClean="0"/>
              <a:t> της οικονομίας δημιουργήθηκαν κοινωνικά στρώματα τα οποία δεν ζητούσαν διορισμό αλλά τη λήψη μέτρων που θα ευνοούσαν την προώθηση των συμφερόντων τους. </a:t>
            </a:r>
            <a:r>
              <a:rPr lang="el-GR" sz="2000" dirty="0" smtClean="0"/>
              <a:t>Φορέας των αιτημάτων αυτών ήταν ο </a:t>
            </a:r>
            <a:r>
              <a:rPr lang="el-GR" sz="2000" b="1" dirty="0" smtClean="0"/>
              <a:t>Χαρίλαος Τρικούπης</a:t>
            </a:r>
            <a:r>
              <a:rPr lang="el-GR" sz="2000" dirty="0" smtClean="0"/>
              <a:t>.</a:t>
            </a:r>
            <a:endParaRPr lang="el-GR" sz="2000" dirty="0"/>
          </a:p>
        </p:txBody>
      </p:sp>
    </p:spTree>
    <p:extLst>
      <p:ext uri="{BB962C8B-B14F-4D97-AF65-F5344CB8AC3E}">
        <p14:creationId xmlns:p14="http://schemas.microsoft.com/office/powerpoint/2010/main" val="383765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r>
              <a:rPr lang="en-US" dirty="0" smtClean="0"/>
              <a:t>#3</a:t>
            </a:r>
            <a:endParaRPr lang="el-GR" dirty="0"/>
          </a:p>
        </p:txBody>
      </p:sp>
      <p:sp>
        <p:nvSpPr>
          <p:cNvPr id="3" name="Θέση περιεχομένου 2"/>
          <p:cNvSpPr>
            <a:spLocks noGrp="1"/>
          </p:cNvSpPr>
          <p:nvPr>
            <p:ph idx="1"/>
          </p:nvPr>
        </p:nvSpPr>
        <p:spPr>
          <a:xfrm>
            <a:off x="457200" y="1052736"/>
            <a:ext cx="8229600" cy="5688632"/>
          </a:xfrm>
        </p:spPr>
        <p:txBody>
          <a:bodyPr>
            <a:normAutofit fontScale="62500" lnSpcReduction="20000"/>
          </a:bodyPr>
          <a:lstStyle/>
          <a:p>
            <a:pPr marL="0" indent="0">
              <a:buNone/>
            </a:pPr>
            <a:r>
              <a:rPr lang="el-GR" dirty="0" smtClean="0"/>
              <a:t>Οι αντίθετοι με την πολιτική του Τρικούπη βουλευτές συσπειρώθηκαν γύρω από τον </a:t>
            </a:r>
            <a:r>
              <a:rPr lang="el-GR" b="1" dirty="0" smtClean="0"/>
              <a:t>Θ. Δηλιγιάννη</a:t>
            </a:r>
            <a:r>
              <a:rPr lang="el-GR" dirty="0" smtClean="0"/>
              <a:t>, ο οποίος σε μεγάλο βαθμό εξέφραζε πολιτικές απόψεις αντίθετες από εκείνες του Χ. Τρικούπη. </a:t>
            </a:r>
            <a:endParaRPr lang="en-US" dirty="0" smtClean="0"/>
          </a:p>
          <a:p>
            <a:pPr marL="0" indent="0">
              <a:buNone/>
            </a:pPr>
            <a:r>
              <a:rPr lang="el-GR" dirty="0" smtClean="0"/>
              <a:t>Ο Δηλιγιάννης δεν αποδεχόταν το χωρισμό των εξουσιών και στόχευε στη συγκέντρωση και τον έλεγχο τους από το κόμμα. </a:t>
            </a:r>
            <a:endParaRPr lang="en-US" dirty="0" smtClean="0"/>
          </a:p>
          <a:p>
            <a:pPr marL="0" indent="0">
              <a:buNone/>
            </a:pPr>
            <a:r>
              <a:rPr lang="el-GR" dirty="0" smtClean="0"/>
              <a:t>Ο </a:t>
            </a:r>
            <a:r>
              <a:rPr lang="el-GR" b="1" dirty="0" smtClean="0"/>
              <a:t>Τρικούπης</a:t>
            </a:r>
            <a:r>
              <a:rPr lang="el-GR" dirty="0" smtClean="0"/>
              <a:t> θεωρούσε </a:t>
            </a:r>
            <a:r>
              <a:rPr lang="el-GR" b="1" dirty="0" smtClean="0"/>
              <a:t>το κράτος ως μοχλό της οικονομικής ανάπτυξης και επιδίωκε τον εκσυγχρονισμό με κάθε κόστος</a:t>
            </a:r>
            <a:r>
              <a:rPr lang="el-GR" dirty="0" smtClean="0"/>
              <a:t>, </a:t>
            </a:r>
            <a:endParaRPr lang="en-US" dirty="0" smtClean="0"/>
          </a:p>
          <a:p>
            <a:pPr marL="0" indent="0">
              <a:buNone/>
            </a:pPr>
            <a:r>
              <a:rPr lang="el-GR" dirty="0" smtClean="0"/>
              <a:t>ενώ ο </a:t>
            </a:r>
            <a:r>
              <a:rPr lang="el-GR" b="1" dirty="0" smtClean="0"/>
              <a:t>Δηλιγιάννης προέβαλλε το αίτημα της κοινωνικής δικαιοσύνης, με τη μείωση των φόρων και την παροχή ευκαιριών στους </a:t>
            </a:r>
            <a:r>
              <a:rPr lang="el-GR" b="1" dirty="0" err="1" smtClean="0"/>
              <a:t>προστατευομένους</a:t>
            </a:r>
            <a:r>
              <a:rPr lang="el-GR" b="1" dirty="0" smtClean="0"/>
              <a:t> του </a:t>
            </a:r>
            <a:r>
              <a:rPr lang="el-GR" dirty="0" smtClean="0"/>
              <a:t>για κατάληψη δημοσίων θέσεων. </a:t>
            </a:r>
            <a:endParaRPr lang="en-US" dirty="0" smtClean="0"/>
          </a:p>
          <a:p>
            <a:pPr marL="0" indent="0">
              <a:buNone/>
            </a:pPr>
            <a:r>
              <a:rPr lang="el-GR" dirty="0" smtClean="0"/>
              <a:t>Στα εδάφη της Θεσσαλίας, στα οποία κυριαρχούσε η μεγάλη ιδιοκτησία, </a:t>
            </a:r>
            <a:endParaRPr lang="en-US" dirty="0" smtClean="0"/>
          </a:p>
          <a:p>
            <a:pPr marL="0" indent="0">
              <a:buNone/>
            </a:pPr>
            <a:r>
              <a:rPr lang="el-GR" dirty="0" smtClean="0"/>
              <a:t>οι </a:t>
            </a:r>
            <a:r>
              <a:rPr lang="el-GR" dirty="0" err="1" smtClean="0"/>
              <a:t>τρικουπικοί</a:t>
            </a:r>
            <a:r>
              <a:rPr lang="el-GR" dirty="0" smtClean="0"/>
              <a:t> υποστήριζαν τους </a:t>
            </a:r>
            <a:r>
              <a:rPr lang="el-GR" dirty="0" err="1" smtClean="0"/>
              <a:t>μεγαλογαιοκτήμονες</a:t>
            </a:r>
            <a:r>
              <a:rPr lang="el-GR" dirty="0" smtClean="0"/>
              <a:t>, </a:t>
            </a:r>
            <a:endParaRPr lang="en-US" dirty="0" smtClean="0"/>
          </a:p>
          <a:p>
            <a:pPr marL="0" indent="0">
              <a:buNone/>
            </a:pPr>
            <a:r>
              <a:rPr lang="el-GR" dirty="0" smtClean="0"/>
              <a:t>ενώ οι </a:t>
            </a:r>
            <a:r>
              <a:rPr lang="el-GR" dirty="0" err="1" smtClean="0"/>
              <a:t>δηλιγιαννικοί</a:t>
            </a:r>
            <a:r>
              <a:rPr lang="el-GR" dirty="0" smtClean="0"/>
              <a:t> προσπάθησαν, χωρίς τελικά να το κατορθώσουν, να χορηγήσουν γη στους αγρότες και έλαβαν κάποια μέτρα για τη βελτίωση της θέσης τους.</a:t>
            </a:r>
            <a:endParaRPr lang="en-US" dirty="0" smtClean="0"/>
          </a:p>
          <a:p>
            <a:pPr marL="0" indent="0">
              <a:buNone/>
            </a:pPr>
            <a:r>
              <a:rPr lang="el-GR" dirty="0" smtClean="0"/>
              <a:t>Ο </a:t>
            </a:r>
            <a:r>
              <a:rPr lang="el-GR" b="1" dirty="0" smtClean="0"/>
              <a:t>Δηλιγιάννης επέκρινε το κοινωνικό κόστος του εκσυγχρονισμού και υποστήριζε ένα κράτος κοινωνικής αλληλεγγύης. </a:t>
            </a:r>
            <a:r>
              <a:rPr lang="el-GR" dirty="0" smtClean="0"/>
              <a:t>Το κόμμα του απεχθανόταν το τυχοδιωκτικό χρηματιστικό κεφάλαιο και υποστήριζε μια αργή οικονομική ανάπτυξη που θα βασιζόταν σε παραδοσιακές παραγωγικές δραστηριότητες.</a:t>
            </a:r>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1408618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Autofit/>
          </a:bodyPr>
          <a:lstStyle/>
          <a:p>
            <a:r>
              <a:rPr lang="el-GR" sz="2800" dirty="0" smtClean="0"/>
              <a:t>2. Η οργάνωση των κομμάτων κατά το τελευταίο τέταρτο του 19ου αιώνα</a:t>
            </a:r>
            <a:endParaRPr lang="el-GR" sz="2800" dirty="0"/>
          </a:p>
        </p:txBody>
      </p:sp>
      <p:sp>
        <p:nvSpPr>
          <p:cNvPr id="3" name="Θέση περιεχομένου 2"/>
          <p:cNvSpPr>
            <a:spLocks noGrp="1"/>
          </p:cNvSpPr>
          <p:nvPr>
            <p:ph idx="1"/>
          </p:nvPr>
        </p:nvSpPr>
        <p:spPr>
          <a:xfrm>
            <a:off x="457200" y="1124744"/>
            <a:ext cx="8229600" cy="5544616"/>
          </a:xfrm>
        </p:spPr>
        <p:txBody>
          <a:bodyPr>
            <a:normAutofit fontScale="77500" lnSpcReduction="20000"/>
          </a:bodyPr>
          <a:lstStyle/>
          <a:p>
            <a:pPr marL="0" indent="0">
              <a:buNone/>
            </a:pPr>
            <a:r>
              <a:rPr lang="el-GR" dirty="0" smtClean="0"/>
              <a:t>Στη δεκαετία του 1880 τα κόμματα ήταν αρκετά πιο συγκροτημένα απ' </a:t>
            </a:r>
            <a:r>
              <a:rPr lang="el-GR" dirty="0" err="1" smtClean="0"/>
              <a:t>ό,τι</a:t>
            </a:r>
            <a:r>
              <a:rPr lang="el-GR" dirty="0" smtClean="0"/>
              <a:t> στο παρελθόν. Δεν είναι βέβαιο ότι μετά το θάνατο του ηγέτη τους τα κόμματα αναγκαστικά διαλύονταν. Στοιχεία που επέτρεπαν σ' ένα κόμμα να επιβιώσει, ακόμα και μετά το θάνατο του ηγέτη του, ήταν η θέση που είχε στην πολιτική ζωή της χώρας και η τακτική που ακολουθούσε.</a:t>
            </a:r>
          </a:p>
          <a:p>
            <a:pPr marL="0" indent="0">
              <a:buNone/>
            </a:pPr>
            <a:endParaRPr lang="el-GR" dirty="0" smtClean="0"/>
          </a:p>
          <a:p>
            <a:pPr marL="0" indent="0">
              <a:buNone/>
            </a:pPr>
            <a:r>
              <a:rPr lang="el-GR" dirty="0" smtClean="0"/>
              <a:t>Η βάση των κομμάτων εξακολουθούσε να μην έχει τυπική οργάνωση. Σημαντικό ρόλο στην κινητοποίηση των οπαδών των κομμάτων έπαιζαν η </a:t>
            </a:r>
            <a:r>
              <a:rPr lang="el-GR" b="1" dirty="0" smtClean="0"/>
              <a:t>οικογενειοκρατία</a:t>
            </a:r>
            <a:r>
              <a:rPr lang="el-GR" dirty="0" smtClean="0"/>
              <a:t>, οι </a:t>
            </a:r>
            <a:r>
              <a:rPr lang="el-GR" b="1" dirty="0" smtClean="0"/>
              <a:t>πελατειακές σχέσεις</a:t>
            </a:r>
            <a:r>
              <a:rPr lang="el-GR" dirty="0" smtClean="0"/>
              <a:t> και η </a:t>
            </a:r>
            <a:r>
              <a:rPr lang="el-GR" b="1" dirty="0" smtClean="0"/>
              <a:t>εξαγορά ψήφων</a:t>
            </a:r>
            <a:r>
              <a:rPr lang="el-GR" dirty="0" smtClean="0"/>
              <a:t>. Παρ' όλα αυτά, όσον αφορά τουλάχιστον τα δύο μεγάλα κόμματα, η επιλογή των εκλογέων βασιζόταν κατά κύριο λόγο στην κρίση τους για την πολιτική των κομμάτων, στις επιδράσεις που αυτά ασκούσαν κατά περιοχές και στα </a:t>
            </a:r>
            <a:r>
              <a:rPr lang="el-GR" b="1" dirty="0" smtClean="0"/>
              <a:t>συμφέροντα κάθε κοινωνικής ομάδας</a:t>
            </a:r>
            <a:r>
              <a:rPr lang="el-GR" dirty="0" smtClean="0"/>
              <a:t>.</a:t>
            </a:r>
            <a:endParaRPr lang="el-GR" dirty="0"/>
          </a:p>
        </p:txBody>
      </p:sp>
    </p:spTree>
    <p:extLst>
      <p:ext uri="{BB962C8B-B14F-4D97-AF65-F5344CB8AC3E}">
        <p14:creationId xmlns:p14="http://schemas.microsoft.com/office/powerpoint/2010/main" val="308161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r>
              <a:rPr lang="en-US" dirty="0" smtClean="0"/>
              <a:t>#2</a:t>
            </a:r>
            <a:endParaRPr lang="el-GR" dirty="0"/>
          </a:p>
        </p:txBody>
      </p:sp>
      <p:sp>
        <p:nvSpPr>
          <p:cNvPr id="3" name="Θέση περιεχομένου 2"/>
          <p:cNvSpPr>
            <a:spLocks noGrp="1"/>
          </p:cNvSpPr>
          <p:nvPr>
            <p:ph idx="1"/>
          </p:nvPr>
        </p:nvSpPr>
        <p:spPr>
          <a:xfrm>
            <a:off x="457200" y="908720"/>
            <a:ext cx="8229600" cy="5832648"/>
          </a:xfrm>
        </p:spPr>
        <p:txBody>
          <a:bodyPr>
            <a:normAutofit fontScale="62500" lnSpcReduction="20000"/>
          </a:bodyPr>
          <a:lstStyle/>
          <a:p>
            <a:pPr marL="0" indent="0">
              <a:buNone/>
            </a:pPr>
            <a:r>
              <a:rPr lang="el-GR" dirty="0" smtClean="0"/>
              <a:t>Για την επιλογή των υποψηφίων βουλευτών, δηλαδή για την τοποθέτηση συγκεκριμένων υποψηφίων στο </a:t>
            </a:r>
            <a:r>
              <a:rPr lang="el-GR" b="1" dirty="0" smtClean="0"/>
              <a:t>«ψηφοδέλτιο», </a:t>
            </a:r>
            <a:r>
              <a:rPr lang="el-GR" dirty="0" smtClean="0"/>
              <a:t>έπαιζε ρόλο το αν είχαν ένα δικό τους </a:t>
            </a:r>
            <a:r>
              <a:rPr lang="el-GR" b="1" dirty="0" smtClean="0"/>
              <a:t>τοπικό κύκλο οπαδών</a:t>
            </a:r>
            <a:r>
              <a:rPr lang="el-GR" dirty="0" smtClean="0"/>
              <a:t>, ο οποίος επηρεαζόταν βεβαίως από πελατειακές σχέσεις και εξυπηρετήσεις.</a:t>
            </a:r>
          </a:p>
          <a:p>
            <a:pPr marL="0" indent="0">
              <a:buNone/>
            </a:pPr>
            <a:r>
              <a:rPr lang="el-GR" b="1" dirty="0" smtClean="0"/>
              <a:t>Το εκλογικό σύστημα </a:t>
            </a:r>
            <a:r>
              <a:rPr lang="el-GR" dirty="0" smtClean="0"/>
              <a:t>δεν επέβαλλε να ψηφίζει κανείς ένα μόνο κόμμα, αλλά </a:t>
            </a:r>
            <a:r>
              <a:rPr lang="el-GR" b="1" dirty="0" smtClean="0"/>
              <a:t>έδινε τη δυνατότητα να ψηφίζονται όλοι οι υποψήφιοι θετικά ή αρνητικά</a:t>
            </a:r>
            <a:r>
              <a:rPr lang="el-GR" dirty="0" smtClean="0"/>
              <a:t>. Επίσης, ένας εκλογέας μπορούσε να ψηφίσει θετικά κάποιον υποψήφιο στον οποίο είχε υποχρέωση, παράλληλα όμως μπορούσε να δώσει θετική ψήφο και σε κάποιον άλλο τον οποίο θεωρούσε ικανό.</a:t>
            </a:r>
            <a:endParaRPr lang="en-US" dirty="0" smtClean="0"/>
          </a:p>
          <a:p>
            <a:pPr marL="0" indent="0">
              <a:buNone/>
            </a:pPr>
            <a:r>
              <a:rPr lang="el-GR" dirty="0" smtClean="0"/>
              <a:t>Μολαταύτα, και ιδιαίτερα μετά το 1882, όλο και συχνότερα παρουσιάζεται το φαινόμενο οι εκλογείς να ψηφίζουν με </a:t>
            </a:r>
            <a:r>
              <a:rPr lang="el-GR" b="1" dirty="0" smtClean="0"/>
              <a:t>κομματικά κριτήρια </a:t>
            </a:r>
            <a:r>
              <a:rPr lang="el-GR" dirty="0" smtClean="0"/>
              <a:t>και να περιορίζεται η συνήθεια να ψηφίζονται θετικά και πολιτικοί άλλων κομμάτων. </a:t>
            </a:r>
            <a:endParaRPr lang="en-US" dirty="0" smtClean="0"/>
          </a:p>
          <a:p>
            <a:pPr marL="0" indent="0">
              <a:buNone/>
            </a:pPr>
            <a:r>
              <a:rPr lang="el-GR" dirty="0" smtClean="0"/>
              <a:t>Κατά τη δεκαετία του 1890 οι εκλογείς συνήθιζαν να ψηφίζουν πολιτικούς με επιρροή, μόνο εφόσον είχαν δηλώσει με σαφήνεια την κομματική τους τοποθέτηση. Ακόμα και η εκλογή ανεξάρτητων τοπικών προσωπικοτήτων άρχισε να περιορίζεται. Το 1879 π.χ. υπήρχαν στις εκλογές </a:t>
            </a:r>
            <a:r>
              <a:rPr lang="en-US" dirty="0" smtClean="0"/>
              <a:t>24 </a:t>
            </a:r>
            <a:r>
              <a:rPr lang="el-GR" dirty="0" smtClean="0"/>
              <a:t>τοπικά ψηφοδέλτια, ενώ το 1885 μόνο 4. Έτσι παρουσιαζόταν και το φαινόμενο να περιλαμβάνονται σε κομματικά ψηφοδέλτια ανεξάρτητοι υποψήφιοι, για να έχουν πιθανότητες επιτυχίας στις εκλογές. </a:t>
            </a:r>
            <a:endParaRPr lang="en-US" dirty="0" smtClean="0"/>
          </a:p>
          <a:p>
            <a:pPr marL="0" indent="0">
              <a:buNone/>
            </a:pPr>
            <a:r>
              <a:rPr lang="el-GR" dirty="0" smtClean="0"/>
              <a:t>Δηλαδή </a:t>
            </a:r>
            <a:r>
              <a:rPr lang="el-GR" b="1" dirty="0" smtClean="0"/>
              <a:t>ο ρόλος των κομμάτων ενισχύθηκε</a:t>
            </a:r>
            <a:r>
              <a:rPr lang="el-GR" dirty="0" smtClean="0"/>
              <a:t>, απέκτησαν κύρος στη δημόσια ζωή.</a:t>
            </a:r>
            <a:endParaRPr lang="el-GR" dirty="0"/>
          </a:p>
        </p:txBody>
      </p:sp>
    </p:spTree>
    <p:extLst>
      <p:ext uri="{BB962C8B-B14F-4D97-AF65-F5344CB8AC3E}">
        <p14:creationId xmlns:p14="http://schemas.microsoft.com/office/powerpoint/2010/main" val="367801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r>
              <a:rPr lang="en-US" dirty="0" smtClean="0"/>
              <a:t>#5</a:t>
            </a:r>
            <a:endParaRPr lang="el-GR" dirty="0"/>
          </a:p>
        </p:txBody>
      </p:sp>
      <p:sp>
        <p:nvSpPr>
          <p:cNvPr id="3" name="Θέση περιεχομένου 2"/>
          <p:cNvSpPr>
            <a:spLocks noGrp="1"/>
          </p:cNvSpPr>
          <p:nvPr>
            <p:ph idx="1"/>
          </p:nvPr>
        </p:nvSpPr>
        <p:spPr>
          <a:xfrm>
            <a:off x="457200" y="836712"/>
            <a:ext cx="8229600" cy="5832648"/>
          </a:xfrm>
        </p:spPr>
        <p:txBody>
          <a:bodyPr>
            <a:noAutofit/>
          </a:bodyPr>
          <a:lstStyle/>
          <a:p>
            <a:pPr marL="0" indent="0">
              <a:buNone/>
            </a:pPr>
            <a:r>
              <a:rPr lang="el-GR" sz="2400" dirty="0" smtClean="0"/>
              <a:t>Οι </a:t>
            </a:r>
            <a:r>
              <a:rPr lang="el-GR" sz="2400" b="1" dirty="0" smtClean="0"/>
              <a:t>υποψήφιοι βουλευτές </a:t>
            </a:r>
            <a:r>
              <a:rPr lang="el-GR" sz="2400" dirty="0" smtClean="0"/>
              <a:t>προέρχονταν σχεδόν αποκλειστικά από τα </a:t>
            </a:r>
            <a:r>
              <a:rPr lang="el-GR" sz="2400" b="1" dirty="0" smtClean="0"/>
              <a:t>μεσαία και τα ανώτερα κοινωνικά στρώματα</a:t>
            </a:r>
            <a:r>
              <a:rPr lang="el-GR" sz="2400" dirty="0" smtClean="0"/>
              <a:t>, όπως και κατά την προηγούμενη περίοδο. Πολλοί ήταν δικηγόροι και δημόσιοι υπάλληλοι. Σε αντίθεση με τους υποψηφίους, τα </a:t>
            </a:r>
            <a:r>
              <a:rPr lang="el-GR" sz="2400" b="1" dirty="0" smtClean="0"/>
              <a:t>κομματικά μέλη</a:t>
            </a:r>
            <a:r>
              <a:rPr lang="el-GR" sz="2400" dirty="0" smtClean="0"/>
              <a:t> προέρχονταν και από τα </a:t>
            </a:r>
            <a:r>
              <a:rPr lang="el-GR" sz="2400" b="1" dirty="0" smtClean="0"/>
              <a:t>κατώτερα στρώματα</a:t>
            </a:r>
            <a:r>
              <a:rPr lang="el-GR" sz="2400" dirty="0" smtClean="0"/>
              <a:t>.</a:t>
            </a:r>
          </a:p>
          <a:p>
            <a:pPr marL="0" indent="0">
              <a:buNone/>
            </a:pPr>
            <a:r>
              <a:rPr lang="el-GR" sz="2400" dirty="0" smtClean="0"/>
              <a:t>Η οργάνωση των κομμάτων ήταν εμφανής μόνο στο επίπεδο της ηγεσίας. Τη σημαντικότερη θέση μετά τον αρχηγό την είχε η </a:t>
            </a:r>
            <a:r>
              <a:rPr lang="el-GR" sz="2400" b="1" dirty="0" smtClean="0"/>
              <a:t>κοινοβουλευτική ομάδα</a:t>
            </a:r>
            <a:r>
              <a:rPr lang="el-GR" sz="2400" dirty="0" smtClean="0"/>
              <a:t>. Οι βουλευτές είχαν σημαντική θέση, διότι λόγω της μεγάλης πλειοψηφίας που χρειαζόταν η Βουλή για να έχει απαρτία και να παίρνει αποφάσεις, οι βουλευτές και μόνο με την απουσία τους (ή την απειλή της) μπορούσαν να ασκήσουν μεγάλη πίεση στην κομματική ηγεσία. Έτσι, η κεντρική οργάνωση του κόμματος δεν είχε τη δυνατότητα να αρνηθεί στους βουλευτές την εκπλήρωση επιθυμιών, π.χ. διορισμών ή ευνοϊκών ρυθμίσεων υπέρ της εκλογικής τους περιφέρειας.</a:t>
            </a:r>
            <a:endParaRPr lang="el-GR" sz="2400" dirty="0"/>
          </a:p>
        </p:txBody>
      </p:sp>
    </p:spTree>
    <p:extLst>
      <p:ext uri="{BB962C8B-B14F-4D97-AF65-F5344CB8AC3E}">
        <p14:creationId xmlns:p14="http://schemas.microsoft.com/office/powerpoint/2010/main" val="43636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r>
              <a:rPr lang="en-US" dirty="0" smtClean="0"/>
              <a:t>#6</a:t>
            </a:r>
            <a:endParaRPr lang="el-GR" dirty="0"/>
          </a:p>
        </p:txBody>
      </p:sp>
      <p:sp>
        <p:nvSpPr>
          <p:cNvPr id="3" name="Θέση περιεχομένου 2"/>
          <p:cNvSpPr>
            <a:spLocks noGrp="1"/>
          </p:cNvSpPr>
          <p:nvPr>
            <p:ph idx="1"/>
          </p:nvPr>
        </p:nvSpPr>
        <p:spPr>
          <a:xfrm>
            <a:off x="457200" y="908720"/>
            <a:ext cx="8229600" cy="5688632"/>
          </a:xfrm>
        </p:spPr>
        <p:txBody>
          <a:bodyPr>
            <a:normAutofit fontScale="70000" lnSpcReduction="20000"/>
          </a:bodyPr>
          <a:lstStyle/>
          <a:p>
            <a:pPr marL="0" indent="0">
              <a:buNone/>
            </a:pPr>
            <a:r>
              <a:rPr lang="el-GR" dirty="0" smtClean="0"/>
              <a:t>Σε αντίθεση με την εποχή του </a:t>
            </a:r>
            <a:r>
              <a:rPr lang="el-GR" dirty="0" err="1" smtClean="0"/>
              <a:t>Όθωνα</a:t>
            </a:r>
            <a:r>
              <a:rPr lang="el-GR" dirty="0" smtClean="0"/>
              <a:t> και του Βούλγαρη, οι κυβερνήσεις δεν χρησιμοποιούσαν συστηματικά μεθόδους εξαναγκασμού για να πείσουν τους εκλογείς. Αυτόν τον κανόνα παραβίαζαν κάποιοι δημόσιοι υπάλληλοι ή φανατικοί οπαδοί στα χωριά. Σπάνια ακούγονταν κατηγορίες για εξαγορά ψήφων. </a:t>
            </a:r>
            <a:endParaRPr lang="en-US" dirty="0" smtClean="0"/>
          </a:p>
          <a:p>
            <a:pPr marL="0" indent="0">
              <a:buNone/>
            </a:pPr>
            <a:r>
              <a:rPr lang="el-GR" dirty="0" smtClean="0"/>
              <a:t>Πάντως, η </a:t>
            </a:r>
            <a:r>
              <a:rPr lang="el-GR" b="1" dirty="0" smtClean="0"/>
              <a:t>πατρωνία</a:t>
            </a:r>
            <a:r>
              <a:rPr lang="el-GR" dirty="0" smtClean="0"/>
              <a:t>, με τη μορφή διορισμών, μεταθέσεων, δανείων κ.λπ. και η συστηματική </a:t>
            </a:r>
            <a:r>
              <a:rPr lang="el-GR" b="1" dirty="0" smtClean="0"/>
              <a:t>διαφθορά</a:t>
            </a:r>
            <a:r>
              <a:rPr lang="el-GR" dirty="0" smtClean="0"/>
              <a:t> μέσω του διοικητικού μηχανισμού, αποτελούσαν συχνό φαινόμενο.</a:t>
            </a:r>
          </a:p>
          <a:p>
            <a:pPr marL="0" indent="0">
              <a:buNone/>
            </a:pPr>
            <a:endParaRPr lang="el-GR" dirty="0" smtClean="0"/>
          </a:p>
          <a:p>
            <a:pPr marL="0" indent="0">
              <a:buNone/>
            </a:pPr>
            <a:r>
              <a:rPr lang="el-GR" dirty="0" smtClean="0"/>
              <a:t>Αντίθετα με άλλες χώρες της Ευρώπης, στο τελευταίο τέταρτο του αιώνα </a:t>
            </a:r>
            <a:r>
              <a:rPr lang="el-GR" b="1" dirty="0" smtClean="0"/>
              <a:t>δεν προέκυψαν ταξικά κόμματα</a:t>
            </a:r>
            <a:r>
              <a:rPr lang="el-GR" dirty="0" smtClean="0"/>
              <a:t>. Στην Ελλάδα πολλές κοινωνικοοικονομικές αντιθέσεις αμβλύνονταν μέσω των πελατειακών σχέσεων και με τη μεγάλη, συγκριτικά με άλλες χώρες, </a:t>
            </a:r>
            <a:r>
              <a:rPr lang="el-GR" b="1" dirty="0" smtClean="0"/>
              <a:t>κοινωνική κινητικότητα</a:t>
            </a:r>
            <a:r>
              <a:rPr lang="el-GR" dirty="0" smtClean="0"/>
              <a:t>. Τα δύο μεγάλα κόμματα δεν προσπάθησαν να δώσουν ένα τοπικό ή κοινωνικό-ταξικό στίγμα. </a:t>
            </a:r>
            <a:endParaRPr lang="en-US" dirty="0" smtClean="0"/>
          </a:p>
          <a:p>
            <a:pPr marL="0" indent="0">
              <a:buNone/>
            </a:pPr>
            <a:r>
              <a:rPr lang="el-GR" dirty="0" smtClean="0"/>
              <a:t>Παρατηρείται επίσης σχετική αυτονομία της πολιτικής ελίτ από την κοινωνία. Όμως, όλα τα κόμματα απευθύνονταν ιδιαίτερα στους αγρότες, που αποτελούσαν το μεγαλύτερο μέρος του ενεργού πληθυσμού.</a:t>
            </a:r>
            <a:endParaRPr lang="el-GR" dirty="0"/>
          </a:p>
        </p:txBody>
      </p:sp>
    </p:spTree>
    <p:extLst>
      <p:ext uri="{BB962C8B-B14F-4D97-AF65-F5344CB8AC3E}">
        <p14:creationId xmlns:p14="http://schemas.microsoft.com/office/powerpoint/2010/main" val="57856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56" y="12576"/>
            <a:ext cx="35426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1392" y="2276872"/>
            <a:ext cx="5472608" cy="44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0972646"/>
      </p:ext>
    </p:extLst>
  </p:cSld>
  <p:clrMapOvr>
    <a:masterClrMapping/>
  </p:clrMapOvr>
</p:sld>
</file>

<file path=ppt/theme/theme1.xml><?xml version="1.0" encoding="utf-8"?>
<a:theme xmlns:a="http://schemas.openxmlformats.org/drawingml/2006/main" name="Θέμα του Office">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1770</Words>
  <Application>Microsoft Office PowerPoint</Application>
  <PresentationFormat>Προβολή στην οθόνη (4:3)</PresentationFormat>
  <Paragraphs>58</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Γ. ΔΙΚΟΜΜΑΤΙΣΜΟΣ ΚΑΙ ΕΚΣΥΓΧΡΟΝΙΣΜΟΣ (1880-1909)</vt:lpstr>
      <vt:lpstr>1. Η εδραίωση του δικομματισμού</vt:lpstr>
      <vt:lpstr>#2</vt:lpstr>
      <vt:lpstr>#3</vt:lpstr>
      <vt:lpstr>2. Η οργάνωση των κομμάτων κατά το τελευταίο τέταρτο του 19ου αιώνα</vt:lpstr>
      <vt:lpstr>#2</vt:lpstr>
      <vt:lpstr>#5</vt:lpstr>
      <vt:lpstr>#6</vt:lpstr>
      <vt:lpstr>Παρουσίαση του PowerPoint</vt:lpstr>
      <vt:lpstr>3. Από τη χρεοκοπία στο στρατιωτικό κίνημα στο Γουδί (1893-1909)</vt:lpstr>
      <vt:lpstr>#2</vt:lpstr>
      <vt:lpstr>#3</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 ΔΙΚΟΜΜΑΤΙΣΜΟΣ ΚΑΙ ΕΚΣΥΓΧΡΟΝΙΣΜΟΣ (1880-1909)</dc:title>
  <dc:creator>user</dc:creator>
  <cp:lastModifiedBy>user</cp:lastModifiedBy>
  <cp:revision>14</cp:revision>
  <dcterms:created xsi:type="dcterms:W3CDTF">2019-12-14T12:45:17Z</dcterms:created>
  <dcterms:modified xsi:type="dcterms:W3CDTF">2019-12-14T13:15:43Z</dcterms:modified>
</cp:coreProperties>
</file>