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8" r:id="rId4"/>
    <p:sldId id="257" r:id="rId5"/>
    <p:sldId id="258" r:id="rId6"/>
    <p:sldId id="259" r:id="rId7"/>
    <p:sldId id="260" r:id="rId8"/>
    <p:sldId id="262" r:id="rId9"/>
    <p:sldId id="263" r:id="rId10"/>
    <p:sldId id="264" r:id="rId11"/>
    <p:sldId id="273" r:id="rId12"/>
    <p:sldId id="276" r:id="rId13"/>
    <p:sldId id="274" r:id="rId14"/>
    <p:sldId id="275" r:id="rId15"/>
    <p:sldId id="268" r:id="rId16"/>
    <p:sldId id="269" r:id="rId17"/>
    <p:sldId id="270" r:id="rId18"/>
    <p:sldId id="271" r:id="rId19"/>
    <p:sldId id="281" r:id="rId20"/>
    <p:sldId id="272" r:id="rId21"/>
    <p:sldId id="261" r:id="rId22"/>
    <p:sldId id="265" r:id="rId23"/>
    <p:sldId id="266" r:id="rId24"/>
    <p:sldId id="267"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EEA2612-7EED-49CA-AFA2-2483A88888C6}" type="datetimeFigureOut">
              <a:rPr lang="el-GR" smtClean="0"/>
              <a:t>18/1/2020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C4B513-0470-4F80-89C3-C03675F8370E}" type="slidenum">
              <a:rPr lang="el-GR" smtClean="0"/>
              <a:t>‹#›</a:t>
            </a:fld>
            <a:endParaRPr lang="el-GR"/>
          </a:p>
        </p:txBody>
      </p:sp>
    </p:spTree>
    <p:extLst>
      <p:ext uri="{BB962C8B-B14F-4D97-AF65-F5344CB8AC3E}">
        <p14:creationId xmlns:p14="http://schemas.microsoft.com/office/powerpoint/2010/main" val="95741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EEA2612-7EED-49CA-AFA2-2483A88888C6}" type="datetimeFigureOut">
              <a:rPr lang="el-GR" smtClean="0"/>
              <a:t>18/1/2020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C4B513-0470-4F80-89C3-C03675F8370E}" type="slidenum">
              <a:rPr lang="el-GR" smtClean="0"/>
              <a:t>‹#›</a:t>
            </a:fld>
            <a:endParaRPr lang="el-GR"/>
          </a:p>
        </p:txBody>
      </p:sp>
    </p:spTree>
    <p:extLst>
      <p:ext uri="{BB962C8B-B14F-4D97-AF65-F5344CB8AC3E}">
        <p14:creationId xmlns:p14="http://schemas.microsoft.com/office/powerpoint/2010/main" val="330479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EEA2612-7EED-49CA-AFA2-2483A88888C6}" type="datetimeFigureOut">
              <a:rPr lang="el-GR" smtClean="0"/>
              <a:t>18/1/2020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C4B513-0470-4F80-89C3-C03675F8370E}" type="slidenum">
              <a:rPr lang="el-GR" smtClean="0"/>
              <a:t>‹#›</a:t>
            </a:fld>
            <a:endParaRPr lang="el-GR"/>
          </a:p>
        </p:txBody>
      </p:sp>
    </p:spTree>
    <p:extLst>
      <p:ext uri="{BB962C8B-B14F-4D97-AF65-F5344CB8AC3E}">
        <p14:creationId xmlns:p14="http://schemas.microsoft.com/office/powerpoint/2010/main" val="103024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EEA2612-7EED-49CA-AFA2-2483A88888C6}" type="datetimeFigureOut">
              <a:rPr lang="el-GR" smtClean="0"/>
              <a:t>18/1/2020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C4B513-0470-4F80-89C3-C03675F8370E}" type="slidenum">
              <a:rPr lang="el-GR" smtClean="0"/>
              <a:t>‹#›</a:t>
            </a:fld>
            <a:endParaRPr lang="el-GR"/>
          </a:p>
        </p:txBody>
      </p:sp>
    </p:spTree>
    <p:extLst>
      <p:ext uri="{BB962C8B-B14F-4D97-AF65-F5344CB8AC3E}">
        <p14:creationId xmlns:p14="http://schemas.microsoft.com/office/powerpoint/2010/main" val="67887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EEA2612-7EED-49CA-AFA2-2483A88888C6}" type="datetimeFigureOut">
              <a:rPr lang="el-GR" smtClean="0"/>
              <a:t>18/1/2020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CC4B513-0470-4F80-89C3-C03675F8370E}" type="slidenum">
              <a:rPr lang="el-GR" smtClean="0"/>
              <a:t>‹#›</a:t>
            </a:fld>
            <a:endParaRPr lang="el-GR"/>
          </a:p>
        </p:txBody>
      </p:sp>
    </p:spTree>
    <p:extLst>
      <p:ext uri="{BB962C8B-B14F-4D97-AF65-F5344CB8AC3E}">
        <p14:creationId xmlns:p14="http://schemas.microsoft.com/office/powerpoint/2010/main" val="74705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EEA2612-7EED-49CA-AFA2-2483A88888C6}" type="datetimeFigureOut">
              <a:rPr lang="el-GR" smtClean="0"/>
              <a:t>18/1/2020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C4B513-0470-4F80-89C3-C03675F8370E}" type="slidenum">
              <a:rPr lang="el-GR" smtClean="0"/>
              <a:t>‹#›</a:t>
            </a:fld>
            <a:endParaRPr lang="el-GR"/>
          </a:p>
        </p:txBody>
      </p:sp>
    </p:spTree>
    <p:extLst>
      <p:ext uri="{BB962C8B-B14F-4D97-AF65-F5344CB8AC3E}">
        <p14:creationId xmlns:p14="http://schemas.microsoft.com/office/powerpoint/2010/main" val="420336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EEA2612-7EED-49CA-AFA2-2483A88888C6}" type="datetimeFigureOut">
              <a:rPr lang="el-GR" smtClean="0"/>
              <a:t>18/1/2020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CC4B513-0470-4F80-89C3-C03675F8370E}" type="slidenum">
              <a:rPr lang="el-GR" smtClean="0"/>
              <a:t>‹#›</a:t>
            </a:fld>
            <a:endParaRPr lang="el-GR"/>
          </a:p>
        </p:txBody>
      </p:sp>
    </p:spTree>
    <p:extLst>
      <p:ext uri="{BB962C8B-B14F-4D97-AF65-F5344CB8AC3E}">
        <p14:creationId xmlns:p14="http://schemas.microsoft.com/office/powerpoint/2010/main" val="244518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EEA2612-7EED-49CA-AFA2-2483A88888C6}" type="datetimeFigureOut">
              <a:rPr lang="el-GR" smtClean="0"/>
              <a:t>18/1/2020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CC4B513-0470-4F80-89C3-C03675F8370E}" type="slidenum">
              <a:rPr lang="el-GR" smtClean="0"/>
              <a:t>‹#›</a:t>
            </a:fld>
            <a:endParaRPr lang="el-GR"/>
          </a:p>
        </p:txBody>
      </p:sp>
    </p:spTree>
    <p:extLst>
      <p:ext uri="{BB962C8B-B14F-4D97-AF65-F5344CB8AC3E}">
        <p14:creationId xmlns:p14="http://schemas.microsoft.com/office/powerpoint/2010/main" val="309700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EEA2612-7EED-49CA-AFA2-2483A88888C6}" type="datetimeFigureOut">
              <a:rPr lang="el-GR" smtClean="0"/>
              <a:t>18/1/2020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CC4B513-0470-4F80-89C3-C03675F8370E}" type="slidenum">
              <a:rPr lang="el-GR" smtClean="0"/>
              <a:t>‹#›</a:t>
            </a:fld>
            <a:endParaRPr lang="el-GR"/>
          </a:p>
        </p:txBody>
      </p:sp>
    </p:spTree>
    <p:extLst>
      <p:ext uri="{BB962C8B-B14F-4D97-AF65-F5344CB8AC3E}">
        <p14:creationId xmlns:p14="http://schemas.microsoft.com/office/powerpoint/2010/main" val="51726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EEA2612-7EED-49CA-AFA2-2483A88888C6}" type="datetimeFigureOut">
              <a:rPr lang="el-GR" smtClean="0"/>
              <a:t>18/1/2020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C4B513-0470-4F80-89C3-C03675F8370E}" type="slidenum">
              <a:rPr lang="el-GR" smtClean="0"/>
              <a:t>‹#›</a:t>
            </a:fld>
            <a:endParaRPr lang="el-GR"/>
          </a:p>
        </p:txBody>
      </p:sp>
    </p:spTree>
    <p:extLst>
      <p:ext uri="{BB962C8B-B14F-4D97-AF65-F5344CB8AC3E}">
        <p14:creationId xmlns:p14="http://schemas.microsoft.com/office/powerpoint/2010/main" val="405123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EEA2612-7EED-49CA-AFA2-2483A88888C6}" type="datetimeFigureOut">
              <a:rPr lang="el-GR" smtClean="0"/>
              <a:t>18/1/2020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CC4B513-0470-4F80-89C3-C03675F8370E}" type="slidenum">
              <a:rPr lang="el-GR" smtClean="0"/>
              <a:t>‹#›</a:t>
            </a:fld>
            <a:endParaRPr lang="el-GR"/>
          </a:p>
        </p:txBody>
      </p:sp>
    </p:spTree>
    <p:extLst>
      <p:ext uri="{BB962C8B-B14F-4D97-AF65-F5344CB8AC3E}">
        <p14:creationId xmlns:p14="http://schemas.microsoft.com/office/powerpoint/2010/main" val="112973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A2612-7EED-49CA-AFA2-2483A88888C6}" type="datetimeFigureOut">
              <a:rPr lang="el-GR" smtClean="0"/>
              <a:t>18/1/2020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4B513-0470-4F80-89C3-C03675F8370E}" type="slidenum">
              <a:rPr lang="el-GR" smtClean="0"/>
              <a:t>‹#›</a:t>
            </a:fld>
            <a:endParaRPr lang="el-GR"/>
          </a:p>
        </p:txBody>
      </p:sp>
    </p:spTree>
    <p:extLst>
      <p:ext uri="{BB962C8B-B14F-4D97-AF65-F5344CB8AC3E}">
        <p14:creationId xmlns:p14="http://schemas.microsoft.com/office/powerpoint/2010/main" val="2199586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12777"/>
            <a:ext cx="7772400" cy="2187674"/>
          </a:xfrm>
        </p:spPr>
        <p:txBody>
          <a:bodyPr>
            <a:normAutofit/>
          </a:bodyPr>
          <a:lstStyle/>
          <a:p>
            <a:r>
              <a:rPr lang="el-GR" dirty="0" smtClean="0"/>
              <a:t>Α. ΤΟ ΠΡΟΣΦΥΓΙΚΟ ΖΗΤΗΜΑ ΚΑΤΑ ΤΗΝ ΕΛΛΗΝΙΚΗ ΕΠΑΝΑΣΤΑΣΗ (1821-1827)</a:t>
            </a:r>
            <a:endParaRPr lang="el-GR" dirty="0"/>
          </a:p>
        </p:txBody>
      </p:sp>
      <p:sp>
        <p:nvSpPr>
          <p:cNvPr id="3" name="Υπότιτλος 2"/>
          <p:cNvSpPr>
            <a:spLocks noGrp="1"/>
          </p:cNvSpPr>
          <p:nvPr>
            <p:ph type="subTitle" idx="1"/>
          </p:nvPr>
        </p:nvSpPr>
        <p:spPr>
          <a:xfrm>
            <a:off x="1371600" y="3886200"/>
            <a:ext cx="6400800" cy="2855168"/>
          </a:xfrm>
        </p:spPr>
        <p:txBody>
          <a:bodyPr>
            <a:normAutofit fontScale="92500"/>
          </a:bodyPr>
          <a:lstStyle/>
          <a:p>
            <a:pPr marL="514350" indent="-514350">
              <a:buAutoNum type="arabicPeriod"/>
            </a:pPr>
            <a:r>
              <a:rPr lang="el-GR" dirty="0" smtClean="0">
                <a:solidFill>
                  <a:schemeClr val="tx1"/>
                </a:solidFill>
              </a:rPr>
              <a:t>Πρόσφυγες από τη Μικρά Ασία, την Κωνσταντινούπολη και την Κύπρο</a:t>
            </a:r>
            <a:endParaRPr lang="en-US" dirty="0" smtClean="0">
              <a:solidFill>
                <a:schemeClr val="tx1"/>
              </a:solidFill>
            </a:endParaRPr>
          </a:p>
          <a:p>
            <a:pPr marL="514350" indent="-514350">
              <a:buAutoNum type="arabicPeriod"/>
            </a:pPr>
            <a:r>
              <a:rPr lang="el-GR" dirty="0" smtClean="0">
                <a:solidFill>
                  <a:schemeClr val="tx1"/>
                </a:solidFill>
              </a:rPr>
              <a:t>Πρόσφυγες από τον ελλαδικό χώρο</a:t>
            </a:r>
            <a:endParaRPr lang="en-US" dirty="0">
              <a:solidFill>
                <a:schemeClr val="tx1"/>
              </a:solidFill>
            </a:endParaRPr>
          </a:p>
          <a:p>
            <a:pPr marL="514350" indent="-514350">
              <a:buAutoNum type="arabicPeriod"/>
            </a:pPr>
            <a:r>
              <a:rPr lang="el-GR" dirty="0" smtClean="0">
                <a:solidFill>
                  <a:schemeClr val="tx1"/>
                </a:solidFill>
              </a:rPr>
              <a:t>Πρόσφυγες από τα νησιά του Αιγαίου και την Κρήτη</a:t>
            </a:r>
            <a:endParaRPr lang="el-GR" dirty="0">
              <a:solidFill>
                <a:schemeClr val="tx1"/>
              </a:solidFill>
            </a:endParaRPr>
          </a:p>
        </p:txBody>
      </p:sp>
    </p:spTree>
    <p:extLst>
      <p:ext uri="{BB962C8B-B14F-4D97-AF65-F5344CB8AC3E}">
        <p14:creationId xmlns:p14="http://schemas.microsoft.com/office/powerpoint/2010/main" val="3989721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92696"/>
          </a:xfrm>
        </p:spPr>
        <p:txBody>
          <a:bodyPr>
            <a:normAutofit/>
          </a:bodyPr>
          <a:lstStyle/>
          <a:p>
            <a:r>
              <a:rPr lang="el-GR" sz="3200" dirty="0" smtClean="0"/>
              <a:t>Ερωτήσεις κλειστού τύπου, Σωστό/Λάθος:</a:t>
            </a:r>
            <a:endParaRPr lang="el-GR" sz="3200" dirty="0"/>
          </a:p>
        </p:txBody>
      </p:sp>
      <p:sp>
        <p:nvSpPr>
          <p:cNvPr id="3" name="Θέση περιεχομένου 2"/>
          <p:cNvSpPr>
            <a:spLocks noGrp="1"/>
          </p:cNvSpPr>
          <p:nvPr>
            <p:ph idx="1"/>
          </p:nvPr>
        </p:nvSpPr>
        <p:spPr>
          <a:xfrm>
            <a:off x="457200" y="692696"/>
            <a:ext cx="8229600" cy="6165304"/>
          </a:xfrm>
        </p:spPr>
        <p:txBody>
          <a:bodyPr>
            <a:noAutofit/>
          </a:bodyPr>
          <a:lstStyle/>
          <a:p>
            <a:pPr marL="0" indent="0">
              <a:buNone/>
            </a:pPr>
            <a:r>
              <a:rPr lang="el-GR" sz="1800" dirty="0" smtClean="0"/>
              <a:t>9.	Πολλοί Κύπριοι κατέφυγαν στα Προξενεία των Μεγάλων Δυνάμεων προκειμένου να αποφύγουν τις διώξεις των Τούρκων και κατόπιν μεταφέρθηκαν με ξένα πλοία σε λιμάνια της Ιταλίας και της Γαλλίας.</a:t>
            </a:r>
          </a:p>
          <a:p>
            <a:pPr marL="0" indent="0">
              <a:buNone/>
            </a:pPr>
            <a:r>
              <a:rPr lang="el-GR" sz="1800" dirty="0" smtClean="0"/>
              <a:t>10.	Στην Γ΄ Εθνοσυνέλευση (1826-1827) τέθηκε το θέμα της αποκατάστασης των προσφύγων και της οικονομικής αποζημίωσής τους.</a:t>
            </a:r>
          </a:p>
          <a:p>
            <a:pPr marL="0" indent="0">
              <a:buNone/>
            </a:pPr>
            <a:r>
              <a:rPr lang="el-GR" sz="1800" dirty="0" smtClean="0"/>
              <a:t>11.	Από τους </a:t>
            </a:r>
            <a:r>
              <a:rPr lang="el-GR" sz="1800" dirty="0" err="1" smtClean="0"/>
              <a:t>Μικρασιάτες</a:t>
            </a:r>
            <a:r>
              <a:rPr lang="el-GR" sz="1800" dirty="0" smtClean="0"/>
              <a:t> πρόσφυγες, μόνο οι Σμυρναίοι προσπάθησαν να εκπροσωπηθούν στη Γ΄ Εθνοσυνέλευση.</a:t>
            </a:r>
          </a:p>
          <a:p>
            <a:pPr marL="0" indent="0">
              <a:buNone/>
            </a:pPr>
            <a:r>
              <a:rPr lang="el-GR" sz="1800" dirty="0" smtClean="0"/>
              <a:t>12.	Βασικά αιτήματα των Σμυρναίων προσφύγων στη Γ΄ Εθνοσυνέλευση ήταν η εκπροσώπησή τους σ’ αυτήν και ο προσδιορισμός τόπου για τη δημιουργία συνοικισμού των διασκορπισμένων ελεύθερων Σμυρναίων.</a:t>
            </a:r>
          </a:p>
          <a:p>
            <a:pPr marL="0" indent="0">
              <a:buNone/>
            </a:pPr>
            <a:r>
              <a:rPr lang="el-GR" sz="1800" dirty="0" smtClean="0"/>
              <a:t>13.	Η Γ΄ Εθνοσυνέλευση απέρριψε το αίτημα των Σμυρναίων προσφύγων για τον προσδιορισμό τόπου όπου και θα εγκαθίσταντο.</a:t>
            </a:r>
          </a:p>
          <a:p>
            <a:pPr marL="0" indent="0">
              <a:buNone/>
            </a:pPr>
            <a:r>
              <a:rPr lang="el-GR" sz="1800" dirty="0" smtClean="0"/>
              <a:t>14.	Στην περιοχή του Ισθμού χτίστηκε πόλη με την επωνυμία «Νέα Σμύρνη», προκειμένου να εγκατασταθούν πρόσφυγες από την περιοχή της Σμύρνης.</a:t>
            </a:r>
          </a:p>
          <a:p>
            <a:pPr marL="0" indent="0">
              <a:buNone/>
            </a:pPr>
            <a:r>
              <a:rPr lang="el-GR" sz="1800" dirty="0" smtClean="0"/>
              <a:t>15.	Οι </a:t>
            </a:r>
            <a:r>
              <a:rPr lang="el-GR" sz="1800" dirty="0" err="1" smtClean="0"/>
              <a:t>Κυδωνιείς</a:t>
            </a:r>
            <a:r>
              <a:rPr lang="el-GR" sz="1800" dirty="0" smtClean="0"/>
              <a:t>, περισσότερο από τους υπολοίπους </a:t>
            </a:r>
            <a:r>
              <a:rPr lang="el-GR" sz="1800" dirty="0" err="1" smtClean="0"/>
              <a:t>Μικρασιάτες</a:t>
            </a:r>
            <a:r>
              <a:rPr lang="el-GR" sz="1800" dirty="0" smtClean="0"/>
              <a:t> πρόσφυγες, αντιμετώπισαν προβλήματα επιβίωσης.</a:t>
            </a:r>
          </a:p>
          <a:p>
            <a:pPr marL="0" indent="0">
              <a:buNone/>
            </a:pPr>
            <a:r>
              <a:rPr lang="el-GR" sz="1800" dirty="0" smtClean="0"/>
              <a:t>16.	Οι βασικότεροι λόγοι που απέτρεπαν τους </a:t>
            </a:r>
            <a:r>
              <a:rPr lang="el-GR" sz="1800" dirty="0" err="1" smtClean="0"/>
              <a:t>Κυδωνιείς</a:t>
            </a:r>
            <a:r>
              <a:rPr lang="el-GR" sz="1800" dirty="0" smtClean="0"/>
              <a:t> από τη διεκδίκηση της αντιπροσώπευσης στα πολιτικά και διοικητικά όργανα της επαναστατημένης Ελλάδας ήταν η γεωγραφική διασπορά τους και η ανάγκη εξασφάλισης των βασικών όρων ζωής.</a:t>
            </a:r>
          </a:p>
        </p:txBody>
      </p:sp>
    </p:spTree>
    <p:extLst>
      <p:ext uri="{BB962C8B-B14F-4D97-AF65-F5344CB8AC3E}">
        <p14:creationId xmlns:p14="http://schemas.microsoft.com/office/powerpoint/2010/main" val="315516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fontScale="90000"/>
          </a:bodyPr>
          <a:lstStyle/>
          <a:p>
            <a:r>
              <a:rPr lang="el-GR" dirty="0" smtClean="0"/>
              <a:t>2. Πρόσφυγες από τον ελλαδικό χώρο</a:t>
            </a:r>
            <a:endParaRPr lang="el-GR" dirty="0"/>
          </a:p>
        </p:txBody>
      </p:sp>
      <p:sp>
        <p:nvSpPr>
          <p:cNvPr id="3" name="Θέση περιεχομένου 2"/>
          <p:cNvSpPr>
            <a:spLocks noGrp="1"/>
          </p:cNvSpPr>
          <p:nvPr>
            <p:ph idx="1"/>
          </p:nvPr>
        </p:nvSpPr>
        <p:spPr>
          <a:xfrm>
            <a:off x="457200" y="836712"/>
            <a:ext cx="8229600" cy="5904656"/>
          </a:xfrm>
        </p:spPr>
        <p:txBody>
          <a:bodyPr/>
          <a:lstStyle/>
          <a:p>
            <a:pPr marL="0" indent="0">
              <a:buNone/>
            </a:pPr>
            <a:r>
              <a:rPr lang="el-GR" dirty="0" smtClean="0"/>
              <a:t>Το προσφυγικό ρεύμα από τις βόρειες ελληνικές επαρχίες, Θεσσαλία, Μακεδονία και Ήπειρο, </a:t>
            </a:r>
            <a:r>
              <a:rPr lang="el-GR" b="1" dirty="0" smtClean="0"/>
              <a:t>ξεκίνησε σχεδόν ταυτόχρονα </a:t>
            </a:r>
            <a:r>
              <a:rPr lang="el-GR" dirty="0" smtClean="0"/>
              <a:t>με το μεταναστευτικό ρεύμα από τη Μικρά Ασία. Συνεχίστηκε όμως και κατά το δεύτερο έτος της Επανάστασης, προς </a:t>
            </a:r>
            <a:r>
              <a:rPr lang="el-GR" b="1" dirty="0" smtClean="0"/>
              <a:t>δύο κυρίως κατευθύνσεις</a:t>
            </a:r>
            <a:r>
              <a:rPr lang="el-GR" dirty="0" smtClean="0"/>
              <a:t>: </a:t>
            </a:r>
            <a:r>
              <a:rPr lang="el-GR" b="1" dirty="0" smtClean="0"/>
              <a:t>α)</a:t>
            </a:r>
            <a:r>
              <a:rPr lang="el-GR" dirty="0" smtClean="0"/>
              <a:t> από τη Θεσσαλία και τη Μακεδονία προς τις Βόρειες Σποράδες και </a:t>
            </a:r>
            <a:endParaRPr lang="en-US" dirty="0" smtClean="0"/>
          </a:p>
          <a:p>
            <a:pPr marL="0" indent="0">
              <a:buNone/>
            </a:pPr>
            <a:r>
              <a:rPr lang="el-GR" b="1" dirty="0" smtClean="0"/>
              <a:t>β) </a:t>
            </a:r>
            <a:r>
              <a:rPr lang="el-GR" dirty="0" smtClean="0"/>
              <a:t>από την Ήπειρο και τα Άγραφα προς τη Δυτική Στερεά και ειδικότερα το Μεσολόγγι.</a:t>
            </a:r>
            <a:endParaRPr lang="el-GR" dirty="0"/>
          </a:p>
        </p:txBody>
      </p:sp>
    </p:spTree>
    <p:extLst>
      <p:ext uri="{BB962C8B-B14F-4D97-AF65-F5344CB8AC3E}">
        <p14:creationId xmlns:p14="http://schemas.microsoft.com/office/powerpoint/2010/main" val="329168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136904"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18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08720"/>
          </a:xfrm>
        </p:spPr>
        <p:txBody>
          <a:bodyPr>
            <a:normAutofit/>
          </a:bodyPr>
          <a:lstStyle/>
          <a:p>
            <a:r>
              <a:rPr lang="en-US" dirty="0" smtClean="0"/>
              <a:t>#2,3</a:t>
            </a:r>
            <a:endParaRPr lang="el-GR" dirty="0"/>
          </a:p>
        </p:txBody>
      </p:sp>
      <p:sp>
        <p:nvSpPr>
          <p:cNvPr id="3" name="Θέση περιεχομένου 2"/>
          <p:cNvSpPr>
            <a:spLocks noGrp="1"/>
          </p:cNvSpPr>
          <p:nvPr>
            <p:ph idx="1"/>
          </p:nvPr>
        </p:nvSpPr>
        <p:spPr>
          <a:xfrm>
            <a:off x="457200" y="692696"/>
            <a:ext cx="8229600" cy="6048672"/>
          </a:xfrm>
        </p:spPr>
        <p:txBody>
          <a:bodyPr>
            <a:normAutofit fontScale="77500" lnSpcReduction="20000"/>
          </a:bodyPr>
          <a:lstStyle/>
          <a:p>
            <a:pPr marL="0" indent="0">
              <a:buNone/>
            </a:pPr>
            <a:r>
              <a:rPr lang="el-GR" dirty="0" smtClean="0"/>
              <a:t>Στις </a:t>
            </a:r>
            <a:r>
              <a:rPr lang="el-GR" b="1" dirty="0" smtClean="0"/>
              <a:t>Βόρειες Σποράδες </a:t>
            </a:r>
            <a:r>
              <a:rPr lang="el-GR" dirty="0" smtClean="0"/>
              <a:t>(Σκιάθο, Σκόπελο, Σκύρο) και το </a:t>
            </a:r>
            <a:r>
              <a:rPr lang="el-GR" b="1" dirty="0" smtClean="0"/>
              <a:t>Τρίκερι της Μαγνησίας </a:t>
            </a:r>
            <a:r>
              <a:rPr lang="el-GR" dirty="0" smtClean="0"/>
              <a:t>κατέφυγαν αρχικά κάτοικοι της </a:t>
            </a:r>
            <a:r>
              <a:rPr lang="el-GR" b="1" dirty="0" err="1" smtClean="0"/>
              <a:t>Θεσσαλομαγνησίας</a:t>
            </a:r>
            <a:r>
              <a:rPr lang="el-GR" b="1" dirty="0" smtClean="0"/>
              <a:t> και της Κεντρικής Μακεδονίας</a:t>
            </a:r>
            <a:r>
              <a:rPr lang="el-GR" dirty="0" smtClean="0"/>
              <a:t>, μετά την προέλαση των τουρκικών στρατευμάτων και την αποτυχία του επαναστατικού κινήματος στη Μαγνησία και τη Χαλκιδική (</a:t>
            </a:r>
            <a:r>
              <a:rPr lang="el-GR" b="1" dirty="0" smtClean="0"/>
              <a:t>άνοιξη 1821</a:t>
            </a:r>
            <a:r>
              <a:rPr lang="el-GR" dirty="0" smtClean="0"/>
              <a:t>). Το επόμενο έτος, μετά την καταστολή του κινήματος στον Όλυμπο, κατέφυγαν στις Σποράδες πολλοί αγωνιστές και οπλαρχηγοί από τη Μακεδονία και τον Όλυμπο. Μικρός αριθμός κατευθύνθηκε στη συνέχεια στις </a:t>
            </a:r>
            <a:r>
              <a:rPr lang="el-GR" b="1" dirty="0" smtClean="0"/>
              <a:t>Κυκλάδες</a:t>
            </a:r>
            <a:r>
              <a:rPr lang="el-GR" dirty="0" smtClean="0"/>
              <a:t> και κάποιοι μεμονωμένοι στη </a:t>
            </a:r>
            <a:r>
              <a:rPr lang="el-GR" b="1" dirty="0" smtClean="0"/>
              <a:t>Στερεά Ελλάδα</a:t>
            </a:r>
            <a:r>
              <a:rPr lang="el-GR" dirty="0" smtClean="0"/>
              <a:t>.</a:t>
            </a:r>
            <a:endParaRPr lang="en-US" dirty="0" smtClean="0"/>
          </a:p>
          <a:p>
            <a:pPr marL="0" indent="0">
              <a:buNone/>
            </a:pPr>
            <a:r>
              <a:rPr lang="el-GR" dirty="0" smtClean="0"/>
              <a:t>Ο </a:t>
            </a:r>
            <a:r>
              <a:rPr lang="el-GR" b="1" dirty="0" smtClean="0"/>
              <a:t>προσφυγικός συνωστισμός στις Σποράδες </a:t>
            </a:r>
            <a:r>
              <a:rPr lang="el-GR" dirty="0" smtClean="0"/>
              <a:t>επέφερε </a:t>
            </a:r>
            <a:r>
              <a:rPr lang="el-GR" b="1" dirty="0" smtClean="0"/>
              <a:t>φτώχεια, σύγχυση και αναρχία</a:t>
            </a:r>
            <a:r>
              <a:rPr lang="el-GR" dirty="0" smtClean="0"/>
              <a:t>. Οι τοπικές αρχές βρέθηκαν αδύναμες, όχι μόνο να περιθάλψουν τους άπορους και πεινασμένους νεοφερμένους, αλλά και να διατηρήσουν την τάξη, καθώς ένα μέρος από αυτούς στράφηκε στη </a:t>
            </a:r>
            <a:r>
              <a:rPr lang="el-GR" b="1" dirty="0" smtClean="0"/>
              <a:t>ληστεία και την πειρατεία.</a:t>
            </a:r>
            <a:r>
              <a:rPr lang="el-GR" dirty="0" smtClean="0"/>
              <a:t> </a:t>
            </a:r>
            <a:r>
              <a:rPr lang="el-GR" b="1" dirty="0" smtClean="0"/>
              <a:t>Κρούσματα βίας </a:t>
            </a:r>
            <a:r>
              <a:rPr lang="el-GR" dirty="0" smtClean="0"/>
              <a:t>προκαλούσαν ειδικά οι πρόσφυγες από τον Όλυμπο, οι οποίοι απέβησαν στην πράξη κυρίαρχοι των νησιών και τρόμος των εγχωρίων.</a:t>
            </a:r>
            <a:endParaRPr lang="el-GR" dirty="0"/>
          </a:p>
        </p:txBody>
      </p:sp>
    </p:spTree>
    <p:extLst>
      <p:ext uri="{BB962C8B-B14F-4D97-AF65-F5344CB8AC3E}">
        <p14:creationId xmlns:p14="http://schemas.microsoft.com/office/powerpoint/2010/main" val="308683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92696"/>
          </a:xfrm>
        </p:spPr>
        <p:txBody>
          <a:bodyPr>
            <a:normAutofit fontScale="90000"/>
          </a:bodyPr>
          <a:lstStyle/>
          <a:p>
            <a:r>
              <a:rPr lang="en-US" dirty="0" smtClean="0"/>
              <a:t>#4</a:t>
            </a:r>
            <a:endParaRPr lang="el-GR" dirty="0"/>
          </a:p>
        </p:txBody>
      </p:sp>
      <p:sp>
        <p:nvSpPr>
          <p:cNvPr id="3" name="Θέση περιεχομένου 2"/>
          <p:cNvSpPr>
            <a:spLocks noGrp="1"/>
          </p:cNvSpPr>
          <p:nvPr>
            <p:ph idx="1"/>
          </p:nvPr>
        </p:nvSpPr>
        <p:spPr>
          <a:xfrm>
            <a:off x="457200" y="620688"/>
            <a:ext cx="8229600" cy="6237312"/>
          </a:xfrm>
        </p:spPr>
        <p:txBody>
          <a:bodyPr>
            <a:normAutofit fontScale="70000" lnSpcReduction="20000"/>
          </a:bodyPr>
          <a:lstStyle/>
          <a:p>
            <a:pPr marL="0" indent="0">
              <a:buNone/>
            </a:pPr>
            <a:r>
              <a:rPr lang="el-GR" dirty="0" smtClean="0"/>
              <a:t>Μεγάλα κύματα προσφύγων από την </a:t>
            </a:r>
            <a:r>
              <a:rPr lang="el-GR" b="1" dirty="0" smtClean="0"/>
              <a:t>Ήπειρο </a:t>
            </a:r>
            <a:r>
              <a:rPr lang="el-GR" dirty="0" smtClean="0"/>
              <a:t>κατευθύνθηκαν στη </a:t>
            </a:r>
            <a:r>
              <a:rPr lang="el-GR" b="1" dirty="0" smtClean="0"/>
              <a:t>Δυτική Στερεά</a:t>
            </a:r>
            <a:r>
              <a:rPr lang="el-GR" dirty="0" smtClean="0"/>
              <a:t>, για να αποφύγουν τα τουρκικά αντίποινα, μετά την καταστολή του κινήματος, το </a:t>
            </a:r>
            <a:r>
              <a:rPr lang="el-GR" b="1" dirty="0" smtClean="0"/>
              <a:t>καλοκαίρι του 1821</a:t>
            </a:r>
            <a:r>
              <a:rPr lang="el-GR" dirty="0" smtClean="0"/>
              <a:t>. Πλήθη συνέρρευσαν στο </a:t>
            </a:r>
            <a:r>
              <a:rPr lang="el-GR" b="1" dirty="0" smtClean="0"/>
              <a:t>Μεσολόγγι</a:t>
            </a:r>
            <a:r>
              <a:rPr lang="el-GR" dirty="0" smtClean="0"/>
              <a:t>. Τελευταίοι κατέφθασαν οι </a:t>
            </a:r>
            <a:r>
              <a:rPr lang="el-GR" b="1" dirty="0" smtClean="0"/>
              <a:t>Σουλιώτες στις αρχές του 1823</a:t>
            </a:r>
            <a:r>
              <a:rPr lang="el-GR" dirty="0" smtClean="0"/>
              <a:t>, μέσω των Ιόνιων νησιών, μετά τη λύση της πολιορκίας του Σουλίου.</a:t>
            </a:r>
            <a:endParaRPr lang="en-US" dirty="0" smtClean="0"/>
          </a:p>
          <a:p>
            <a:pPr marL="0" indent="0">
              <a:buNone/>
            </a:pPr>
            <a:r>
              <a:rPr lang="el-GR" dirty="0" smtClean="0"/>
              <a:t>Οι Σουλιώτες πρόσφυγες έφτασαν σε μια περίοδο κατά την οποία το Μεσολόγγι, μετά την εκδίωξη των Τούρκων από τη Δυτική Στερεά, είχε πλέον επιβαρυνθεί υπερβολικά. Οι εγχώριοι δυσφορούσαν έντονα γι' αυτήν τη συνεχή εισροή προσφυγικών πληθυσμών. Για να ανακουφιστεί η πόλη</a:t>
            </a:r>
            <a:r>
              <a:rPr lang="el-GR" b="1" dirty="0" smtClean="0"/>
              <a:t>, το Βουλευτικό παραχώρησε στους Σουλιώτες το </a:t>
            </a:r>
            <a:r>
              <a:rPr lang="el-GR" b="1" dirty="0" err="1" smtClean="0"/>
              <a:t>Ζαπάντι</a:t>
            </a:r>
            <a:r>
              <a:rPr lang="el-GR" b="1" dirty="0" smtClean="0"/>
              <a:t>, </a:t>
            </a:r>
            <a:r>
              <a:rPr lang="el-GR" dirty="0" smtClean="0"/>
              <a:t>βορειοδυτικά του Αγρινίου Οργανωμένες όμως </a:t>
            </a:r>
            <a:r>
              <a:rPr lang="el-GR" b="1" dirty="0" smtClean="0"/>
              <a:t>αντιδράσεις των ντόπιων </a:t>
            </a:r>
            <a:r>
              <a:rPr lang="el-GR" dirty="0" smtClean="0"/>
              <a:t>ματαίωσαν τη σχεδιαζόμενη παραχώρηση γης για εγκατάσταση προσφύγων. Παρά την αποτυχία, η απόφαση αυτή αποτελεί την </a:t>
            </a:r>
            <a:r>
              <a:rPr lang="el-GR" b="1" dirty="0" smtClean="0"/>
              <a:t>πρώτη ιδέα για αποκατάσταση προσφύγων στα χρόνια του Αγώνα και έφερε στο προσκήνιο το ζήτημα αξιοποίησης των «εθνικών γαιών»</a:t>
            </a:r>
            <a:r>
              <a:rPr lang="el-GR" dirty="0" smtClean="0"/>
              <a:t>, που επρόκειτο να απασχολήσει αργότερα το νεοελληνικό κράτος.</a:t>
            </a:r>
          </a:p>
          <a:p>
            <a:pPr marL="0" indent="0">
              <a:buNone/>
            </a:pPr>
            <a:r>
              <a:rPr lang="el-GR" dirty="0" smtClean="0"/>
              <a:t>Από τους Ηπειρώτες πρόσφυγες, </a:t>
            </a:r>
            <a:r>
              <a:rPr lang="el-GR" b="1" dirty="0" smtClean="0"/>
              <a:t>πρώτοι οι Σουλιώτες πέτυχαν να εκπροσωπηθούν στην Γ' Εθνοσυνέλευση</a:t>
            </a:r>
            <a:r>
              <a:rPr lang="el-GR" dirty="0" smtClean="0"/>
              <a:t>, όπου έθεσαν ως βασικό θέμα την παραχώρηση τόπου για </a:t>
            </a:r>
            <a:r>
              <a:rPr lang="el-GR" b="1" dirty="0" smtClean="0"/>
              <a:t>μόνιμη εγκατά</a:t>
            </a:r>
            <a:r>
              <a:rPr lang="el-GR" dirty="0" smtClean="0"/>
              <a:t>σταση.</a:t>
            </a:r>
            <a:endParaRPr lang="el-GR" dirty="0"/>
          </a:p>
        </p:txBody>
      </p:sp>
    </p:spTree>
    <p:extLst>
      <p:ext uri="{BB962C8B-B14F-4D97-AF65-F5344CB8AC3E}">
        <p14:creationId xmlns:p14="http://schemas.microsoft.com/office/powerpoint/2010/main" val="2301442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3. Πρόσφυγες από τα νησιά του Αιγαίου και την Κρήτη</a:t>
            </a:r>
            <a:endParaRPr lang="el-GR" dirty="0"/>
          </a:p>
        </p:txBody>
      </p:sp>
      <p:sp>
        <p:nvSpPr>
          <p:cNvPr id="3" name="Θέση περιεχομένου 2"/>
          <p:cNvSpPr>
            <a:spLocks noGrp="1"/>
          </p:cNvSpPr>
          <p:nvPr>
            <p:ph idx="1"/>
          </p:nvPr>
        </p:nvSpPr>
        <p:spPr>
          <a:xfrm>
            <a:off x="457200" y="1600200"/>
            <a:ext cx="8229600" cy="5069160"/>
          </a:xfrm>
        </p:spPr>
        <p:txBody>
          <a:bodyPr>
            <a:normAutofit fontScale="85000" lnSpcReduction="10000"/>
          </a:bodyPr>
          <a:lstStyle/>
          <a:p>
            <a:pPr marL="0" indent="0">
              <a:buNone/>
            </a:pPr>
            <a:r>
              <a:rPr lang="el-GR" b="1" dirty="0" smtClean="0"/>
              <a:t>α. Οι </a:t>
            </a:r>
            <a:r>
              <a:rPr lang="el-GR" b="1" dirty="0" err="1" smtClean="0"/>
              <a:t>Κρήτες</a:t>
            </a:r>
            <a:r>
              <a:rPr lang="el-GR" b="1" dirty="0" smtClean="0"/>
              <a:t> και οι </a:t>
            </a:r>
            <a:r>
              <a:rPr lang="el-GR" b="1" dirty="0" err="1" smtClean="0"/>
              <a:t>Κάσιοι</a:t>
            </a:r>
            <a:r>
              <a:rPr lang="el-GR" b="1" dirty="0" smtClean="0"/>
              <a:t> πρόσφυγες</a:t>
            </a:r>
          </a:p>
          <a:p>
            <a:pPr marL="0" indent="0">
              <a:buNone/>
            </a:pPr>
            <a:r>
              <a:rPr lang="el-GR" dirty="0" smtClean="0"/>
              <a:t>Από τον πρώτο κιόλας χρόνο της Επανάστασης, οπλοφόροι </a:t>
            </a:r>
            <a:r>
              <a:rPr lang="el-GR" dirty="0" err="1" smtClean="0"/>
              <a:t>Κρήτες</a:t>
            </a:r>
            <a:r>
              <a:rPr lang="el-GR" dirty="0" smtClean="0"/>
              <a:t> κατέφυγαν, αρχικά σε μικρό αριθμό, στις Κυκλάδες. Μετά την καταστροφή της Κάσου από τον αιγυπτιακό στόλο το 1824, οι </a:t>
            </a:r>
            <a:r>
              <a:rPr lang="el-GR" dirty="0" err="1" smtClean="0"/>
              <a:t>Κάσιοι</a:t>
            </a:r>
            <a:r>
              <a:rPr lang="el-GR" dirty="0" smtClean="0"/>
              <a:t> αλλά και οι </a:t>
            </a:r>
            <a:r>
              <a:rPr lang="el-GR" dirty="0" err="1" smtClean="0"/>
              <a:t>Κρήτες</a:t>
            </a:r>
            <a:r>
              <a:rPr lang="el-GR" dirty="0" smtClean="0"/>
              <a:t> που είχαν καταφύγει εκεί, κατευθύνθηκαν σε άλλα νησιά του Αιγαίου. Η άφιξη των </a:t>
            </a:r>
            <a:r>
              <a:rPr lang="el-GR" dirty="0" err="1" smtClean="0"/>
              <a:t>Κρητών</a:t>
            </a:r>
            <a:r>
              <a:rPr lang="el-GR" dirty="0" smtClean="0"/>
              <a:t> προκάλεσε αναταραχή στο κεντρικό Αιγαίο. Ως τα μέσα της δεκαετίας, οι ένοπλοι </a:t>
            </a:r>
            <a:r>
              <a:rPr lang="el-GR" dirty="0" err="1" smtClean="0"/>
              <a:t>Κρήτες</a:t>
            </a:r>
            <a:r>
              <a:rPr lang="el-GR" dirty="0" smtClean="0"/>
              <a:t> πρόσφυγες είχαν αποβεί κυρίαρχοι σε βάρος των εγχωρίων. Άλλη ομάδα </a:t>
            </a:r>
            <a:r>
              <a:rPr lang="el-GR" dirty="0" err="1" smtClean="0"/>
              <a:t>Κρητών</a:t>
            </a:r>
            <a:r>
              <a:rPr lang="el-GR" dirty="0" smtClean="0"/>
              <a:t> προσφύγων του 1823-1824 κατέφυγε στην Πελοπόννησο. Στην Αργολίδα η κυβέρνηση μερίμνησε για τη διατροφή και περίθαλψή τους.</a:t>
            </a:r>
            <a:endParaRPr lang="el-GR" dirty="0"/>
          </a:p>
        </p:txBody>
      </p:sp>
    </p:spTree>
    <p:extLst>
      <p:ext uri="{BB962C8B-B14F-4D97-AF65-F5344CB8AC3E}">
        <p14:creationId xmlns:p14="http://schemas.microsoft.com/office/powerpoint/2010/main" val="167943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432048"/>
          </a:xfrm>
        </p:spPr>
        <p:txBody>
          <a:bodyPr>
            <a:normAutofit fontScale="90000"/>
          </a:bodyPr>
          <a:lstStyle/>
          <a:p>
            <a:r>
              <a:rPr lang="el-GR" dirty="0" smtClean="0"/>
              <a:t>β. Οι </a:t>
            </a:r>
            <a:r>
              <a:rPr lang="el-GR" dirty="0" err="1" smtClean="0"/>
              <a:t>Χίοι</a:t>
            </a:r>
            <a:r>
              <a:rPr lang="el-GR" dirty="0" smtClean="0"/>
              <a:t> πρόσφυγες</a:t>
            </a:r>
            <a:endParaRPr lang="el-GR" dirty="0"/>
          </a:p>
        </p:txBody>
      </p:sp>
      <p:sp>
        <p:nvSpPr>
          <p:cNvPr id="3" name="Θέση περιεχομένου 2"/>
          <p:cNvSpPr>
            <a:spLocks noGrp="1"/>
          </p:cNvSpPr>
          <p:nvPr>
            <p:ph idx="1"/>
          </p:nvPr>
        </p:nvSpPr>
        <p:spPr>
          <a:xfrm>
            <a:off x="457200" y="692696"/>
            <a:ext cx="8229600" cy="6165304"/>
          </a:xfrm>
        </p:spPr>
        <p:txBody>
          <a:bodyPr>
            <a:normAutofit fontScale="55000" lnSpcReduction="20000"/>
          </a:bodyPr>
          <a:lstStyle/>
          <a:p>
            <a:pPr marL="0" indent="0">
              <a:buNone/>
            </a:pPr>
            <a:r>
              <a:rPr lang="el-GR" dirty="0" smtClean="0"/>
              <a:t>Μετά την </a:t>
            </a:r>
            <a:r>
              <a:rPr lang="el-GR" b="1" dirty="0" smtClean="0"/>
              <a:t>καταστροφή της Χίου </a:t>
            </a:r>
            <a:r>
              <a:rPr lang="el-GR" dirty="0" smtClean="0"/>
              <a:t>και τη μαζική μεταφορά των κατοίκων της στα Ψαρά, ανέκυψε πρόβλημα από το πλήθος των προσφύγων που κατέκλυσε το νησί. Οι </a:t>
            </a:r>
            <a:r>
              <a:rPr lang="el-GR" b="1" dirty="0" smtClean="0"/>
              <a:t>Ψαριανοί </a:t>
            </a:r>
            <a:r>
              <a:rPr lang="el-GR" dirty="0" smtClean="0"/>
              <a:t>έδειξαν και πάλι φροντίδα, παραχωρώντας στους </a:t>
            </a:r>
            <a:r>
              <a:rPr lang="el-GR" dirty="0" err="1" smtClean="0"/>
              <a:t>Χίους</a:t>
            </a:r>
            <a:r>
              <a:rPr lang="el-GR" dirty="0" smtClean="0"/>
              <a:t> πρόχειρα καταλύματα. Το αδιαχώρητο που δημιουργήθηκε αντιμετωπίστηκε, όπως και παλαιότερα, με τη </a:t>
            </a:r>
            <a:r>
              <a:rPr lang="el-GR" b="1" dirty="0" smtClean="0"/>
              <a:t>μεταφορά μεγάλου αριθμού </a:t>
            </a:r>
            <a:r>
              <a:rPr lang="el-GR" b="1" dirty="0" err="1" smtClean="0"/>
              <a:t>Χίων</a:t>
            </a:r>
            <a:r>
              <a:rPr lang="el-GR" b="1" dirty="0" smtClean="0"/>
              <a:t> στις Κυκλάδες και την Πελοπόννησο.</a:t>
            </a:r>
            <a:r>
              <a:rPr lang="el-GR" dirty="0" smtClean="0"/>
              <a:t> </a:t>
            </a:r>
            <a:r>
              <a:rPr lang="en-US" dirty="0" smtClean="0"/>
              <a:t> </a:t>
            </a:r>
            <a:r>
              <a:rPr lang="el-GR" dirty="0" smtClean="0"/>
              <a:t>Γενικά, η διάθεση των </a:t>
            </a:r>
            <a:r>
              <a:rPr lang="el-GR" dirty="0" err="1" smtClean="0"/>
              <a:t>Κυκλαδιτών</a:t>
            </a:r>
            <a:r>
              <a:rPr lang="el-GR" dirty="0" smtClean="0"/>
              <a:t> απέναντι τους ήταν φιλική και οι </a:t>
            </a:r>
            <a:r>
              <a:rPr lang="el-GR" dirty="0" err="1" smtClean="0"/>
              <a:t>Χίοι</a:t>
            </a:r>
            <a:r>
              <a:rPr lang="el-GR" dirty="0" smtClean="0"/>
              <a:t> προσαρμόστηκαν εύκολα.</a:t>
            </a:r>
          </a:p>
          <a:p>
            <a:pPr marL="0" indent="0">
              <a:buNone/>
            </a:pPr>
            <a:r>
              <a:rPr lang="el-GR" dirty="0" smtClean="0"/>
              <a:t>Όσοι μεταφέρθηκαν στην Πελοπόννησο, βρέθηκαν στην </a:t>
            </a:r>
            <a:r>
              <a:rPr lang="el-GR" b="1" dirty="0" smtClean="0"/>
              <a:t>πυρπολημένη Κόρινθο πεινασμένοι και χωρίς καμία περίθαλψη</a:t>
            </a:r>
            <a:r>
              <a:rPr lang="el-GR" dirty="0" smtClean="0"/>
              <a:t>. Μερικοί αποβιβάστηκαν στον </a:t>
            </a:r>
            <a:r>
              <a:rPr lang="el-GR" b="1" dirty="0" smtClean="0"/>
              <a:t>Πειραιά </a:t>
            </a:r>
            <a:r>
              <a:rPr lang="el-GR" dirty="0" smtClean="0"/>
              <a:t>και από εκεί πήγαν στην</a:t>
            </a:r>
            <a:r>
              <a:rPr lang="el-GR" b="1" dirty="0" smtClean="0"/>
              <a:t> Αθήνα.</a:t>
            </a:r>
            <a:r>
              <a:rPr lang="el-GR" dirty="0" smtClean="0"/>
              <a:t> </a:t>
            </a:r>
            <a:r>
              <a:rPr lang="el-GR" b="1" dirty="0" smtClean="0"/>
              <a:t>Η κυβέρνηση έδειξε φροντίδα για όλους αυτούς: </a:t>
            </a:r>
            <a:r>
              <a:rPr lang="el-GR" dirty="0" smtClean="0"/>
              <a:t>παραχώρησε </a:t>
            </a:r>
            <a:r>
              <a:rPr lang="el-GR" b="1" dirty="0" smtClean="0"/>
              <a:t>χώρους στέγασης και καταλύματα </a:t>
            </a:r>
            <a:r>
              <a:rPr lang="el-GR" dirty="0" smtClean="0"/>
              <a:t>και ανέλαβε τη </a:t>
            </a:r>
            <a:r>
              <a:rPr lang="el-GR" b="1" dirty="0" smtClean="0"/>
              <a:t>δαπάνη της συντήρησης των απόρων, των χηρών και των ορφανών.</a:t>
            </a:r>
            <a:r>
              <a:rPr lang="el-GR" dirty="0" smtClean="0"/>
              <a:t> Στη συνέχεια διαμοίρασε τους πρόσφυγες σε γύρω χωριά και κωμοπόλεις και ζήτησε από τους προκρίτους να τους φροντίζουν. Τα μέτρα περίθαλψης όμως ατόνησαν μέσα σ' ένα μήνα, γιατί </a:t>
            </a:r>
            <a:r>
              <a:rPr lang="el-GR" b="1" dirty="0" smtClean="0"/>
              <a:t>έπρεπε η κυβέρνηση να εξοικονομήσει πόρους </a:t>
            </a:r>
            <a:r>
              <a:rPr lang="el-GR" dirty="0" smtClean="0"/>
              <a:t>για την προετοιμασία της άμυνας, ενόψει της επικείμενης εκστρατείας του Δράμαλη.</a:t>
            </a:r>
          </a:p>
          <a:p>
            <a:pPr marL="0" indent="0">
              <a:buNone/>
            </a:pPr>
            <a:r>
              <a:rPr lang="el-GR" dirty="0" smtClean="0"/>
              <a:t>Η νοσταλγία για την ιδιαίτερη πατρίδα τους και οι κακουχίες στην προσφυγιά τόνωσαν την επιθυμία των </a:t>
            </a:r>
            <a:r>
              <a:rPr lang="el-GR" dirty="0" err="1" smtClean="0"/>
              <a:t>Χίων</a:t>
            </a:r>
            <a:r>
              <a:rPr lang="el-GR" dirty="0" smtClean="0"/>
              <a:t> να επιστρέψουν στο νησί τους, έστω κι αν αυτό βρισκόταν υπό τουρκική κατοχή. </a:t>
            </a:r>
            <a:r>
              <a:rPr lang="el-GR" b="1" dirty="0" smtClean="0"/>
              <a:t>Από τον Οκτώβριο του 1822, αρκετοί άρχισαν να επιστρέφουν.</a:t>
            </a:r>
            <a:r>
              <a:rPr lang="el-GR" dirty="0" smtClean="0"/>
              <a:t> </a:t>
            </a:r>
            <a:r>
              <a:rPr lang="en-US" dirty="0" smtClean="0"/>
              <a:t> </a:t>
            </a:r>
            <a:r>
              <a:rPr lang="el-GR" dirty="0" smtClean="0"/>
              <a:t>Όσοι παρέμειναν, αντίθετα με άλλους πρόσφυγες, εργάστηκαν σε όλη τη διάρκεια της Επανάστασης, όχι για αποκατάσταση στους τόπους που είχαν προσφύγει, αλλά </a:t>
            </a:r>
            <a:r>
              <a:rPr lang="el-GR" b="1" dirty="0" smtClean="0"/>
              <a:t>για ανακατάληψη του νησιού τους</a:t>
            </a:r>
            <a:r>
              <a:rPr lang="el-GR" dirty="0" smtClean="0"/>
              <a:t>. Η αποτυχημένη επιχείρηση του Φαβιέρου (1827-1828), που προετοιμάστηκε από </a:t>
            </a:r>
            <a:r>
              <a:rPr lang="el-GR" dirty="0" err="1" smtClean="0"/>
              <a:t>Χίους</a:t>
            </a:r>
            <a:r>
              <a:rPr lang="el-GR" dirty="0" smtClean="0"/>
              <a:t> πρόσφυγες για το σκοπό αυτό, έθεσε </a:t>
            </a:r>
            <a:r>
              <a:rPr lang="el-GR" b="1" dirty="0" smtClean="0"/>
              <a:t>άδοξο τέλος σε αυτές τις προσπάθειες </a:t>
            </a:r>
            <a:r>
              <a:rPr lang="el-GR" dirty="0" smtClean="0"/>
              <a:t>και γέννησε νέο κύμα </a:t>
            </a:r>
            <a:r>
              <a:rPr lang="el-GR" dirty="0" err="1" smtClean="0"/>
              <a:t>Χίων</a:t>
            </a:r>
            <a:r>
              <a:rPr lang="el-GR" dirty="0" smtClean="0"/>
              <a:t> προσφύγων προς τη Σάμο και τις Κυκλάδες.</a:t>
            </a:r>
            <a:endParaRPr lang="el-GR" dirty="0"/>
          </a:p>
        </p:txBody>
      </p:sp>
    </p:spTree>
    <p:extLst>
      <p:ext uri="{BB962C8B-B14F-4D97-AF65-F5344CB8AC3E}">
        <p14:creationId xmlns:p14="http://schemas.microsoft.com/office/powerpoint/2010/main" val="1514183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620688"/>
          </a:xfrm>
        </p:spPr>
        <p:txBody>
          <a:bodyPr>
            <a:normAutofit fontScale="90000"/>
          </a:bodyPr>
          <a:lstStyle/>
          <a:p>
            <a:r>
              <a:rPr lang="el-GR" dirty="0" smtClean="0"/>
              <a:t>γ. Οι Ψαριανοί πρόσφυγες</a:t>
            </a:r>
            <a:endParaRPr lang="el-GR" dirty="0"/>
          </a:p>
        </p:txBody>
      </p:sp>
      <p:sp>
        <p:nvSpPr>
          <p:cNvPr id="3" name="Θέση περιεχομένου 2"/>
          <p:cNvSpPr>
            <a:spLocks noGrp="1"/>
          </p:cNvSpPr>
          <p:nvPr>
            <p:ph idx="1"/>
          </p:nvPr>
        </p:nvSpPr>
        <p:spPr>
          <a:xfrm>
            <a:off x="457200" y="908720"/>
            <a:ext cx="8229600" cy="5832648"/>
          </a:xfrm>
        </p:spPr>
        <p:txBody>
          <a:bodyPr>
            <a:noAutofit/>
          </a:bodyPr>
          <a:lstStyle/>
          <a:p>
            <a:pPr marL="0" indent="0">
              <a:buNone/>
            </a:pPr>
            <a:r>
              <a:rPr lang="el-GR" sz="1600" dirty="0" smtClean="0"/>
              <a:t>Τον </a:t>
            </a:r>
            <a:r>
              <a:rPr lang="el-GR" sz="1600" b="1" dirty="0" smtClean="0"/>
              <a:t>Ιούνιο του 1824 </a:t>
            </a:r>
            <a:r>
              <a:rPr lang="el-GR" sz="1600" dirty="0" smtClean="0"/>
              <a:t>σήμανε η ώρα της προσφυγιάς και για τους Ψαριανούς. Περίπου </a:t>
            </a:r>
            <a:r>
              <a:rPr lang="el-GR" sz="1600" b="1" dirty="0" smtClean="0"/>
              <a:t>3.600 εγκατέλειψαν το κατεστραμμένο νησί, </a:t>
            </a:r>
            <a:r>
              <a:rPr lang="el-GR" sz="1600" dirty="0" smtClean="0"/>
              <a:t>με προορισμό άλλα νησιά του Αιγαίου. Λίγοι κατέφυγαν στο </a:t>
            </a:r>
            <a:r>
              <a:rPr lang="el-GR" sz="1600" b="1" dirty="0" smtClean="0"/>
              <a:t>Ναύπλιο</a:t>
            </a:r>
            <a:r>
              <a:rPr lang="el-GR" sz="1600" dirty="0" smtClean="0"/>
              <a:t>.</a:t>
            </a:r>
          </a:p>
          <a:p>
            <a:pPr marL="0" indent="0">
              <a:buNone/>
            </a:pPr>
            <a:r>
              <a:rPr lang="el-GR" sz="1600" dirty="0" smtClean="0"/>
              <a:t>Στις </a:t>
            </a:r>
            <a:r>
              <a:rPr lang="el-GR" sz="1600" b="1" dirty="0" smtClean="0"/>
              <a:t>Κυκλάδες,</a:t>
            </a:r>
            <a:r>
              <a:rPr lang="el-GR" sz="1600" dirty="0" smtClean="0"/>
              <a:t> όπου κυρίως κατευθύνθηκαν, δεν αντιμετωπίστηκαν παντού με τον ίδιο τρόπο. Ευπρόσδεκτοι ήταν στην </a:t>
            </a:r>
            <a:r>
              <a:rPr lang="el-GR" sz="1600" b="1" dirty="0" smtClean="0"/>
              <a:t>Τήνο</a:t>
            </a:r>
            <a:r>
              <a:rPr lang="el-GR" sz="1600" dirty="0" smtClean="0"/>
              <a:t>, η κοινότητα της οποίας μερίμνησε άμεσα για τη συντήρησή τους. Από εκεί οι περισσότεροι μετοίκησαν στη γειτονική </a:t>
            </a:r>
            <a:r>
              <a:rPr lang="el-GR" sz="1600" b="1" dirty="0" smtClean="0"/>
              <a:t>Σύρο</a:t>
            </a:r>
            <a:r>
              <a:rPr lang="el-GR" sz="1600" dirty="0" smtClean="0"/>
              <a:t> ή επέστρεψαν αργότερα στις εστίες τους. Στην </a:t>
            </a:r>
            <a:r>
              <a:rPr lang="el-GR" sz="1600" b="1" dirty="0" smtClean="0"/>
              <a:t>Πάρο και την Άνδρο </a:t>
            </a:r>
            <a:r>
              <a:rPr lang="el-GR" sz="1600" dirty="0" smtClean="0"/>
              <a:t>αντιμετώπισαν προβλήματα με τους ντόπιους. Αντίθετα, οι </a:t>
            </a:r>
            <a:r>
              <a:rPr lang="el-GR" sz="1600" b="1" dirty="0" smtClean="0"/>
              <a:t>Σπετσιώτες</a:t>
            </a:r>
            <a:r>
              <a:rPr lang="el-GR" sz="1600" dirty="0" smtClean="0"/>
              <a:t> τούς συμπεριφέρθηκαν ευσπλαχνικά, ξεχνώντας τους παλιούς ανταγωνισμούς των δύο ναυτικών νησιών. Όταν όμως οι Ψαριανοί έδειξαν διάθεση να εγκατασταθούν μόνιμα στις Σπέτσες, οι Σπετσιώτες αντέδρασαν. Έτσι οι Ψαριανοί αναγκάστηκαν να μετοικήσουν και, με κυβερνητική άδεια, να εγκατασταθούν στη </a:t>
            </a:r>
            <a:r>
              <a:rPr lang="el-GR" sz="1600" b="1" dirty="0" smtClean="0"/>
              <a:t>Μονεμβασιά.</a:t>
            </a:r>
          </a:p>
          <a:p>
            <a:pPr marL="0" indent="0">
              <a:buNone/>
            </a:pPr>
            <a:r>
              <a:rPr lang="el-GR" sz="1600" b="1" dirty="0" smtClean="0"/>
              <a:t>Η κυβέρνηση φρόντισε για τη στέγασή τους</a:t>
            </a:r>
            <a:r>
              <a:rPr lang="el-GR" sz="1600" dirty="0" smtClean="0"/>
              <a:t>, όρισε να εισπράττουν ένα μέρος από τους φόρους της περιοχής και κατάρτισε κατάλογο των αιχμαλώτων Ψαριανών για την εξαγορά τους. Παρ' όλα αυτά, οι Ψαριανοί της Μονεμβασιάς θεώρησαν ότι δεν αντιμετωπίστηκε ικανοποιητικά η κατάστασή τους, που επιδεινώθηκε δραματικά με το </a:t>
            </a:r>
            <a:r>
              <a:rPr lang="el-GR" sz="1600" b="1" dirty="0" smtClean="0"/>
              <a:t>ξέσπασμα θανατηφόρου επιδημίας</a:t>
            </a:r>
            <a:r>
              <a:rPr lang="el-GR" sz="1600" dirty="0" smtClean="0"/>
              <a:t>. Οι περισσότεροι Ψαριανοί έφυγαν αργότερα από τη Μονεμβασιά και διασκορπίστηκαν πάλι στις Κυκλάδες. Στην Αίγινα, περισσότερο απ' οπουδήποτε αλλού, βρήκαν το χώρο της μόνιμης εγκατάστασης που επιδίωκαν. Ανέπτυξαν μεγάλη δραστηριότητα στα κοινά θέματα του νησιού, αλλά και στις υποθέσεις του έθνους γενικότερα. Ίδρυσαν σχολείο, διέδωσαν τα έθιμά τους και μέχρι τα μέσα του αιώνα διατήρησαν το κοινοτικό τους σύστημα.</a:t>
            </a:r>
          </a:p>
          <a:p>
            <a:pPr marL="0" indent="0">
              <a:buNone/>
            </a:pPr>
            <a:r>
              <a:rPr lang="el-GR" sz="1600" b="1" dirty="0" smtClean="0"/>
              <a:t>Στην Γ' Εθνοσυνέλευση οι Ψαριανοί ζήτησαν με καθυστέρηση να καθοριστεί τόπος προσφυγικού συνοικισμού τους</a:t>
            </a:r>
            <a:r>
              <a:rPr lang="el-GR" sz="1600" dirty="0" smtClean="0"/>
              <a:t>. Έχοντας εξασφαλίσει στην πράξη χώρο εγκατάστασης στην </a:t>
            </a:r>
            <a:r>
              <a:rPr lang="el-GR" sz="1600" b="1" dirty="0" smtClean="0"/>
              <a:t>Αίγινα </a:t>
            </a:r>
            <a:r>
              <a:rPr lang="el-GR" sz="1600" dirty="0" smtClean="0"/>
              <a:t>δεν πιέζονταν, όπως άλλοι.</a:t>
            </a:r>
            <a:endParaRPr lang="el-GR" sz="1600" dirty="0"/>
          </a:p>
        </p:txBody>
      </p:sp>
    </p:spTree>
    <p:extLst>
      <p:ext uri="{BB962C8B-B14F-4D97-AF65-F5344CB8AC3E}">
        <p14:creationId xmlns:p14="http://schemas.microsoft.com/office/powerpoint/2010/main" val="19020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2800" dirty="0" smtClean="0"/>
              <a:t>δ. Ο προσφυγικός συνοικισμός της Ερμούπολης Σύρου</a:t>
            </a:r>
            <a:endParaRPr lang="el-GR" sz="2800" dirty="0"/>
          </a:p>
        </p:txBody>
      </p:sp>
      <p:sp>
        <p:nvSpPr>
          <p:cNvPr id="3" name="Θέση περιεχομένου 2"/>
          <p:cNvSpPr>
            <a:spLocks noGrp="1"/>
          </p:cNvSpPr>
          <p:nvPr>
            <p:ph idx="1"/>
          </p:nvPr>
        </p:nvSpPr>
        <p:spPr>
          <a:xfrm>
            <a:off x="457200" y="908720"/>
            <a:ext cx="8229600" cy="5832648"/>
          </a:xfrm>
        </p:spPr>
        <p:txBody>
          <a:bodyPr>
            <a:normAutofit fontScale="70000" lnSpcReduction="20000"/>
          </a:bodyPr>
          <a:lstStyle/>
          <a:p>
            <a:pPr marL="0" indent="0">
              <a:buNone/>
            </a:pPr>
            <a:r>
              <a:rPr lang="el-GR" dirty="0" smtClean="0"/>
              <a:t>Αξίζει να δούμε αναλυτικότερα τη δημιουργία της Ερμούπολης στη Σύρο. </a:t>
            </a:r>
            <a:endParaRPr lang="en-US" dirty="0" smtClean="0"/>
          </a:p>
          <a:p>
            <a:pPr marL="0" indent="0">
              <a:buNone/>
            </a:pPr>
            <a:r>
              <a:rPr lang="el-GR" dirty="0" smtClean="0"/>
              <a:t>Αποτελεί </a:t>
            </a:r>
            <a:r>
              <a:rPr lang="el-GR" b="1" dirty="0" smtClean="0"/>
              <a:t>αντιπροσωπευτικό δείγμα ίδρυσης και εξέλιξης ενός αυτοτελούς και ακμαίου προσφυγικού συνοικισμού </a:t>
            </a:r>
            <a:r>
              <a:rPr lang="el-GR" dirty="0" smtClean="0"/>
              <a:t>κατά τη διάρκεια της Επανάστασης, ο οποίος βασίστηκε στην πρωτοβουλία των οικιστών του, χωρίς κυβερνητική αρωγή. </a:t>
            </a:r>
            <a:endParaRPr lang="en-US" dirty="0" smtClean="0"/>
          </a:p>
          <a:p>
            <a:pPr marL="0" indent="0">
              <a:buNone/>
            </a:pPr>
            <a:r>
              <a:rPr lang="el-GR" dirty="0" smtClean="0"/>
              <a:t>Η περιοχή, που </a:t>
            </a:r>
            <a:r>
              <a:rPr lang="el-GR" b="1" dirty="0" smtClean="0"/>
              <a:t>το 1825 πήρε το όνομα Ερμούπολη </a:t>
            </a:r>
            <a:r>
              <a:rPr lang="el-GR" dirty="0" smtClean="0"/>
              <a:t>από τους πρόσφυγες οικιστές της, άρχισε να συγκεντρώνει </a:t>
            </a:r>
            <a:r>
              <a:rPr lang="el-GR" b="1" dirty="0" smtClean="0"/>
              <a:t>από το 1821 έως το 1824 Έλληνες πρόσφυγες απ' όλα τα μέρη της Ελλάδας</a:t>
            </a:r>
            <a:r>
              <a:rPr lang="el-GR" dirty="0" smtClean="0"/>
              <a:t>: </a:t>
            </a:r>
            <a:r>
              <a:rPr lang="el-GR" dirty="0" err="1" smtClean="0"/>
              <a:t>Μικρασιάτες</a:t>
            </a:r>
            <a:r>
              <a:rPr lang="el-GR" dirty="0" smtClean="0"/>
              <a:t>, Ψαριανούς, </a:t>
            </a:r>
            <a:r>
              <a:rPr lang="el-GR" dirty="0" err="1" smtClean="0"/>
              <a:t>Κρήτες</a:t>
            </a:r>
            <a:r>
              <a:rPr lang="el-GR" dirty="0" smtClean="0"/>
              <a:t> και κυρίως </a:t>
            </a:r>
            <a:r>
              <a:rPr lang="el-GR" dirty="0" err="1" smtClean="0"/>
              <a:t>Χίους</a:t>
            </a:r>
            <a:r>
              <a:rPr lang="el-GR" dirty="0" smtClean="0"/>
              <a:t>. </a:t>
            </a:r>
            <a:endParaRPr lang="en-US" dirty="0" smtClean="0"/>
          </a:p>
          <a:p>
            <a:pPr marL="0" indent="0">
              <a:buNone/>
            </a:pPr>
            <a:r>
              <a:rPr lang="el-GR" dirty="0" smtClean="0"/>
              <a:t>Η συμφόρηση που είχε επέλθει στα γειτονικά νησιά, η θέση του λιμανιού και η ουδέτερη στάση που τηρούσε το νησί στα πρώτα χρόνια της Επανάστασης προκάλεσαν την </a:t>
            </a:r>
            <a:r>
              <a:rPr lang="el-GR" b="1" dirty="0" smtClean="0"/>
              <a:t>αθρόα προσέλευση</a:t>
            </a:r>
            <a:r>
              <a:rPr lang="el-GR" dirty="0" smtClean="0"/>
              <a:t>. Οι ντόπιοι Συριανοί κατοικούσαν στην Άνω Σύρο, μακριά από την παραλία, στην οποία συγκεντρώθηκαν οι νεοφερμένοι. Σύντομα η αυξημένη προσέλευση προσφύγων προκάλεσε την επιφυλακτικότητα και, στη συνέχεια, τις αντιδράσεις των ντόπιων, κυρίως λόγω κτηματικών διαφορών. Τη διάσταση υποδαύλιζε επιπλέον η </a:t>
            </a:r>
            <a:r>
              <a:rPr lang="el-GR" b="1" dirty="0" smtClean="0"/>
              <a:t>διαφορά δόγματος</a:t>
            </a:r>
            <a:r>
              <a:rPr lang="el-GR" dirty="0" smtClean="0"/>
              <a:t> μεταξύ των καθολικών ντόπιων και των ορθόδοξων προσφύγων.</a:t>
            </a:r>
            <a:endParaRPr lang="el-GR" dirty="0"/>
          </a:p>
        </p:txBody>
      </p:sp>
    </p:spTree>
    <p:extLst>
      <p:ext uri="{BB962C8B-B14F-4D97-AF65-F5344CB8AC3E}">
        <p14:creationId xmlns:p14="http://schemas.microsoft.com/office/powerpoint/2010/main" val="3231060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77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7301" y="116632"/>
            <a:ext cx="8229600" cy="648072"/>
          </a:xfrm>
        </p:spPr>
        <p:txBody>
          <a:bodyPr>
            <a:normAutofit/>
          </a:bodyPr>
          <a:lstStyle/>
          <a:p>
            <a:r>
              <a:rPr lang="el-GR" sz="2800" dirty="0" smtClean="0"/>
              <a:t>Νικόλαος </a:t>
            </a:r>
            <a:r>
              <a:rPr lang="el-GR" sz="2800" dirty="0" err="1" smtClean="0"/>
              <a:t>Γύζης</a:t>
            </a:r>
            <a:r>
              <a:rPr lang="el-GR" sz="2800" dirty="0" smtClean="0"/>
              <a:t>, Μετά την καταστροφή των Ψαρών</a:t>
            </a:r>
            <a:endParaRPr lang="el-GR" sz="2800" dirty="0"/>
          </a:p>
        </p:txBody>
      </p:sp>
      <p:sp>
        <p:nvSpPr>
          <p:cNvPr id="3" name="Θέση περιεχομένου 2"/>
          <p:cNvSpPr>
            <a:spLocks noGrp="1"/>
          </p:cNvSpPr>
          <p:nvPr>
            <p:ph idx="1"/>
          </p:nvPr>
        </p:nvSpPr>
        <p:spPr/>
        <p:txBody>
          <a:bodyPr/>
          <a:lstStyle/>
          <a:p>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35292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666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08720"/>
          </a:xfrm>
        </p:spPr>
        <p:txBody>
          <a:bodyPr>
            <a:noAutofit/>
          </a:bodyPr>
          <a:lstStyle/>
          <a:p>
            <a:r>
              <a:rPr lang="el-GR" sz="2800" dirty="0" smtClean="0"/>
              <a:t>4. Η στάση της πολιτικής ηγεσίας απέναντι στο προσφυγικό ζήτημα</a:t>
            </a:r>
            <a:endParaRPr lang="el-GR" sz="2800" dirty="0"/>
          </a:p>
        </p:txBody>
      </p:sp>
      <p:sp>
        <p:nvSpPr>
          <p:cNvPr id="3" name="Θέση περιεχομένου 2"/>
          <p:cNvSpPr>
            <a:spLocks noGrp="1"/>
          </p:cNvSpPr>
          <p:nvPr>
            <p:ph idx="1"/>
          </p:nvPr>
        </p:nvSpPr>
        <p:spPr>
          <a:xfrm>
            <a:off x="457200" y="1124744"/>
            <a:ext cx="8229600" cy="5616624"/>
          </a:xfrm>
        </p:spPr>
        <p:txBody>
          <a:bodyPr>
            <a:normAutofit fontScale="70000" lnSpcReduction="20000"/>
          </a:bodyPr>
          <a:lstStyle/>
          <a:p>
            <a:pPr marL="0" indent="0">
              <a:buNone/>
            </a:pPr>
            <a:r>
              <a:rPr lang="el-GR" dirty="0" smtClean="0"/>
              <a:t>Γενικά, το προσφυγικό ζήτημα στη διάρκεια της Επανάστασης </a:t>
            </a:r>
            <a:r>
              <a:rPr lang="el-GR" b="1" dirty="0" smtClean="0"/>
              <a:t>δεν αντιμετωπίστηκε μεθοδικά εκ μέρους της πολιτικής ηγεσίας</a:t>
            </a:r>
            <a:r>
              <a:rPr lang="el-GR" dirty="0" smtClean="0"/>
              <a:t> των Ελλήνων. Όπου έγιναν προσπάθειες για την περίθαλψη και την ενσωμάτωση των προσφύγων, αυτές στηρίχθηκαν στον αυθορμητισμό και τη συμπαράσταση των κατά τόπους ελληνικών κοινοτήτων ή σε εντελώς προσωρινά μέτρα των κυβερνήσεων. Αιτήματα προσφύγων τέθηκαν, αλλά όχι προσφυγικό ζήτημα συνολικά. </a:t>
            </a:r>
            <a:r>
              <a:rPr lang="el-GR" b="1" dirty="0" smtClean="0"/>
              <a:t>Μόνο στην Γ' Εθνική Συνέλευση το προσφυγικό προβλήθηκε εντονότερα </a:t>
            </a:r>
            <a:r>
              <a:rPr lang="el-GR" dirty="0" smtClean="0"/>
              <a:t>από τις διάφορες προσφυγικές ομάδες, που ζήτησαν την εκπροσώπησή τους στη Συνέλευση, για να προωθήσουν το αίτημα παροχής χώρου για μόνιμη εγκατάσταση στην ελεύθερη Ελλάδα. Το </a:t>
            </a:r>
            <a:r>
              <a:rPr lang="el-GR" b="1" dirty="0" smtClean="0"/>
              <a:t>ψήφισμα της 5ης Μαΐου 1827</a:t>
            </a:r>
            <a:r>
              <a:rPr lang="el-GR" dirty="0" smtClean="0"/>
              <a:t>, με το οποίο καλούνταν όλοι οι ορθόδοξοι </a:t>
            </a:r>
            <a:r>
              <a:rPr lang="el-GR" b="1" dirty="0" smtClean="0"/>
              <a:t>«όσων αι πόλεις κατεστράφησαν, να προσέλθουν εις την </a:t>
            </a:r>
            <a:r>
              <a:rPr lang="el-GR" b="1" dirty="0" err="1" smtClean="0"/>
              <a:t>Βουλήν</a:t>
            </a:r>
            <a:r>
              <a:rPr lang="el-GR" b="1" dirty="0" smtClean="0"/>
              <a:t> να ζητήσουν τόπον και να εγείρουν νέας πόλεις», </a:t>
            </a:r>
            <a:r>
              <a:rPr lang="el-GR" dirty="0" smtClean="0"/>
              <a:t>έδειχνε την τάση να επικρατήσει μία ευρύτερη αντίληψη για το προσφυγικό. Ωστόσο, οι επαναστατικές κυβερνήσεις δεν προχώρησαν στην υλοποίηση των αποφάσεών τους και δεν οργάνωσαν συνοικισμούς προσφύγων. Οι δυσμενέστατες συνθήκες κατά την Επανάσταση αλλά και οι κατά τόπους αντιδράσεις εμπόδισαν την εφαρμογή μέτρων για την επίλυση του προβλήματος.</a:t>
            </a:r>
            <a:endParaRPr lang="el-GR" dirty="0"/>
          </a:p>
        </p:txBody>
      </p:sp>
    </p:spTree>
    <p:extLst>
      <p:ext uri="{BB962C8B-B14F-4D97-AF65-F5344CB8AC3E}">
        <p14:creationId xmlns:p14="http://schemas.microsoft.com/office/powerpoint/2010/main" val="1737704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Autofit/>
          </a:bodyPr>
          <a:lstStyle/>
          <a:p>
            <a:r>
              <a:rPr lang="el-GR" sz="2400" dirty="0" smtClean="0"/>
              <a:t>1. Επιστολή των προσφύγων από τις Κυδωνιές και τα </a:t>
            </a:r>
            <a:r>
              <a:rPr lang="el-GR" sz="2400" dirty="0" err="1" smtClean="0"/>
              <a:t>Μοσχονήσια</a:t>
            </a:r>
            <a:r>
              <a:rPr lang="el-GR" sz="2400" dirty="0" smtClean="0"/>
              <a:t> προς το Βουλευτικό</a:t>
            </a:r>
            <a:br>
              <a:rPr lang="el-GR" sz="2400" dirty="0" smtClean="0"/>
            </a:br>
            <a:endParaRPr lang="el-GR" sz="2400" dirty="0"/>
          </a:p>
        </p:txBody>
      </p:sp>
      <p:sp>
        <p:nvSpPr>
          <p:cNvPr id="3" name="Θέση περιεχομένου 2"/>
          <p:cNvSpPr>
            <a:spLocks noGrp="1"/>
          </p:cNvSpPr>
          <p:nvPr>
            <p:ph idx="1"/>
          </p:nvPr>
        </p:nvSpPr>
        <p:spPr>
          <a:xfrm>
            <a:off x="457200" y="1052736"/>
            <a:ext cx="8229600" cy="5616624"/>
          </a:xfrm>
        </p:spPr>
        <p:txBody>
          <a:bodyPr>
            <a:normAutofit fontScale="70000" lnSpcReduction="20000"/>
          </a:bodyPr>
          <a:lstStyle/>
          <a:p>
            <a:pPr marL="0" indent="0">
              <a:buNone/>
            </a:pPr>
            <a:r>
              <a:rPr lang="el-GR" dirty="0" smtClean="0"/>
              <a:t>«Οι </a:t>
            </a:r>
            <a:r>
              <a:rPr lang="el-GR" b="1" dirty="0" smtClean="0"/>
              <a:t>εν </a:t>
            </a:r>
            <a:r>
              <a:rPr lang="el-GR" b="1" dirty="0" err="1" smtClean="0"/>
              <a:t>Αιγίνη</a:t>
            </a:r>
            <a:r>
              <a:rPr lang="el-GR" b="1" dirty="0" smtClean="0"/>
              <a:t> πρόσφυγες </a:t>
            </a:r>
            <a:r>
              <a:rPr lang="el-GR" b="1" dirty="0" err="1" smtClean="0"/>
              <a:t>Κυδωνιείς</a:t>
            </a:r>
            <a:r>
              <a:rPr lang="el-GR" b="1" dirty="0" smtClean="0"/>
              <a:t> </a:t>
            </a:r>
            <a:r>
              <a:rPr lang="el-GR" dirty="0" smtClean="0"/>
              <a:t>προς το </a:t>
            </a:r>
            <a:r>
              <a:rPr lang="el-GR" dirty="0" err="1" smtClean="0"/>
              <a:t>Βουλευτικόν</a:t>
            </a:r>
            <a:endParaRPr lang="el-GR" dirty="0" smtClean="0"/>
          </a:p>
          <a:p>
            <a:pPr marL="0" indent="0">
              <a:buNone/>
            </a:pPr>
            <a:endParaRPr lang="el-GR" dirty="0" smtClean="0"/>
          </a:p>
          <a:p>
            <a:pPr marL="0" indent="0">
              <a:buNone/>
            </a:pPr>
            <a:r>
              <a:rPr lang="el-GR" dirty="0" err="1" smtClean="0"/>
              <a:t>Προστρέχομεν</a:t>
            </a:r>
            <a:r>
              <a:rPr lang="el-GR" dirty="0" smtClean="0"/>
              <a:t> λοιπόν υπό την σκέπην της φιλεύσπλαχνου μητρός μας και </a:t>
            </a:r>
            <a:r>
              <a:rPr lang="el-GR" dirty="0" err="1" smtClean="0"/>
              <a:t>θερμοίς</a:t>
            </a:r>
            <a:r>
              <a:rPr lang="el-GR" dirty="0" smtClean="0"/>
              <a:t> </a:t>
            </a:r>
            <a:r>
              <a:rPr lang="el-GR" dirty="0" err="1" smtClean="0"/>
              <a:t>δακρύοις</a:t>
            </a:r>
            <a:r>
              <a:rPr lang="el-GR" dirty="0" smtClean="0"/>
              <a:t> </a:t>
            </a:r>
            <a:r>
              <a:rPr lang="el-GR" b="1" dirty="0" err="1" smtClean="0"/>
              <a:t>παρακαλούμεν</a:t>
            </a:r>
            <a:r>
              <a:rPr lang="el-GR" b="1" dirty="0" smtClean="0"/>
              <a:t> ελέω </a:t>
            </a:r>
            <a:r>
              <a:rPr lang="el-GR" b="1" dirty="0" err="1" smtClean="0"/>
              <a:t>όμματι</a:t>
            </a:r>
            <a:r>
              <a:rPr lang="el-GR" b="1" dirty="0" smtClean="0"/>
              <a:t> </a:t>
            </a:r>
            <a:r>
              <a:rPr lang="el-GR" dirty="0" smtClean="0"/>
              <a:t>να επίβλεψη εις τας απείρους δυστυχίας μας• </a:t>
            </a:r>
            <a:r>
              <a:rPr lang="el-GR" dirty="0" err="1" smtClean="0"/>
              <a:t>ηξεύρει</a:t>
            </a:r>
            <a:r>
              <a:rPr lang="el-GR" dirty="0" smtClean="0"/>
              <a:t> καλώς ότι </a:t>
            </a:r>
            <a:r>
              <a:rPr lang="el-GR" b="1" dirty="0" smtClean="0"/>
              <a:t>είμεθα άνθρωποι χωρίς πατρίδα, χωρίς υποστατικά, χωρίς </a:t>
            </a:r>
            <a:r>
              <a:rPr lang="el-GR" b="1" dirty="0" err="1" smtClean="0"/>
              <a:t>οσπήτιον</a:t>
            </a:r>
            <a:r>
              <a:rPr lang="el-GR" b="1" dirty="0" smtClean="0"/>
              <a:t>, χωρίς ένδυμα</a:t>
            </a:r>
            <a:r>
              <a:rPr lang="el-GR" dirty="0" smtClean="0"/>
              <a:t>, αν με το </a:t>
            </a:r>
            <a:r>
              <a:rPr lang="el-GR" dirty="0" err="1" smtClean="0"/>
              <a:t>μικρότατον</a:t>
            </a:r>
            <a:r>
              <a:rPr lang="el-GR" dirty="0" smtClean="0"/>
              <a:t> και ψευδές </a:t>
            </a:r>
            <a:r>
              <a:rPr lang="el-GR" dirty="0" err="1" smtClean="0"/>
              <a:t>εμπόριόν</a:t>
            </a:r>
            <a:r>
              <a:rPr lang="el-GR" dirty="0" smtClean="0"/>
              <a:t> μας, ή με τα μικρά μας πλοία </a:t>
            </a:r>
            <a:r>
              <a:rPr lang="el-GR" dirty="0" err="1" smtClean="0"/>
              <a:t>κερδίσωμεν</a:t>
            </a:r>
            <a:r>
              <a:rPr lang="el-GR" dirty="0" smtClean="0"/>
              <a:t> μικρόν τι κέρδος, πού τάχα πρώτον να το </a:t>
            </a:r>
            <a:r>
              <a:rPr lang="el-GR" dirty="0" err="1" smtClean="0"/>
              <a:t>δώσωμεν</a:t>
            </a:r>
            <a:r>
              <a:rPr lang="el-GR" dirty="0" smtClean="0"/>
              <a:t>; εις </a:t>
            </a:r>
            <a:r>
              <a:rPr lang="el-GR" dirty="0" err="1" smtClean="0"/>
              <a:t>τροφήν</a:t>
            </a:r>
            <a:r>
              <a:rPr lang="el-GR" dirty="0" smtClean="0"/>
              <a:t> των παίδων και γυναικών; εις ενδύματα; εις </a:t>
            </a:r>
            <a:r>
              <a:rPr lang="el-GR" dirty="0" err="1" smtClean="0"/>
              <a:t>ενοίκιον</a:t>
            </a:r>
            <a:r>
              <a:rPr lang="el-GR" dirty="0" smtClean="0"/>
              <a:t>; ή εις άλλα καθημερινά αναγκαία; λάβετε λοιπόν, λάβετε την </a:t>
            </a:r>
            <a:r>
              <a:rPr lang="el-GR" dirty="0" err="1" smtClean="0"/>
              <a:t>ενδεχομένην</a:t>
            </a:r>
            <a:r>
              <a:rPr lang="el-GR" dirty="0" smtClean="0"/>
              <a:t> </a:t>
            </a:r>
            <a:r>
              <a:rPr lang="el-GR" dirty="0" err="1" smtClean="0"/>
              <a:t>δι</a:t>
            </a:r>
            <a:r>
              <a:rPr lang="el-GR" dirty="0" smtClean="0"/>
              <a:t>' ημάς </a:t>
            </a:r>
            <a:r>
              <a:rPr lang="el-GR" dirty="0" err="1" smtClean="0"/>
              <a:t>υπεράσπισιν</a:t>
            </a:r>
            <a:r>
              <a:rPr lang="el-GR" dirty="0" smtClean="0"/>
              <a:t>, </a:t>
            </a:r>
            <a:r>
              <a:rPr lang="el-GR" b="1" dirty="0" smtClean="0"/>
              <a:t>ελευθερώσατε μας από τας των Αιγινητών </a:t>
            </a:r>
            <a:r>
              <a:rPr lang="el-GR" b="1" dirty="0" err="1" smtClean="0"/>
              <a:t>πολλάς</a:t>
            </a:r>
            <a:r>
              <a:rPr lang="el-GR" b="1" dirty="0" smtClean="0"/>
              <a:t> καταχρήσεις, επιτάξατε αυτούς να </a:t>
            </a:r>
            <a:r>
              <a:rPr lang="el-GR" b="1" dirty="0" err="1" smtClean="0"/>
              <a:t>απέχωσι</a:t>
            </a:r>
            <a:r>
              <a:rPr lang="el-GR" b="1" dirty="0" smtClean="0"/>
              <a:t> του λοιπού από ημάς και να μη μας </a:t>
            </a:r>
            <a:r>
              <a:rPr lang="el-GR" b="1" dirty="0" err="1" smtClean="0"/>
              <a:t>ζητούσιν</a:t>
            </a:r>
            <a:r>
              <a:rPr lang="el-GR" b="1" dirty="0" smtClean="0"/>
              <a:t> </a:t>
            </a:r>
            <a:r>
              <a:rPr lang="el-GR" b="1" dirty="0" err="1" smtClean="0"/>
              <a:t>ό,τι</a:t>
            </a:r>
            <a:r>
              <a:rPr lang="el-GR" b="1" dirty="0" smtClean="0"/>
              <a:t> θέλει το κέφι των</a:t>
            </a:r>
            <a:r>
              <a:rPr lang="el-GR" dirty="0" smtClean="0"/>
              <a:t>...</a:t>
            </a:r>
          </a:p>
          <a:p>
            <a:pPr marL="0" indent="0">
              <a:buNone/>
            </a:pPr>
            <a:endParaRPr lang="el-GR" dirty="0" smtClean="0"/>
          </a:p>
          <a:p>
            <a:pPr marL="0" indent="0">
              <a:buNone/>
            </a:pPr>
            <a:r>
              <a:rPr lang="el-GR" b="1" dirty="0" smtClean="0"/>
              <a:t>1825 Σεπτεμβρίου 29, εν </a:t>
            </a:r>
            <a:r>
              <a:rPr lang="el-GR" b="1" dirty="0" err="1" smtClean="0"/>
              <a:t>Αιγίνη</a:t>
            </a:r>
            <a:r>
              <a:rPr lang="el-GR" dirty="0" smtClean="0"/>
              <a:t>.</a:t>
            </a:r>
          </a:p>
          <a:p>
            <a:pPr marL="0" indent="0">
              <a:buNone/>
            </a:pPr>
            <a:endParaRPr lang="el-GR" dirty="0" smtClean="0"/>
          </a:p>
          <a:p>
            <a:pPr marL="0" indent="0">
              <a:buNone/>
            </a:pPr>
            <a:r>
              <a:rPr lang="el-GR" dirty="0" smtClean="0"/>
              <a:t>Οι εν </a:t>
            </a:r>
            <a:r>
              <a:rPr lang="el-GR" dirty="0" err="1" smtClean="0"/>
              <a:t>Αιγίνη</a:t>
            </a:r>
            <a:r>
              <a:rPr lang="el-GR" dirty="0" smtClean="0"/>
              <a:t> παροικούντες </a:t>
            </a:r>
            <a:r>
              <a:rPr lang="el-GR" b="1" dirty="0" err="1" smtClean="0"/>
              <a:t>Κυδωνιείς</a:t>
            </a:r>
            <a:r>
              <a:rPr lang="el-GR" b="1" dirty="0" smtClean="0"/>
              <a:t> και </a:t>
            </a:r>
            <a:r>
              <a:rPr lang="el-GR" b="1" dirty="0" err="1" smtClean="0"/>
              <a:t>Μοσχονησιώται</a:t>
            </a:r>
            <a:r>
              <a:rPr lang="el-GR" b="1" dirty="0" smtClean="0"/>
              <a:t> </a:t>
            </a:r>
            <a:r>
              <a:rPr lang="el-GR" dirty="0" smtClean="0"/>
              <a:t>οι ευπειθέστατοι </a:t>
            </a:r>
            <a:r>
              <a:rPr lang="el-GR" dirty="0" err="1" smtClean="0"/>
              <a:t>πατριώται</a:t>
            </a:r>
            <a:r>
              <a:rPr lang="el-GR" dirty="0" smtClean="0"/>
              <a:t>».</a:t>
            </a:r>
            <a:endParaRPr lang="el-GR" dirty="0"/>
          </a:p>
        </p:txBody>
      </p:sp>
    </p:spTree>
    <p:extLst>
      <p:ext uri="{BB962C8B-B14F-4D97-AF65-F5344CB8AC3E}">
        <p14:creationId xmlns:p14="http://schemas.microsoft.com/office/powerpoint/2010/main" val="1400549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570186"/>
          </a:xfrm>
        </p:spPr>
        <p:txBody>
          <a:bodyPr>
            <a:noAutofit/>
          </a:bodyPr>
          <a:lstStyle/>
          <a:p>
            <a:r>
              <a:rPr lang="el-GR" sz="1600" dirty="0" smtClean="0"/>
              <a:t>Ερώτηση: Με βάση τις γνώσεις σας από το σχολικό εγχειρίδιο και τα στοιχεία που θα αντλήσετε από τα πιο πάνω παραθέματα, να απαντήσετε στα εξής ερωτήματα:</a:t>
            </a:r>
            <a:br>
              <a:rPr lang="el-GR" sz="1600" dirty="0" smtClean="0"/>
            </a:br>
            <a:r>
              <a:rPr lang="el-GR" sz="1600" dirty="0" smtClean="0"/>
              <a:t>α) Για ποιους λόγους οι </a:t>
            </a:r>
            <a:r>
              <a:rPr lang="el-GR" sz="1600" dirty="0" err="1" smtClean="0"/>
              <a:t>Κυδωνιείς</a:t>
            </a:r>
            <a:r>
              <a:rPr lang="el-GR" sz="1600" dirty="0" smtClean="0"/>
              <a:t> πρόσφυγες δε διεκδίκησαν εκπροσώπηση στα πολιτικά πράγματα της επαναστατημένης Ελλάδας;</a:t>
            </a:r>
            <a:br>
              <a:rPr lang="el-GR" sz="1600" dirty="0" smtClean="0"/>
            </a:br>
            <a:r>
              <a:rPr lang="el-GR" sz="1600" dirty="0" smtClean="0"/>
              <a:t>β) Ποιο περιεχόμενο είχαν τα αιτήματά τους προς τις επαναστατικές κυβερνήσεις;</a:t>
            </a:r>
            <a:br>
              <a:rPr lang="el-GR" sz="1600" dirty="0" smtClean="0"/>
            </a:br>
            <a:endParaRPr lang="el-GR" sz="1600" dirty="0"/>
          </a:p>
        </p:txBody>
      </p:sp>
      <p:sp>
        <p:nvSpPr>
          <p:cNvPr id="3" name="Θέση περιεχομένου 2"/>
          <p:cNvSpPr>
            <a:spLocks noGrp="1"/>
          </p:cNvSpPr>
          <p:nvPr>
            <p:ph idx="1"/>
          </p:nvPr>
        </p:nvSpPr>
        <p:spPr>
          <a:xfrm>
            <a:off x="457200" y="1988840"/>
            <a:ext cx="8229600" cy="4752528"/>
          </a:xfrm>
        </p:spPr>
        <p:txBody>
          <a:bodyPr>
            <a:normAutofit fontScale="85000" lnSpcReduction="20000"/>
          </a:bodyPr>
          <a:lstStyle/>
          <a:p>
            <a:pPr marL="0" indent="0">
              <a:buNone/>
            </a:pPr>
            <a:r>
              <a:rPr lang="el-GR" b="1" dirty="0" smtClean="0"/>
              <a:t>ΠΗΓΗ 1</a:t>
            </a:r>
          </a:p>
          <a:p>
            <a:pPr marL="0" indent="0">
              <a:buNone/>
            </a:pPr>
            <a:r>
              <a:rPr lang="el-GR" dirty="0" smtClean="0"/>
              <a:t>Χιλιάδες </a:t>
            </a:r>
            <a:r>
              <a:rPr lang="el-GR" dirty="0" err="1" smtClean="0"/>
              <a:t>Κυδωνιείς</a:t>
            </a:r>
            <a:r>
              <a:rPr lang="el-GR" dirty="0" smtClean="0"/>
              <a:t> πρόσφυγες στα νησιά του Αιγαίου</a:t>
            </a:r>
          </a:p>
          <a:p>
            <a:pPr marL="0" indent="0">
              <a:buNone/>
            </a:pPr>
            <a:r>
              <a:rPr lang="el-GR" dirty="0" smtClean="0"/>
              <a:t>Οι διασωθέντες [</a:t>
            </a:r>
            <a:r>
              <a:rPr lang="el-GR" dirty="0" err="1" smtClean="0"/>
              <a:t>Κυδωνιείς</a:t>
            </a:r>
            <a:r>
              <a:rPr lang="el-GR" dirty="0" smtClean="0"/>
              <a:t>] μετεφέρθησαν εις τα Ψαρά προς </a:t>
            </a:r>
            <a:r>
              <a:rPr lang="el-GR" dirty="0" err="1" smtClean="0"/>
              <a:t>περίθαλψιν</a:t>
            </a:r>
            <a:r>
              <a:rPr lang="el-GR" dirty="0" smtClean="0"/>
              <a:t> και εκείθεν δυόμιση χιλιάδες εστάλησαν εις την </a:t>
            </a:r>
            <a:r>
              <a:rPr lang="el-GR" dirty="0" err="1" smtClean="0"/>
              <a:t>Σκύρον</a:t>
            </a:r>
            <a:r>
              <a:rPr lang="el-GR" dirty="0" smtClean="0"/>
              <a:t> και πολλοί άλλοι </a:t>
            </a:r>
            <a:r>
              <a:rPr lang="el-GR" dirty="0" err="1" smtClean="0"/>
              <a:t>διεκομίσθησαν</a:t>
            </a:r>
            <a:r>
              <a:rPr lang="el-GR" dirty="0" smtClean="0"/>
              <a:t> εις τας </a:t>
            </a:r>
            <a:r>
              <a:rPr lang="el-GR" dirty="0" err="1" smtClean="0"/>
              <a:t>Σπέτσας</a:t>
            </a:r>
            <a:r>
              <a:rPr lang="el-GR" dirty="0" smtClean="0"/>
              <a:t> και την </a:t>
            </a:r>
            <a:r>
              <a:rPr lang="el-GR" dirty="0" err="1" smtClean="0"/>
              <a:t>Ύδραν</a:t>
            </a:r>
            <a:r>
              <a:rPr lang="el-GR" dirty="0" smtClean="0"/>
              <a:t>, οπόθεν οι άνδρες άλλοι </a:t>
            </a:r>
            <a:r>
              <a:rPr lang="el-GR" dirty="0" err="1" smtClean="0"/>
              <a:t>κατετάχθησαν</a:t>
            </a:r>
            <a:r>
              <a:rPr lang="el-GR" dirty="0" smtClean="0"/>
              <a:t> εις τα πλοία ως </a:t>
            </a:r>
            <a:r>
              <a:rPr lang="el-GR" dirty="0" err="1" smtClean="0"/>
              <a:t>ναύται</a:t>
            </a:r>
            <a:r>
              <a:rPr lang="el-GR" dirty="0" smtClean="0"/>
              <a:t> και άλλοι μετέβησαν εις τα πελοποννησιακά στρατόπεδα. </a:t>
            </a:r>
            <a:r>
              <a:rPr lang="el-GR" b="1" dirty="0" smtClean="0"/>
              <a:t>Σύμφωνα προς ένα </a:t>
            </a:r>
            <a:r>
              <a:rPr lang="el-GR" b="1" dirty="0" err="1" smtClean="0"/>
              <a:t>έγγραφον</a:t>
            </a:r>
            <a:r>
              <a:rPr lang="el-GR" b="1" dirty="0" smtClean="0"/>
              <a:t> της Βουλής των Ψαρών, κατά την 7ην Ιουνίου οι μεταφερθέντες ανήλθαν εις</a:t>
            </a:r>
            <a:r>
              <a:rPr lang="en-US" b="1" dirty="0" smtClean="0"/>
              <a:t> </a:t>
            </a:r>
            <a:r>
              <a:rPr lang="el-GR" b="1" dirty="0" smtClean="0"/>
              <a:t>είκοσι πέντε χιλιάδες</a:t>
            </a:r>
            <a:r>
              <a:rPr lang="el-GR" dirty="0" smtClean="0"/>
              <a:t>.</a:t>
            </a:r>
          </a:p>
          <a:p>
            <a:pPr marL="0" indent="0">
              <a:buNone/>
            </a:pPr>
            <a:r>
              <a:rPr lang="el-GR" dirty="0" err="1" smtClean="0"/>
              <a:t>∆ιονύσιοςΚόκκινος</a:t>
            </a:r>
            <a:r>
              <a:rPr lang="el-GR" dirty="0" smtClean="0"/>
              <a:t>, Η Ελληνική </a:t>
            </a:r>
            <a:r>
              <a:rPr lang="el-GR" dirty="0" err="1" smtClean="0"/>
              <a:t>Επανάστασις</a:t>
            </a:r>
            <a:r>
              <a:rPr lang="el-GR" dirty="0" smtClean="0"/>
              <a:t>, </a:t>
            </a:r>
            <a:r>
              <a:rPr lang="el-GR" dirty="0" err="1" smtClean="0"/>
              <a:t>τόμ</a:t>
            </a:r>
            <a:r>
              <a:rPr lang="el-GR" dirty="0" smtClean="0"/>
              <a:t>. 1, σ. 584.</a:t>
            </a:r>
          </a:p>
          <a:p>
            <a:pPr marL="0" indent="0">
              <a:buNone/>
            </a:pPr>
            <a:endParaRPr lang="el-GR" dirty="0"/>
          </a:p>
        </p:txBody>
      </p:sp>
    </p:spTree>
    <p:extLst>
      <p:ext uri="{BB962C8B-B14F-4D97-AF65-F5344CB8AC3E}">
        <p14:creationId xmlns:p14="http://schemas.microsoft.com/office/powerpoint/2010/main" val="3472114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ΠΗΓΗ 2</a:t>
            </a:r>
            <a:r>
              <a:rPr lang="en-US" dirty="0" smtClean="0"/>
              <a:t> </a:t>
            </a:r>
            <a:r>
              <a:rPr lang="el-GR" dirty="0" smtClean="0"/>
              <a:t>Τα Ψαρά ασφυκτιούν από την έλευση των προσφύγων.</a:t>
            </a:r>
            <a:endParaRPr lang="el-GR" dirty="0"/>
          </a:p>
        </p:txBody>
      </p:sp>
      <p:sp>
        <p:nvSpPr>
          <p:cNvPr id="3" name="Θέση περιεχομένου 2"/>
          <p:cNvSpPr>
            <a:spLocks noGrp="1"/>
          </p:cNvSpPr>
          <p:nvPr>
            <p:ph idx="1"/>
          </p:nvPr>
        </p:nvSpPr>
        <p:spPr>
          <a:xfrm>
            <a:off x="457200" y="1600200"/>
            <a:ext cx="8229600" cy="4997152"/>
          </a:xfrm>
        </p:spPr>
        <p:txBody>
          <a:bodyPr>
            <a:normAutofit fontScale="77500" lnSpcReduction="20000"/>
          </a:bodyPr>
          <a:lstStyle/>
          <a:p>
            <a:pPr marL="0" indent="0">
              <a:buNone/>
            </a:pPr>
            <a:r>
              <a:rPr lang="el-GR" dirty="0" err="1" smtClean="0"/>
              <a:t>Πολλαί</a:t>
            </a:r>
            <a:r>
              <a:rPr lang="el-GR" dirty="0" smtClean="0"/>
              <a:t> </a:t>
            </a:r>
            <a:r>
              <a:rPr lang="el-GR" dirty="0" err="1" smtClean="0"/>
              <a:t>οικογένειαι</a:t>
            </a:r>
            <a:r>
              <a:rPr lang="el-GR" dirty="0" smtClean="0"/>
              <a:t> από τας Κυδωνίας, από τα </a:t>
            </a:r>
            <a:r>
              <a:rPr lang="el-GR" dirty="0" err="1" smtClean="0"/>
              <a:t>Μοσχονήσια</a:t>
            </a:r>
            <a:r>
              <a:rPr lang="el-GR" dirty="0" smtClean="0"/>
              <a:t> και από την </a:t>
            </a:r>
            <a:r>
              <a:rPr lang="el-GR" dirty="0" err="1" smtClean="0"/>
              <a:t>Χίον</a:t>
            </a:r>
            <a:r>
              <a:rPr lang="el-GR" dirty="0" smtClean="0"/>
              <a:t> είχαν μεταφερθεί </a:t>
            </a:r>
            <a:r>
              <a:rPr lang="el-GR" b="1" dirty="0" smtClean="0"/>
              <a:t>εις τα Ψαρά </a:t>
            </a:r>
            <a:r>
              <a:rPr lang="el-GR" dirty="0" smtClean="0"/>
              <a:t>κατά τας εναντίον των τόπων των </a:t>
            </a:r>
            <a:r>
              <a:rPr lang="el-GR" dirty="0" err="1" smtClean="0"/>
              <a:t>τουρκικάς</a:t>
            </a:r>
            <a:r>
              <a:rPr lang="el-GR" dirty="0" smtClean="0"/>
              <a:t> </a:t>
            </a:r>
            <a:r>
              <a:rPr lang="el-GR" dirty="0" err="1" smtClean="0"/>
              <a:t>επιδρομάς</a:t>
            </a:r>
            <a:r>
              <a:rPr lang="el-GR" dirty="0" smtClean="0"/>
              <a:t> και </a:t>
            </a:r>
            <a:r>
              <a:rPr lang="el-GR" dirty="0" err="1" smtClean="0"/>
              <a:t>ετοποθετήθησαν</a:t>
            </a:r>
            <a:r>
              <a:rPr lang="el-GR" dirty="0" smtClean="0"/>
              <a:t> εις διάφορα σπίτια. </a:t>
            </a:r>
            <a:r>
              <a:rPr lang="el-GR" dirty="0" err="1" smtClean="0"/>
              <a:t>Εδημιουργήθη</a:t>
            </a:r>
            <a:r>
              <a:rPr lang="el-GR" dirty="0" smtClean="0"/>
              <a:t> εκ τούτου </a:t>
            </a:r>
            <a:r>
              <a:rPr lang="el-GR" b="1" dirty="0" smtClean="0"/>
              <a:t>δραματική </a:t>
            </a:r>
            <a:r>
              <a:rPr lang="el-GR" b="1" dirty="0" err="1" smtClean="0"/>
              <a:t>κατάστασις</a:t>
            </a:r>
            <a:r>
              <a:rPr lang="el-GR" dirty="0" smtClean="0"/>
              <a:t>. Όχι μόνον οι πρόσφυγες, αλλά και οι φιλοξενούντες τούτους υπό την </a:t>
            </a:r>
            <a:r>
              <a:rPr lang="el-GR" dirty="0" err="1" smtClean="0"/>
              <a:t>κοινήν</a:t>
            </a:r>
            <a:r>
              <a:rPr lang="el-GR" dirty="0" smtClean="0"/>
              <a:t> </a:t>
            </a:r>
            <a:r>
              <a:rPr lang="el-GR" dirty="0" err="1" smtClean="0"/>
              <a:t>στέγην</a:t>
            </a:r>
            <a:r>
              <a:rPr lang="el-GR" dirty="0" smtClean="0"/>
              <a:t> </a:t>
            </a:r>
            <a:r>
              <a:rPr lang="el-GR" dirty="0" err="1" smtClean="0"/>
              <a:t>εταλαιπωρούντο</a:t>
            </a:r>
            <a:r>
              <a:rPr lang="el-GR" dirty="0" smtClean="0"/>
              <a:t> εκ του συνωστισμού. </a:t>
            </a:r>
            <a:r>
              <a:rPr lang="el-GR" dirty="0" err="1" smtClean="0"/>
              <a:t>Προεκλήθη</a:t>
            </a:r>
            <a:r>
              <a:rPr lang="el-GR" dirty="0" smtClean="0"/>
              <a:t> δε και </a:t>
            </a:r>
            <a:r>
              <a:rPr lang="el-GR" b="1" dirty="0" smtClean="0"/>
              <a:t>ζήτημα διατροφής των ξένων</a:t>
            </a:r>
            <a:r>
              <a:rPr lang="el-GR" dirty="0" smtClean="0"/>
              <a:t>, διότι ήσαν πολλοί και παρά την </a:t>
            </a:r>
            <a:r>
              <a:rPr lang="el-GR" dirty="0" err="1" smtClean="0"/>
              <a:t>προθυμίαν</a:t>
            </a:r>
            <a:r>
              <a:rPr lang="el-GR" dirty="0" smtClean="0"/>
              <a:t> και τα γενναία αισθήματα των εντοπίων δεν αρκούσαν οι πόροι τούτων δια να </a:t>
            </a:r>
            <a:r>
              <a:rPr lang="el-GR" dirty="0" err="1" smtClean="0"/>
              <a:t>συντηρηθή</a:t>
            </a:r>
            <a:r>
              <a:rPr lang="el-GR" dirty="0" smtClean="0"/>
              <a:t> τόσον πλήθος. Απεφασίσθη κατόπιν τούτου υπό της Βουλής των Ψαρών και εξετελέσθη η </a:t>
            </a:r>
            <a:r>
              <a:rPr lang="el-GR" b="1" dirty="0" smtClean="0"/>
              <a:t>μεταφορά πλείστων εκ των ξένων εκείνων οικογενειών εις διαφόρους νήσους των Κυκλάδων</a:t>
            </a:r>
            <a:r>
              <a:rPr lang="el-GR" dirty="0" smtClean="0"/>
              <a:t>, όπου ήτο δυνατόν να ζήσουν </a:t>
            </a:r>
            <a:r>
              <a:rPr lang="el-GR" dirty="0" err="1" smtClean="0"/>
              <a:t>ανετώτερα</a:t>
            </a:r>
            <a:r>
              <a:rPr lang="el-GR" dirty="0" smtClean="0"/>
              <a:t>.</a:t>
            </a:r>
          </a:p>
          <a:p>
            <a:pPr marL="0" indent="0">
              <a:buNone/>
            </a:pPr>
            <a:r>
              <a:rPr lang="el-GR" dirty="0" err="1" smtClean="0"/>
              <a:t>∆ιονύσιοςΚόκκινος</a:t>
            </a:r>
            <a:r>
              <a:rPr lang="el-GR" dirty="0" smtClean="0"/>
              <a:t>, </a:t>
            </a:r>
            <a:r>
              <a:rPr lang="el-GR" dirty="0" err="1" smtClean="0"/>
              <a:t>ό.π</a:t>
            </a:r>
            <a:r>
              <a:rPr lang="el-GR" dirty="0" smtClean="0"/>
              <a:t>., </a:t>
            </a:r>
            <a:r>
              <a:rPr lang="el-GR" dirty="0" err="1" smtClean="0"/>
              <a:t>τόμ</a:t>
            </a:r>
            <a:r>
              <a:rPr lang="el-GR" dirty="0" smtClean="0"/>
              <a:t>. 3, σ. 242.</a:t>
            </a:r>
          </a:p>
          <a:p>
            <a:pPr marL="0" indent="0">
              <a:buNone/>
            </a:pPr>
            <a:endParaRPr lang="el-GR" dirty="0"/>
          </a:p>
        </p:txBody>
      </p:sp>
    </p:spTree>
    <p:extLst>
      <p:ext uri="{BB962C8B-B14F-4D97-AF65-F5344CB8AC3E}">
        <p14:creationId xmlns:p14="http://schemas.microsoft.com/office/powerpoint/2010/main" val="3990122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txBody>
          <a:bodyPr>
            <a:normAutofit fontScale="90000"/>
          </a:bodyPr>
          <a:lstStyle/>
          <a:p>
            <a:r>
              <a:rPr lang="el-GR" sz="3200" dirty="0" smtClean="0"/>
              <a:t>ΠΗΓΗ 3</a:t>
            </a:r>
            <a:r>
              <a:rPr lang="en-US" sz="3200" dirty="0" smtClean="0"/>
              <a:t> </a:t>
            </a:r>
            <a:r>
              <a:rPr lang="el-GR" sz="3200" dirty="0" smtClean="0"/>
              <a:t>Η διασπορά των </a:t>
            </a:r>
            <a:r>
              <a:rPr lang="el-GR" sz="3200" dirty="0" err="1" smtClean="0"/>
              <a:t>Κυδωνιέων</a:t>
            </a:r>
            <a:r>
              <a:rPr lang="el-GR" sz="3200" dirty="0" smtClean="0"/>
              <a:t> προσφύγων.</a:t>
            </a:r>
            <a:endParaRPr lang="el-GR" sz="3200" dirty="0"/>
          </a:p>
        </p:txBody>
      </p:sp>
      <p:sp>
        <p:nvSpPr>
          <p:cNvPr id="3" name="Θέση περιεχομένου 2"/>
          <p:cNvSpPr>
            <a:spLocks noGrp="1"/>
          </p:cNvSpPr>
          <p:nvPr>
            <p:ph idx="1"/>
          </p:nvPr>
        </p:nvSpPr>
        <p:spPr>
          <a:xfrm>
            <a:off x="457200" y="1124744"/>
            <a:ext cx="8229600" cy="5544616"/>
          </a:xfrm>
        </p:spPr>
        <p:txBody>
          <a:bodyPr>
            <a:normAutofit fontScale="70000" lnSpcReduction="20000"/>
          </a:bodyPr>
          <a:lstStyle/>
          <a:p>
            <a:pPr marL="0" indent="0">
              <a:buNone/>
            </a:pPr>
            <a:r>
              <a:rPr lang="el-GR" dirty="0" smtClean="0"/>
              <a:t>Πάμπολλοι </a:t>
            </a:r>
            <a:r>
              <a:rPr lang="el-GR" b="1" dirty="0" err="1" smtClean="0"/>
              <a:t>Κυδωνιείς</a:t>
            </a:r>
            <a:r>
              <a:rPr lang="el-GR" dirty="0" smtClean="0"/>
              <a:t> </a:t>
            </a:r>
            <a:r>
              <a:rPr lang="el-GR" dirty="0" err="1" smtClean="0"/>
              <a:t>κατέφυγον</a:t>
            </a:r>
            <a:r>
              <a:rPr lang="el-GR" dirty="0" smtClean="0"/>
              <a:t> εις την </a:t>
            </a:r>
            <a:r>
              <a:rPr lang="el-GR" b="1" dirty="0" err="1" smtClean="0"/>
              <a:t>Άνδρον</a:t>
            </a:r>
            <a:r>
              <a:rPr lang="el-GR" dirty="0" smtClean="0"/>
              <a:t>, όπου και </a:t>
            </a:r>
            <a:r>
              <a:rPr lang="el-GR" dirty="0" err="1" smtClean="0"/>
              <a:t>εγκαταστάθησαν</a:t>
            </a:r>
            <a:r>
              <a:rPr lang="el-GR" dirty="0" smtClean="0"/>
              <a:t> μονίμως. Επίσης </a:t>
            </a:r>
            <a:r>
              <a:rPr lang="el-GR" b="1" dirty="0" smtClean="0"/>
              <a:t>αναφέρει ο </a:t>
            </a:r>
            <a:r>
              <a:rPr lang="el-GR" b="1" dirty="0" err="1" smtClean="0"/>
              <a:t>Raybaud</a:t>
            </a:r>
            <a:r>
              <a:rPr lang="el-GR" b="1" dirty="0" smtClean="0"/>
              <a:t> </a:t>
            </a:r>
            <a:r>
              <a:rPr lang="el-GR" dirty="0" smtClean="0"/>
              <a:t>ότι διερχόμενος εκ Τήνου κατά τα τέλη </a:t>
            </a:r>
            <a:r>
              <a:rPr lang="el-GR" dirty="0" err="1" smtClean="0"/>
              <a:t>∆εκεμβρίου</a:t>
            </a:r>
            <a:r>
              <a:rPr lang="el-GR" dirty="0" smtClean="0"/>
              <a:t> του 1821 </a:t>
            </a:r>
            <a:r>
              <a:rPr lang="el-GR" dirty="0" err="1" smtClean="0"/>
              <a:t>παρετήρησεν</a:t>
            </a:r>
            <a:r>
              <a:rPr lang="el-GR" dirty="0" smtClean="0"/>
              <a:t> πλήθος </a:t>
            </a:r>
            <a:r>
              <a:rPr lang="el-GR" dirty="0" err="1" smtClean="0"/>
              <a:t>Μοσχονησίων</a:t>
            </a:r>
            <a:r>
              <a:rPr lang="el-GR" dirty="0" smtClean="0"/>
              <a:t> και </a:t>
            </a:r>
            <a:r>
              <a:rPr lang="el-GR" dirty="0" err="1" smtClean="0"/>
              <a:t>Κυδωνιέων</a:t>
            </a:r>
            <a:r>
              <a:rPr lang="el-GR" dirty="0" smtClean="0"/>
              <a:t> </a:t>
            </a:r>
            <a:r>
              <a:rPr lang="el-GR" dirty="0" err="1" smtClean="0"/>
              <a:t>ρακενδύτων</a:t>
            </a:r>
            <a:r>
              <a:rPr lang="el-GR" dirty="0" smtClean="0"/>
              <a:t> και </a:t>
            </a:r>
            <a:r>
              <a:rPr lang="el-GR" dirty="0" err="1" smtClean="0"/>
              <a:t>απηλπισμένων</a:t>
            </a:r>
            <a:r>
              <a:rPr lang="el-GR" dirty="0" smtClean="0"/>
              <a:t> (…). </a:t>
            </a:r>
            <a:endParaRPr lang="en-US" dirty="0" smtClean="0"/>
          </a:p>
          <a:p>
            <a:pPr marL="0" indent="0">
              <a:buNone/>
            </a:pPr>
            <a:r>
              <a:rPr lang="el-GR" b="1" dirty="0" smtClean="0"/>
              <a:t>Υπέρ τους 2.500 προσέτι </a:t>
            </a:r>
            <a:r>
              <a:rPr lang="el-GR" b="1" dirty="0" err="1" smtClean="0"/>
              <a:t>Κυδωνιείς</a:t>
            </a:r>
            <a:r>
              <a:rPr lang="el-GR" b="1" dirty="0" smtClean="0"/>
              <a:t> </a:t>
            </a:r>
            <a:r>
              <a:rPr lang="el-GR" b="1" dirty="0" err="1" smtClean="0"/>
              <a:t>είχον</a:t>
            </a:r>
            <a:r>
              <a:rPr lang="el-GR" b="1" dirty="0" smtClean="0"/>
              <a:t> ήδη </a:t>
            </a:r>
            <a:r>
              <a:rPr lang="el-GR" b="1" dirty="0" err="1" smtClean="0"/>
              <a:t>σταλή</a:t>
            </a:r>
            <a:r>
              <a:rPr lang="el-GR" b="1" dirty="0" smtClean="0"/>
              <a:t> υπό των Ψαριανών εις την </a:t>
            </a:r>
            <a:r>
              <a:rPr lang="el-GR" b="1" dirty="0" err="1" smtClean="0"/>
              <a:t>Σκύρον</a:t>
            </a:r>
            <a:r>
              <a:rPr lang="el-GR" dirty="0" smtClean="0"/>
              <a:t>. Ο δε ναύαρχος </a:t>
            </a:r>
            <a:r>
              <a:rPr lang="el-GR" dirty="0" err="1" smtClean="0"/>
              <a:t>Νικ</a:t>
            </a:r>
            <a:r>
              <a:rPr lang="el-GR" dirty="0" smtClean="0"/>
              <a:t>. Αποστόλης </a:t>
            </a:r>
            <a:r>
              <a:rPr lang="el-GR" dirty="0" err="1" smtClean="0"/>
              <a:t>απεβίβασεν</a:t>
            </a:r>
            <a:r>
              <a:rPr lang="el-GR" dirty="0" smtClean="0"/>
              <a:t> </a:t>
            </a:r>
            <a:r>
              <a:rPr lang="el-GR" b="1" dirty="0" smtClean="0"/>
              <a:t>υπέρ τους οκτακοσίους </a:t>
            </a:r>
            <a:r>
              <a:rPr lang="el-GR" b="1" dirty="0" err="1" smtClean="0"/>
              <a:t>Κυδωνιείς</a:t>
            </a:r>
            <a:r>
              <a:rPr lang="el-GR" b="1" dirty="0" smtClean="0"/>
              <a:t> και </a:t>
            </a:r>
            <a:r>
              <a:rPr lang="el-GR" b="1" dirty="0" err="1" smtClean="0"/>
              <a:t>Μοσχονησίους</a:t>
            </a:r>
            <a:r>
              <a:rPr lang="el-GR" b="1" dirty="0" smtClean="0"/>
              <a:t> εις τας νήσους </a:t>
            </a:r>
            <a:r>
              <a:rPr lang="el-GR" b="1" dirty="0" err="1" smtClean="0"/>
              <a:t>Κέανκαι</a:t>
            </a:r>
            <a:r>
              <a:rPr lang="el-GR" b="1" dirty="0" smtClean="0"/>
              <a:t> </a:t>
            </a:r>
            <a:r>
              <a:rPr lang="el-GR" b="1" dirty="0" err="1" smtClean="0"/>
              <a:t>Ύδραν</a:t>
            </a:r>
            <a:r>
              <a:rPr lang="el-GR" dirty="0" smtClean="0"/>
              <a:t>. Και </a:t>
            </a:r>
            <a:r>
              <a:rPr lang="el-GR" b="1" dirty="0" smtClean="0"/>
              <a:t>εις μεν την </a:t>
            </a:r>
            <a:r>
              <a:rPr lang="el-GR" b="1" dirty="0" err="1" smtClean="0"/>
              <a:t>Κέαν</a:t>
            </a:r>
            <a:r>
              <a:rPr lang="el-GR" b="1" dirty="0" smtClean="0"/>
              <a:t> </a:t>
            </a:r>
            <a:r>
              <a:rPr lang="el-GR" b="1" dirty="0" err="1" smtClean="0"/>
              <a:t>απεβίβασεν</a:t>
            </a:r>
            <a:r>
              <a:rPr lang="el-GR" b="1" dirty="0" smtClean="0"/>
              <a:t> τους </a:t>
            </a:r>
            <a:r>
              <a:rPr lang="el-GR" b="1" dirty="0" err="1" smtClean="0"/>
              <a:t>ασημοτέρους</a:t>
            </a:r>
            <a:r>
              <a:rPr lang="el-GR" b="1" dirty="0" smtClean="0"/>
              <a:t> και </a:t>
            </a:r>
            <a:r>
              <a:rPr lang="el-GR" b="1" dirty="0" err="1" smtClean="0"/>
              <a:t>πενεστέρους</a:t>
            </a:r>
            <a:r>
              <a:rPr lang="el-GR" dirty="0" smtClean="0"/>
              <a:t> (…), </a:t>
            </a:r>
            <a:r>
              <a:rPr lang="el-GR" b="1" dirty="0" smtClean="0"/>
              <a:t>εις δε την </a:t>
            </a:r>
            <a:r>
              <a:rPr lang="el-GR" b="1" dirty="0" err="1" smtClean="0"/>
              <a:t>Ύδραν</a:t>
            </a:r>
            <a:r>
              <a:rPr lang="el-GR" b="1" dirty="0" smtClean="0"/>
              <a:t> τους άλλοτε </a:t>
            </a:r>
            <a:r>
              <a:rPr lang="el-GR" b="1" dirty="0" err="1" smtClean="0"/>
              <a:t>ευπόρους</a:t>
            </a:r>
            <a:r>
              <a:rPr lang="el-GR" dirty="0" smtClean="0"/>
              <a:t> (…).  </a:t>
            </a:r>
            <a:endParaRPr lang="en-US" dirty="0" smtClean="0"/>
          </a:p>
          <a:p>
            <a:pPr marL="0" indent="0">
              <a:buNone/>
            </a:pPr>
            <a:r>
              <a:rPr lang="el-GR" dirty="0" smtClean="0"/>
              <a:t>Εντούτοις οι τελευταίοι ούτοι, άλλοτε πλούσιοι αστοί, φαίνεται ότι δεν </a:t>
            </a:r>
            <a:r>
              <a:rPr lang="el-GR" dirty="0" err="1" smtClean="0"/>
              <a:t>εγκατεστάθησαν</a:t>
            </a:r>
            <a:r>
              <a:rPr lang="el-GR" dirty="0" smtClean="0"/>
              <a:t> εν Ύδρα μονίμως, αλλά διέρρευσαν προς άλλα μέρη (…). </a:t>
            </a:r>
            <a:endParaRPr lang="en-US" dirty="0" smtClean="0"/>
          </a:p>
          <a:p>
            <a:pPr marL="0" indent="0">
              <a:buNone/>
            </a:pPr>
            <a:r>
              <a:rPr lang="el-GR" b="1" dirty="0" smtClean="0"/>
              <a:t>Ο κατά τας αρχάς του 1824 επισκεφθείς την </a:t>
            </a:r>
            <a:r>
              <a:rPr lang="el-GR" b="1" dirty="0" err="1" smtClean="0"/>
              <a:t>νήσον</a:t>
            </a:r>
            <a:r>
              <a:rPr lang="el-GR" b="1" dirty="0" smtClean="0"/>
              <a:t> </a:t>
            </a:r>
            <a:r>
              <a:rPr lang="el-GR" b="1" dirty="0" err="1" smtClean="0"/>
              <a:t>Ύδραν</a:t>
            </a:r>
            <a:r>
              <a:rPr lang="el-GR" b="1" dirty="0" smtClean="0"/>
              <a:t> </a:t>
            </a:r>
            <a:r>
              <a:rPr lang="el-GR" b="1" dirty="0" err="1" smtClean="0"/>
              <a:t>Waddington</a:t>
            </a:r>
            <a:r>
              <a:rPr lang="el-GR" b="1" dirty="0" smtClean="0"/>
              <a:t> αναφέρει ως </a:t>
            </a:r>
            <a:r>
              <a:rPr lang="el-GR" dirty="0" smtClean="0"/>
              <a:t>ευρισκομένους εν αυτή ελαχίστους </a:t>
            </a:r>
            <a:r>
              <a:rPr lang="el-GR" dirty="0" err="1" smtClean="0"/>
              <a:t>Κυδωνιείς</a:t>
            </a:r>
            <a:r>
              <a:rPr lang="el-GR" dirty="0" smtClean="0"/>
              <a:t>, οι οποίοι μετά </a:t>
            </a:r>
            <a:r>
              <a:rPr lang="el-GR" dirty="0" err="1" smtClean="0"/>
              <a:t>τινων</a:t>
            </a:r>
            <a:r>
              <a:rPr lang="el-GR" dirty="0" smtClean="0"/>
              <a:t> </a:t>
            </a:r>
            <a:r>
              <a:rPr lang="el-GR" dirty="0" err="1" smtClean="0"/>
              <a:t>Χίων</a:t>
            </a:r>
            <a:r>
              <a:rPr lang="el-GR" dirty="0" smtClean="0"/>
              <a:t>, επίσης προσφύγων, ήσαν </a:t>
            </a:r>
            <a:r>
              <a:rPr lang="el-GR" b="1" dirty="0" smtClean="0"/>
              <a:t>οι μόνοι </a:t>
            </a:r>
            <a:r>
              <a:rPr lang="el-GR" b="1" dirty="0" err="1" smtClean="0"/>
              <a:t>επαίται</a:t>
            </a:r>
            <a:r>
              <a:rPr lang="el-GR" b="1" dirty="0" smtClean="0"/>
              <a:t> του τόπου.</a:t>
            </a:r>
          </a:p>
          <a:p>
            <a:pPr marL="0" indent="0">
              <a:buNone/>
            </a:pPr>
            <a:r>
              <a:rPr lang="el-GR" dirty="0" smtClean="0"/>
              <a:t>Απ. Βακαλόπουλος, </a:t>
            </a:r>
            <a:r>
              <a:rPr lang="el-GR" dirty="0" err="1" smtClean="0"/>
              <a:t>ό.π</a:t>
            </a:r>
            <a:r>
              <a:rPr lang="el-GR" dirty="0" smtClean="0"/>
              <a:t>., σ. 14.</a:t>
            </a:r>
          </a:p>
        </p:txBody>
      </p:sp>
    </p:spTree>
    <p:extLst>
      <p:ext uri="{BB962C8B-B14F-4D97-AF65-F5344CB8AC3E}">
        <p14:creationId xmlns:p14="http://schemas.microsoft.com/office/powerpoint/2010/main" val="380709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Οθωμανική Αυτοκρατορία το 1801"</a:t>
            </a:r>
            <a:endParaRPr lang="el-GR" dirty="0"/>
          </a:p>
        </p:txBody>
      </p:sp>
      <p:sp>
        <p:nvSpPr>
          <p:cNvPr id="3" name="Θέση περιεχομένου 2"/>
          <p:cNvSpPr>
            <a:spLocks noGrp="1"/>
          </p:cNvSpPr>
          <p:nvPr>
            <p:ph idx="1"/>
          </p:nvPr>
        </p:nvSpPr>
        <p:spPr/>
        <p:txBody>
          <a:bodyPr/>
          <a:lstStyle/>
          <a:p>
            <a:endParaRPr lang="el-GR" dirty="0"/>
          </a:p>
        </p:txBody>
      </p:sp>
      <p:sp>
        <p:nvSpPr>
          <p:cNvPr id="4" name="Θέση κειμένου 3"/>
          <p:cNvSpPr>
            <a:spLocks noGrp="1"/>
          </p:cNvSpPr>
          <p:nvPr>
            <p:ph type="body" sz="half" idx="2"/>
          </p:nvPr>
        </p:nvSpPr>
        <p:spPr/>
        <p:txBody>
          <a:bodyPr>
            <a:normAutofit fontScale="92500"/>
          </a:bodyPr>
          <a:lstStyle/>
          <a:p>
            <a:r>
              <a:rPr lang="el-GR" sz="2800" dirty="0" smtClean="0"/>
              <a:t>Τμήμα του χάρτη "Η Οθωμανική Αυτοκρατορία το 1801". </a:t>
            </a:r>
          </a:p>
          <a:p>
            <a:r>
              <a:rPr lang="el-GR" sz="2800" dirty="0" smtClean="0"/>
              <a:t>Από το </a:t>
            </a:r>
            <a:r>
              <a:rPr lang="en-GB" sz="2800" dirty="0" smtClean="0"/>
              <a:t>William Miller, </a:t>
            </a:r>
            <a:endParaRPr lang="el-GR" sz="2800" dirty="0" smtClean="0"/>
          </a:p>
          <a:p>
            <a:r>
              <a:rPr lang="en-GB" sz="2800" dirty="0" smtClean="0"/>
              <a:t>"The Ottoman Empire, 1801-1913", </a:t>
            </a:r>
            <a:endParaRPr lang="el-GR" sz="2800" dirty="0" smtClean="0"/>
          </a:p>
          <a:p>
            <a:r>
              <a:rPr lang="en-GB" sz="2800" dirty="0" smtClean="0"/>
              <a:t>Cambridge University Press, 1913</a:t>
            </a:r>
            <a:endParaRPr lang="el-GR"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88640"/>
            <a:ext cx="5580112"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19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n-US" dirty="0" smtClean="0"/>
              <a:t>#1</a:t>
            </a:r>
            <a:endParaRPr lang="el-GR" dirty="0"/>
          </a:p>
        </p:txBody>
      </p:sp>
      <p:sp>
        <p:nvSpPr>
          <p:cNvPr id="3" name="Θέση περιεχομένου 2"/>
          <p:cNvSpPr>
            <a:spLocks noGrp="1"/>
          </p:cNvSpPr>
          <p:nvPr>
            <p:ph idx="1"/>
          </p:nvPr>
        </p:nvSpPr>
        <p:spPr>
          <a:xfrm>
            <a:off x="457200" y="1124744"/>
            <a:ext cx="8229600" cy="5544616"/>
          </a:xfrm>
        </p:spPr>
        <p:txBody>
          <a:bodyPr>
            <a:normAutofit fontScale="70000" lnSpcReduction="20000"/>
          </a:bodyPr>
          <a:lstStyle/>
          <a:p>
            <a:pPr marL="0" indent="0">
              <a:buNone/>
            </a:pPr>
            <a:r>
              <a:rPr lang="el-GR" dirty="0" smtClean="0"/>
              <a:t>Μετά την </a:t>
            </a:r>
            <a:r>
              <a:rPr lang="el-GR" b="1" dirty="0" smtClean="0"/>
              <a:t>εξέγερση των ναυτικών νησιών </a:t>
            </a:r>
            <a:r>
              <a:rPr lang="el-GR" dirty="0" smtClean="0"/>
              <a:t>και της Σάμου, οι Τούρκοι φοβήθηκαν ότι το πυκνό ελληνικό στοιχείο των δυτικών μικρασιατικών παραλίων δεν θα παρέμενε αδρανές. </a:t>
            </a:r>
            <a:endParaRPr lang="en-US" dirty="0" smtClean="0"/>
          </a:p>
          <a:p>
            <a:pPr marL="0" indent="0">
              <a:buNone/>
            </a:pPr>
            <a:r>
              <a:rPr lang="el-GR" dirty="0" smtClean="0"/>
              <a:t>Ο αναβρασμός που επικρατούσε στις ελληνικές πόλεις της </a:t>
            </a:r>
            <a:r>
              <a:rPr lang="el-GR" dirty="0" err="1" smtClean="0"/>
              <a:t>Μικράς</a:t>
            </a:r>
            <a:r>
              <a:rPr lang="el-GR" dirty="0" smtClean="0"/>
              <a:t> Ασίας, οι παράτολμες επιδρομές </a:t>
            </a:r>
            <a:r>
              <a:rPr lang="el-GR" dirty="0" err="1" smtClean="0"/>
              <a:t>Σαμίων</a:t>
            </a:r>
            <a:r>
              <a:rPr lang="el-GR" dirty="0" smtClean="0"/>
              <a:t> και Ψαριανών στις μικρασιατικές ακτές και η εμφάνιση ελληνικών πλοίων κοντά στις Κυδωνιές (</a:t>
            </a:r>
            <a:r>
              <a:rPr lang="el-GR" dirty="0" err="1" smtClean="0"/>
              <a:t>Αϊβαλί</a:t>
            </a:r>
            <a:r>
              <a:rPr lang="el-GR" dirty="0" smtClean="0"/>
              <a:t>) και τη Σμύρνη </a:t>
            </a:r>
            <a:r>
              <a:rPr lang="el-GR" b="1" dirty="0" smtClean="0"/>
              <a:t>εξώθησαν τους Τούρκους σε μέτρα τρομοκράτησης των ελληνικών πληθυσμών</a:t>
            </a:r>
            <a:r>
              <a:rPr lang="el-GR" dirty="0" smtClean="0"/>
              <a:t>. </a:t>
            </a:r>
            <a:endParaRPr lang="en-US" dirty="0" smtClean="0"/>
          </a:p>
          <a:p>
            <a:pPr marL="0" indent="0">
              <a:buNone/>
            </a:pPr>
            <a:r>
              <a:rPr lang="el-GR" dirty="0" smtClean="0"/>
              <a:t>Οι </a:t>
            </a:r>
            <a:r>
              <a:rPr lang="el-GR" b="1" dirty="0" smtClean="0"/>
              <a:t>βιαιοπραγίες των Τούρκων στην Κωνσταντινούπολη </a:t>
            </a:r>
            <a:r>
              <a:rPr lang="el-GR" dirty="0" smtClean="0"/>
              <a:t>λειτούργησαν ως </a:t>
            </a:r>
            <a:r>
              <a:rPr lang="el-GR" b="1" dirty="0" smtClean="0"/>
              <a:t>σήμα κινδύνου </a:t>
            </a:r>
            <a:r>
              <a:rPr lang="el-GR" dirty="0" smtClean="0"/>
              <a:t>για αρκετούς εύπορους Έλληνες των Κυδωνιών, οι οποίοι προτίμησαν για ασφάλεια να διαπεραιωθούν εσπευσμένα στην απέναντι </a:t>
            </a:r>
            <a:r>
              <a:rPr lang="el-GR" b="1" dirty="0" smtClean="0"/>
              <a:t>Λέσβο</a:t>
            </a:r>
            <a:r>
              <a:rPr lang="el-GR" dirty="0" smtClean="0"/>
              <a:t>. </a:t>
            </a:r>
            <a:endParaRPr lang="en-US" dirty="0" smtClean="0"/>
          </a:p>
          <a:p>
            <a:pPr marL="0" indent="0">
              <a:buNone/>
            </a:pPr>
            <a:r>
              <a:rPr lang="el-GR" dirty="0" smtClean="0"/>
              <a:t>Ακολούθησε η </a:t>
            </a:r>
            <a:r>
              <a:rPr lang="el-GR" b="1" dirty="0" smtClean="0"/>
              <a:t>καταστροφή της πόλης των Κυδωνιών </a:t>
            </a:r>
            <a:r>
              <a:rPr lang="el-GR" dirty="0" smtClean="0"/>
              <a:t>από τουρκικά στρατεύματα στις </a:t>
            </a:r>
            <a:r>
              <a:rPr lang="el-GR" b="1" dirty="0" smtClean="0"/>
              <a:t>αρχές</a:t>
            </a:r>
            <a:r>
              <a:rPr lang="el-GR" dirty="0" smtClean="0"/>
              <a:t> </a:t>
            </a:r>
            <a:r>
              <a:rPr lang="el-GR" b="1" dirty="0" smtClean="0"/>
              <a:t>Ιουνίου του 1821</a:t>
            </a:r>
            <a:r>
              <a:rPr lang="el-GR" dirty="0" smtClean="0"/>
              <a:t>, που οδήγησε τους έντρομους κατοίκους της σε </a:t>
            </a:r>
            <a:r>
              <a:rPr lang="el-GR" b="1" dirty="0" smtClean="0"/>
              <a:t>άτακτη φυγή στα Ψαρά</a:t>
            </a:r>
            <a:r>
              <a:rPr lang="el-GR" dirty="0" smtClean="0"/>
              <a:t>, ενώ πλήθος φυγάδων από τα λεηλατημένα χωριά γύρω από τις Κυδωνιές κατέφυγε στη </a:t>
            </a:r>
            <a:r>
              <a:rPr lang="el-GR" b="1" dirty="0" smtClean="0"/>
              <a:t>Λέσβο</a:t>
            </a:r>
            <a:r>
              <a:rPr lang="el-GR" dirty="0" smtClean="0"/>
              <a:t>.</a:t>
            </a:r>
            <a:endParaRPr lang="el-GR" dirty="0"/>
          </a:p>
        </p:txBody>
      </p:sp>
    </p:spTree>
    <p:extLst>
      <p:ext uri="{BB962C8B-B14F-4D97-AF65-F5344CB8AC3E}">
        <p14:creationId xmlns:p14="http://schemas.microsoft.com/office/powerpoint/2010/main" val="31071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648072"/>
          </a:xfrm>
        </p:spPr>
        <p:txBody>
          <a:bodyPr>
            <a:normAutofit fontScale="90000"/>
          </a:bodyPr>
          <a:lstStyle/>
          <a:p>
            <a:r>
              <a:rPr lang="en-US" dirty="0" smtClean="0"/>
              <a:t>#2, 3, 4</a:t>
            </a:r>
            <a:endParaRPr lang="el-GR" dirty="0"/>
          </a:p>
        </p:txBody>
      </p:sp>
      <p:sp>
        <p:nvSpPr>
          <p:cNvPr id="3" name="Θέση περιεχομένου 2"/>
          <p:cNvSpPr>
            <a:spLocks noGrp="1"/>
          </p:cNvSpPr>
          <p:nvPr>
            <p:ph idx="1"/>
          </p:nvPr>
        </p:nvSpPr>
        <p:spPr>
          <a:xfrm>
            <a:off x="457200" y="836712"/>
            <a:ext cx="8229600" cy="5904656"/>
          </a:xfrm>
        </p:spPr>
        <p:txBody>
          <a:bodyPr>
            <a:normAutofit fontScale="77500" lnSpcReduction="20000"/>
          </a:bodyPr>
          <a:lstStyle/>
          <a:p>
            <a:pPr marL="0" indent="0">
              <a:buNone/>
            </a:pPr>
            <a:r>
              <a:rPr lang="el-GR" dirty="0" smtClean="0"/>
              <a:t>Νοτιότερα, στη </a:t>
            </a:r>
            <a:r>
              <a:rPr lang="el-GR" b="1" dirty="0" smtClean="0"/>
              <a:t>Σμύρνη</a:t>
            </a:r>
            <a:r>
              <a:rPr lang="el-GR" dirty="0" smtClean="0"/>
              <a:t>, όταν οι κάτοικοι πληροφορήθηκαν την τραγική τύχη των Κυδωνιών, επιβιβάστηκαν σε εμπορικά πλοία και διασκορπίστηκαν σε διάφορα νησιά του Αιγαίου πελάγους και την Πελοπόννησο.</a:t>
            </a:r>
          </a:p>
          <a:p>
            <a:pPr marL="0" indent="0">
              <a:buNone/>
            </a:pPr>
            <a:r>
              <a:rPr lang="el-GR" dirty="0" smtClean="0"/>
              <a:t>Στα Ψαρά και τη Σάμο κατέφυγαν και οι διωκόμενοι από το εσωτερικό της </a:t>
            </a:r>
            <a:r>
              <a:rPr lang="el-GR" dirty="0" err="1" smtClean="0"/>
              <a:t>Μικράς</a:t>
            </a:r>
            <a:r>
              <a:rPr lang="el-GR" dirty="0" smtClean="0"/>
              <a:t> Ασίας, επιχειρώντας να γλιτώσουν από τις διώξεις και τις επιθέσεις των </a:t>
            </a:r>
            <a:r>
              <a:rPr lang="el-GR" dirty="0" err="1" smtClean="0"/>
              <a:t>ατάκτων</a:t>
            </a:r>
            <a:r>
              <a:rPr lang="el-GR" dirty="0" smtClean="0"/>
              <a:t>*.</a:t>
            </a:r>
          </a:p>
          <a:p>
            <a:pPr marL="0" indent="0">
              <a:buNone/>
            </a:pPr>
            <a:r>
              <a:rPr lang="el-GR" dirty="0" smtClean="0"/>
              <a:t>Στο προσφυγικό ρεύμα της ίδιας περιόδου μπορούν να συμπεριληφθούν και οι πρόσφυγες από την Κωνσταντινούπολη και την Κύπρο. Οι πρώτοι, κυρίως </a:t>
            </a:r>
            <a:r>
              <a:rPr lang="el-GR" dirty="0" err="1" smtClean="0"/>
              <a:t>Φαναριώτες</a:t>
            </a:r>
            <a:r>
              <a:rPr lang="el-GR" dirty="0" smtClean="0"/>
              <a:t>, ήδη πριν από τις ταραχές στην Πόλη, άρχισαν να συρρέουν στην επαναστατημένη Ελλάδα, όπου πολύ γρήγορα διακρίθηκαν στην πολιτική οργάνωση του επαναστατημένου έθνους. Πολλοί Κύπριοι, για να αποφύγουν τις διώξεις των Τούρκων, κατέφυγαν στα Προξενεία των Μεγάλων Δυνάμεων και κατόπιν μεταφέρθηκαν με ξένα πλοία σε λιμάνια της Ιταλίας και της Γαλλίας.</a:t>
            </a:r>
          </a:p>
        </p:txBody>
      </p:sp>
    </p:spTree>
    <p:extLst>
      <p:ext uri="{BB962C8B-B14F-4D97-AF65-F5344CB8AC3E}">
        <p14:creationId xmlns:p14="http://schemas.microsoft.com/office/powerpoint/2010/main" val="10735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06090"/>
          </a:xfrm>
        </p:spPr>
        <p:txBody>
          <a:bodyPr>
            <a:normAutofit fontScale="90000"/>
          </a:bodyPr>
          <a:lstStyle/>
          <a:p>
            <a:r>
              <a:rPr lang="en-US" dirty="0" smtClean="0"/>
              <a:t>#5</a:t>
            </a:r>
            <a:endParaRPr lang="el-GR" dirty="0"/>
          </a:p>
        </p:txBody>
      </p:sp>
      <p:sp>
        <p:nvSpPr>
          <p:cNvPr id="3" name="Θέση περιεχομένου 2"/>
          <p:cNvSpPr>
            <a:spLocks noGrp="1"/>
          </p:cNvSpPr>
          <p:nvPr>
            <p:ph idx="1"/>
          </p:nvPr>
        </p:nvSpPr>
        <p:spPr>
          <a:xfrm>
            <a:off x="457200" y="1124744"/>
            <a:ext cx="8229600" cy="5544616"/>
          </a:xfrm>
        </p:spPr>
        <p:txBody>
          <a:bodyPr>
            <a:normAutofit fontScale="77500" lnSpcReduction="20000"/>
          </a:bodyPr>
          <a:lstStyle/>
          <a:p>
            <a:pPr marL="0" indent="0">
              <a:buNone/>
            </a:pPr>
            <a:r>
              <a:rPr lang="el-GR" dirty="0" smtClean="0"/>
              <a:t>Στην Γ' Εθνοσυνέλευση (1826-1827) διάφορες ομάδες προσφύγων που είχαν καταφύγει στην ελεύθερη Ελλάδα επιχείρησαν να θέσουν το αίτημα της αποκατάστασής τους και ειδικά της μόνιμης εγκατάστασής τους. </a:t>
            </a:r>
            <a:endParaRPr lang="en-US" dirty="0" smtClean="0"/>
          </a:p>
          <a:p>
            <a:pPr marL="0" indent="0">
              <a:buNone/>
            </a:pPr>
            <a:r>
              <a:rPr lang="el-GR" dirty="0" smtClean="0"/>
              <a:t>Γι' αυτό επιδίωξαν την εκπροσώπησή τους στη Συνέλευση. Από τους </a:t>
            </a:r>
            <a:r>
              <a:rPr lang="el-GR" dirty="0" err="1" smtClean="0"/>
              <a:t>Μικρασιάτες</a:t>
            </a:r>
            <a:r>
              <a:rPr lang="el-GR" dirty="0" smtClean="0"/>
              <a:t>, μόνο οι Σμυρναίοι ενεργοποιήθηκαν προς αυτήν την κατεύθυνση. </a:t>
            </a:r>
            <a:endParaRPr lang="en-US" dirty="0" smtClean="0"/>
          </a:p>
          <a:p>
            <a:pPr marL="0" indent="0">
              <a:buNone/>
            </a:pPr>
            <a:r>
              <a:rPr lang="el-GR" dirty="0" smtClean="0"/>
              <a:t>Ζητούσαν από τη Συνέλευση: </a:t>
            </a:r>
            <a:endParaRPr lang="en-US" dirty="0" smtClean="0"/>
          </a:p>
          <a:p>
            <a:pPr marL="0" indent="0">
              <a:buNone/>
            </a:pPr>
            <a:r>
              <a:rPr lang="el-GR" dirty="0" smtClean="0"/>
              <a:t>α) να εκπροσωπούνται σ' αυτήν και </a:t>
            </a:r>
            <a:endParaRPr lang="en-US" dirty="0" smtClean="0"/>
          </a:p>
          <a:p>
            <a:pPr marL="0" indent="0">
              <a:buNone/>
            </a:pPr>
            <a:r>
              <a:rPr lang="el-GR" dirty="0" smtClean="0"/>
              <a:t>β) να προσδιοριστεί τόπος για τη δημιουργία συνοικισμού </a:t>
            </a:r>
            <a:r>
              <a:rPr lang="el-GR" dirty="0" err="1" smtClean="0"/>
              <a:t>τών</a:t>
            </a:r>
            <a:r>
              <a:rPr lang="el-GR" dirty="0" smtClean="0"/>
              <a:t> διασκορπισμένων ελεύθερων Σμυρναίων. </a:t>
            </a:r>
            <a:endParaRPr lang="en-US" dirty="0" smtClean="0"/>
          </a:p>
          <a:p>
            <a:pPr marL="0" indent="0">
              <a:buNone/>
            </a:pPr>
            <a:r>
              <a:rPr lang="el-GR" dirty="0" smtClean="0"/>
              <a:t>Μόνο το αίτημα του τόπου έγινε καταρχήν δεκτό. Αποφασίστηκε να δοθεί χώρος στην περιοχή του Ισθμού για να δημιουργηθεί πόλη με την επωνυμία «Νέα Σμύρνη». </a:t>
            </a:r>
            <a:endParaRPr lang="en-US" dirty="0" smtClean="0"/>
          </a:p>
          <a:p>
            <a:pPr marL="0" indent="0">
              <a:buNone/>
            </a:pPr>
            <a:r>
              <a:rPr lang="el-GR" dirty="0" smtClean="0"/>
              <a:t>Η Συνέλευση παρέπεμψε το θέμα στη Βουλή, η οποία όμως δεν το προώθησε.</a:t>
            </a:r>
          </a:p>
          <a:p>
            <a:pPr marL="0" indent="0">
              <a:buNone/>
            </a:pPr>
            <a:endParaRPr lang="el-GR" dirty="0"/>
          </a:p>
        </p:txBody>
      </p:sp>
    </p:spTree>
    <p:extLst>
      <p:ext uri="{BB962C8B-B14F-4D97-AF65-F5344CB8AC3E}">
        <p14:creationId xmlns:p14="http://schemas.microsoft.com/office/powerpoint/2010/main" val="89385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fontScale="90000"/>
          </a:bodyPr>
          <a:lstStyle/>
          <a:p>
            <a:r>
              <a:rPr lang="en-US" dirty="0" smtClean="0"/>
              <a:t>#6</a:t>
            </a:r>
            <a:endParaRPr lang="el-GR" dirty="0"/>
          </a:p>
        </p:txBody>
      </p:sp>
      <p:sp>
        <p:nvSpPr>
          <p:cNvPr id="3" name="Θέση περιεχομένου 2"/>
          <p:cNvSpPr>
            <a:spLocks noGrp="1"/>
          </p:cNvSpPr>
          <p:nvPr>
            <p:ph idx="1"/>
          </p:nvPr>
        </p:nvSpPr>
        <p:spPr>
          <a:xfrm>
            <a:off x="457200" y="836712"/>
            <a:ext cx="8229600" cy="5832648"/>
          </a:xfrm>
        </p:spPr>
        <p:txBody>
          <a:bodyPr>
            <a:normAutofit fontScale="92500"/>
          </a:bodyPr>
          <a:lstStyle/>
          <a:p>
            <a:pPr marL="0" indent="0">
              <a:buNone/>
            </a:pPr>
            <a:r>
              <a:rPr lang="el-GR" dirty="0" smtClean="0"/>
              <a:t>Οι </a:t>
            </a:r>
            <a:r>
              <a:rPr lang="el-GR" dirty="0" err="1" smtClean="0"/>
              <a:t>Μικρασιάτες</a:t>
            </a:r>
            <a:r>
              <a:rPr lang="el-GR" dirty="0" smtClean="0"/>
              <a:t> πρόσφυγες των χρόνων της Επανάστασης αντιμετώπισαν </a:t>
            </a:r>
            <a:r>
              <a:rPr lang="el-GR" b="1" dirty="0" smtClean="0"/>
              <a:t>προβλήματα επιβίωσης, ιδιαίτερα οι </a:t>
            </a:r>
            <a:r>
              <a:rPr lang="el-GR" b="1" dirty="0" err="1" smtClean="0"/>
              <a:t>Κυδωνιείς</a:t>
            </a:r>
            <a:r>
              <a:rPr lang="el-GR" dirty="0" smtClean="0"/>
              <a:t>. </a:t>
            </a:r>
            <a:endParaRPr lang="en-US" dirty="0" smtClean="0"/>
          </a:p>
          <a:p>
            <a:pPr marL="0" indent="0">
              <a:buNone/>
            </a:pPr>
            <a:r>
              <a:rPr lang="el-GR" dirty="0" smtClean="0"/>
              <a:t>Η </a:t>
            </a:r>
            <a:r>
              <a:rPr lang="el-GR" b="1" dirty="0" smtClean="0"/>
              <a:t>ανάγκη εξασφάλισης </a:t>
            </a:r>
            <a:r>
              <a:rPr lang="el-GR" dirty="0" smtClean="0"/>
              <a:t>των βασικών όρων ζωής, αλλά και η </a:t>
            </a:r>
            <a:r>
              <a:rPr lang="el-GR" b="1" dirty="0" smtClean="0"/>
              <a:t>γεωγραφική διασπορά </a:t>
            </a:r>
            <a:r>
              <a:rPr lang="el-GR" dirty="0" smtClean="0"/>
              <a:t>τους, φαίνεται ότι δεν τους άφηναν περιθώρια για να διεκδικήσουν αντιπροσώπευση στα πολιτικά και διοικητικά όργανα της επαναστατημένης Ελλάδας. </a:t>
            </a:r>
            <a:endParaRPr lang="en-US" dirty="0" smtClean="0"/>
          </a:p>
          <a:p>
            <a:pPr marL="0" indent="0">
              <a:buNone/>
            </a:pPr>
            <a:r>
              <a:rPr lang="el-GR" b="1" dirty="0" smtClean="0"/>
              <a:t>Η προσφορά</a:t>
            </a:r>
            <a:r>
              <a:rPr lang="el-GR" dirty="0" smtClean="0"/>
              <a:t>, πάντως, του μικρασιατικού στοιχείου στην </a:t>
            </a:r>
            <a:r>
              <a:rPr lang="el-GR" b="1" dirty="0" smtClean="0"/>
              <a:t>πνευματική ζωή </a:t>
            </a:r>
            <a:r>
              <a:rPr lang="el-GR" dirty="0" smtClean="0"/>
              <a:t>και στο </a:t>
            </a:r>
            <a:r>
              <a:rPr lang="el-GR" b="1" dirty="0" smtClean="0"/>
              <a:t>λαϊκό πολιτισμό </a:t>
            </a:r>
            <a:r>
              <a:rPr lang="el-GR" dirty="0" smtClean="0"/>
              <a:t>του νεότερου ελληνισμού υπήρξε σημαντική.</a:t>
            </a:r>
            <a:endParaRPr lang="el-GR" dirty="0"/>
          </a:p>
        </p:txBody>
      </p:sp>
    </p:spTree>
    <p:extLst>
      <p:ext uri="{BB962C8B-B14F-4D97-AF65-F5344CB8AC3E}">
        <p14:creationId xmlns:p14="http://schemas.microsoft.com/office/powerpoint/2010/main" val="74561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fontScale="90000"/>
          </a:bodyPr>
          <a:lstStyle/>
          <a:p>
            <a:r>
              <a:rPr lang="el-GR" dirty="0" smtClean="0"/>
              <a:t>Ερωτήσεις σύντομης απάντησης:</a:t>
            </a:r>
            <a:endParaRPr lang="el-GR" dirty="0"/>
          </a:p>
        </p:txBody>
      </p:sp>
      <p:sp>
        <p:nvSpPr>
          <p:cNvPr id="3" name="Θέση περιεχομένου 2"/>
          <p:cNvSpPr>
            <a:spLocks noGrp="1"/>
          </p:cNvSpPr>
          <p:nvPr>
            <p:ph idx="1"/>
          </p:nvPr>
        </p:nvSpPr>
        <p:spPr>
          <a:xfrm>
            <a:off x="457200" y="1124744"/>
            <a:ext cx="8229600" cy="5544616"/>
          </a:xfrm>
        </p:spPr>
        <p:txBody>
          <a:bodyPr>
            <a:normAutofit fontScale="85000" lnSpcReduction="20000"/>
          </a:bodyPr>
          <a:lstStyle/>
          <a:p>
            <a:pPr marL="0" indent="0">
              <a:buNone/>
            </a:pPr>
            <a:r>
              <a:rPr lang="el-GR" dirty="0" smtClean="0"/>
              <a:t>1.	Για ποιους λόγους οι </a:t>
            </a:r>
            <a:r>
              <a:rPr lang="el-GR" dirty="0" err="1" smtClean="0"/>
              <a:t>Κυδωνιείς</a:t>
            </a:r>
            <a:r>
              <a:rPr lang="el-GR" dirty="0" smtClean="0"/>
              <a:t> εγκατέλειψαν την πατρίδα τους και σε ποιες περιοχές μετέβησαν διαδοχικά μετά τις βίαιες αντιδράσεις των Τούρκων;</a:t>
            </a:r>
          </a:p>
          <a:p>
            <a:pPr marL="0" indent="0">
              <a:buNone/>
            </a:pPr>
            <a:r>
              <a:rPr lang="el-GR" dirty="0" smtClean="0"/>
              <a:t>2.	Σε ποιες περιοχές κατέφυγαν οι πρόσφυγες από τη Σμύρνη και το εσωτερικό της Μ. Ασίας, όταν πληροφορήθηκαν την τραγική τύχη των Κυδωνιών;</a:t>
            </a:r>
          </a:p>
          <a:p>
            <a:pPr marL="0" indent="0">
              <a:buNone/>
            </a:pPr>
            <a:r>
              <a:rPr lang="el-GR" dirty="0" smtClean="0"/>
              <a:t>3.	Ποιος υπήρξε ο προορισμός των προσφύγων από την Κωνσταντινούπολη και την Κύπρο;</a:t>
            </a:r>
          </a:p>
          <a:p>
            <a:pPr marL="0" indent="0">
              <a:buNone/>
            </a:pPr>
            <a:r>
              <a:rPr lang="el-GR" dirty="0" smtClean="0"/>
              <a:t>4.	Ποια ήταν τα αιτήματα που διατύπωσαν οι πρόσφυγες από τη Σμύρνη στη Γ΄ Εθνοσυνέλευση;</a:t>
            </a:r>
          </a:p>
          <a:p>
            <a:pPr marL="0" indent="0">
              <a:buNone/>
            </a:pPr>
            <a:r>
              <a:rPr lang="el-GR" dirty="0" smtClean="0"/>
              <a:t>5.	Για ποιος λόγους οι </a:t>
            </a:r>
            <a:r>
              <a:rPr lang="el-GR" dirty="0" err="1" smtClean="0"/>
              <a:t>Μικρασιάτες</a:t>
            </a:r>
            <a:r>
              <a:rPr lang="el-GR" dirty="0" smtClean="0"/>
              <a:t> πρόσφυγες των χρόνων της Επανάστασης και ιδιαίτερα οι </a:t>
            </a:r>
            <a:r>
              <a:rPr lang="el-GR" dirty="0" err="1" smtClean="0"/>
              <a:t>Κυδωνιείς</a:t>
            </a:r>
            <a:r>
              <a:rPr lang="el-GR" dirty="0" smtClean="0"/>
              <a:t> δε διεκδίκησαν αντιπροσώπευση στα πολιτικά και διοικητικά όργανα της επαναστατημένης Ελλάδας;</a:t>
            </a:r>
          </a:p>
          <a:p>
            <a:pPr marL="0" indent="0">
              <a:buNone/>
            </a:pPr>
            <a:endParaRPr lang="el-GR" dirty="0"/>
          </a:p>
        </p:txBody>
      </p:sp>
    </p:spTree>
    <p:extLst>
      <p:ext uri="{BB962C8B-B14F-4D97-AF65-F5344CB8AC3E}">
        <p14:creationId xmlns:p14="http://schemas.microsoft.com/office/powerpoint/2010/main" val="187546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a:bodyPr>
          <a:lstStyle/>
          <a:p>
            <a:r>
              <a:rPr lang="el-GR" sz="2800" dirty="0" smtClean="0"/>
              <a:t>Ερωτήσεις κλειστού τύπου, Σωστό/Λάθος:</a:t>
            </a:r>
            <a:endParaRPr lang="el-GR" sz="2800" dirty="0"/>
          </a:p>
        </p:txBody>
      </p:sp>
      <p:sp>
        <p:nvSpPr>
          <p:cNvPr id="3" name="Θέση περιεχομένου 2"/>
          <p:cNvSpPr>
            <a:spLocks noGrp="1"/>
          </p:cNvSpPr>
          <p:nvPr>
            <p:ph idx="1"/>
          </p:nvPr>
        </p:nvSpPr>
        <p:spPr>
          <a:xfrm>
            <a:off x="457200" y="980728"/>
            <a:ext cx="8229600" cy="5616624"/>
          </a:xfrm>
        </p:spPr>
        <p:txBody>
          <a:bodyPr>
            <a:normAutofit fontScale="55000" lnSpcReduction="20000"/>
          </a:bodyPr>
          <a:lstStyle/>
          <a:p>
            <a:pPr marL="0" indent="0">
              <a:buNone/>
            </a:pPr>
            <a:r>
              <a:rPr lang="el-GR" dirty="0" smtClean="0"/>
              <a:t>1.	Η εξέγερση των ναυτικών νησιών και της Σάμου αποτέλεσε το έναυσμα για τη βίαιη αντίδραση των Τούρκων απέναντι στους ελληνικούς πληθυσμούς.</a:t>
            </a:r>
          </a:p>
          <a:p>
            <a:pPr marL="0" indent="0">
              <a:buNone/>
            </a:pPr>
            <a:r>
              <a:rPr lang="el-GR" dirty="0" smtClean="0"/>
              <a:t>2.	Πολλοί εύποροι Έλληνες των Κυδωνιών μετά τις βιαιοπραγίες των Τούρκων στην Κωνσταντινούπολη κατέφυγαν στα Ψαρά.</a:t>
            </a:r>
          </a:p>
          <a:p>
            <a:pPr marL="0" indent="0">
              <a:buNone/>
            </a:pPr>
            <a:r>
              <a:rPr lang="el-GR" dirty="0" smtClean="0"/>
              <a:t>3.	Μετά την καταστροφή της πόλης των κυδωνιών από τα τουρκικά στρατεύματα στις αρχές Ιουνίου του 1822, πλήθος φυγάδων από τα λεηλατημένα χωριά γύρω από τις </a:t>
            </a:r>
            <a:r>
              <a:rPr lang="el-GR" dirty="0" err="1" smtClean="0"/>
              <a:t>Κυδωνίες</a:t>
            </a:r>
            <a:r>
              <a:rPr lang="el-GR" dirty="0" smtClean="0"/>
              <a:t> κατέφυγε στη Λέσβο.</a:t>
            </a:r>
          </a:p>
          <a:p>
            <a:pPr marL="0" indent="0">
              <a:buNone/>
            </a:pPr>
            <a:r>
              <a:rPr lang="el-GR" dirty="0" smtClean="0"/>
              <a:t>4.	Το πυκνό ελληνικό στοιχείο των δυτικών μικρασιατικών παραλίων δεν παρέμεινε αδρανές μετά την εξέγερση των ναυτικών νησιών και της Σάμου.</a:t>
            </a:r>
          </a:p>
          <a:p>
            <a:pPr marL="0" indent="0">
              <a:buNone/>
            </a:pPr>
            <a:r>
              <a:rPr lang="el-GR" dirty="0" smtClean="0"/>
              <a:t>5.	Οι κάτοικοι της Σμύρνης, όταν πληροφορήθηκαν την τραγική τύχη των Κυδωνιών, επιβιβάστηκαν σε εμπορικά πλοία και διασκορπίστηκαν σε διάφορα νησιά του Αιγαίου και τη Θεσσαλία.</a:t>
            </a:r>
          </a:p>
          <a:p>
            <a:pPr marL="0" indent="0">
              <a:buNone/>
            </a:pPr>
            <a:r>
              <a:rPr lang="el-GR" dirty="0" smtClean="0"/>
              <a:t>6.	Η Χίος, η Σάμος και τα Ψαρά ήταν ο προορισμός των διωκόμενων Ελλήνων από το εσωτερικό της </a:t>
            </a:r>
            <a:r>
              <a:rPr lang="el-GR" dirty="0" err="1" smtClean="0"/>
              <a:t>Μικράς</a:t>
            </a:r>
            <a:r>
              <a:rPr lang="el-GR" dirty="0" smtClean="0"/>
              <a:t> Ασίας, προκειμένου να γλιτώσουν από τις διώξεις και τις επιθέσεις των </a:t>
            </a:r>
            <a:r>
              <a:rPr lang="el-GR" dirty="0" err="1" smtClean="0"/>
              <a:t>ατάκτων</a:t>
            </a:r>
            <a:r>
              <a:rPr lang="el-GR" dirty="0" smtClean="0"/>
              <a:t>.</a:t>
            </a:r>
          </a:p>
          <a:p>
            <a:pPr marL="0" indent="0">
              <a:buNone/>
            </a:pPr>
            <a:r>
              <a:rPr lang="el-GR" dirty="0" smtClean="0"/>
              <a:t>7.	Οι πρόσφυγες από την Κωνσταντινούπολη, κυρίως </a:t>
            </a:r>
            <a:r>
              <a:rPr lang="el-GR" dirty="0" err="1" smtClean="0"/>
              <a:t>Φαναριώτες</a:t>
            </a:r>
            <a:r>
              <a:rPr lang="el-GR" dirty="0" smtClean="0"/>
              <a:t>, άρχισαν να συρρέουν στην επαναστατημένη Ελλάδα μετά τις διώξεις των Τούρκων.</a:t>
            </a:r>
          </a:p>
          <a:p>
            <a:pPr marL="0" indent="0">
              <a:buNone/>
            </a:pPr>
            <a:r>
              <a:rPr lang="el-GR" dirty="0" smtClean="0"/>
              <a:t>8.	Οι </a:t>
            </a:r>
            <a:r>
              <a:rPr lang="el-GR" dirty="0" err="1" smtClean="0"/>
              <a:t>Φαναριώτες</a:t>
            </a:r>
            <a:r>
              <a:rPr lang="el-GR" dirty="0" smtClean="0"/>
              <a:t> πρόσφυγες πολύ γρήγορα διακρίθηκαν στην πολιτική οργάνωση του επαναστατημένου έθνους.</a:t>
            </a:r>
          </a:p>
          <a:p>
            <a:pPr marL="0" indent="0">
              <a:buNone/>
            </a:pPr>
            <a:endParaRPr lang="el-GR" dirty="0"/>
          </a:p>
        </p:txBody>
      </p:sp>
    </p:spTree>
    <p:extLst>
      <p:ext uri="{BB962C8B-B14F-4D97-AF65-F5344CB8AC3E}">
        <p14:creationId xmlns:p14="http://schemas.microsoft.com/office/powerpoint/2010/main" val="935005018"/>
      </p:ext>
    </p:extLst>
  </p:cSld>
  <p:clrMapOvr>
    <a:masterClrMapping/>
  </p:clrMapOvr>
</p:sld>
</file>

<file path=ppt/theme/theme1.xml><?xml version="1.0" encoding="utf-8"?>
<a:theme xmlns:a="http://schemas.openxmlformats.org/drawingml/2006/main" name="Θέμα του Office">
  <a:themeElements>
    <a:clrScheme name="Στοιχειώδες">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2720</Words>
  <Application>Microsoft Office PowerPoint</Application>
  <PresentationFormat>Προβολή στην οθόνη (4:3)</PresentationFormat>
  <Paragraphs>106</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Α. ΤΟ ΠΡΟΣΦΥΓΙΚΟ ΖΗΤΗΜΑ ΚΑΤΑ ΤΗΝ ΕΛΛΗΝΙΚΗ ΕΠΑΝΑΣΤΑΣΗ (1821-1827)</vt:lpstr>
      <vt:lpstr>Νικόλαος Γύζης, Μετά την καταστροφή των Ψαρών</vt:lpstr>
      <vt:lpstr>"Η Οθωμανική Αυτοκρατορία το 1801"</vt:lpstr>
      <vt:lpstr>#1</vt:lpstr>
      <vt:lpstr>#2, 3, 4</vt:lpstr>
      <vt:lpstr>#5</vt:lpstr>
      <vt:lpstr>#6</vt:lpstr>
      <vt:lpstr>Ερωτήσεις σύντομης απάντησης:</vt:lpstr>
      <vt:lpstr>Ερωτήσεις κλειστού τύπου, Σωστό/Λάθος:</vt:lpstr>
      <vt:lpstr>Ερωτήσεις κλειστού τύπου, Σωστό/Λάθος:</vt:lpstr>
      <vt:lpstr>2. Πρόσφυγες από τον ελλαδικό χώρο</vt:lpstr>
      <vt:lpstr>Παρουσίαση του PowerPoint</vt:lpstr>
      <vt:lpstr>#2,3</vt:lpstr>
      <vt:lpstr>#4</vt:lpstr>
      <vt:lpstr>3. Πρόσφυγες από τα νησιά του Αιγαίου και την Κρήτη</vt:lpstr>
      <vt:lpstr>β. Οι Χίοι πρόσφυγες</vt:lpstr>
      <vt:lpstr>γ. Οι Ψαριανοί πρόσφυγες</vt:lpstr>
      <vt:lpstr>δ. Ο προσφυγικός συνοικισμός της Ερμούπολης Σύρου</vt:lpstr>
      <vt:lpstr>Παρουσίαση του PowerPoint</vt:lpstr>
      <vt:lpstr>4. Η στάση της πολιτικής ηγεσίας απέναντι στο προσφυγικό ζήτημα</vt:lpstr>
      <vt:lpstr>1. Επιστολή των προσφύγων από τις Κυδωνιές και τα Μοσχονήσια προς το Βουλευτικό </vt:lpstr>
      <vt:lpstr>Ερώτηση: Με βάση τις γνώσεις σας από το σχολικό εγχειρίδιο και τα στοιχεία που θα αντλήσετε από τα πιο πάνω παραθέματα, να απαντήσετε στα εξής ερωτήματα: α) Για ποιους λόγους οι Κυδωνιείς πρόσφυγες δε διεκδίκησαν εκπροσώπηση στα πολιτικά πράγματα της επαναστατημένης Ελλάδας; β) Ποιο περιεχόμενο είχαν τα αιτήματά τους προς τις επαναστατικές κυβερνήσεις; </vt:lpstr>
      <vt:lpstr>ΠΗΓΗ 2 Τα Ψαρά ασφυκτιούν από την έλευση των προσφύγων.</vt:lpstr>
      <vt:lpstr>ΠΗΓΗ 3 Η διασπορά των Κυδωνιέων προσφύγων.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 ΤΟ ΠΡΟΣΦΥΓΙΚΟ ΖΗΤΗΜΑ ΚΑΤΑ ΤΗΝ ΕΛΛΗΝΙΚΗ ΕΠΑΝΑΣΤΑΣΗ (1821-1827)</dc:title>
  <dc:creator>user</dc:creator>
  <cp:lastModifiedBy>user</cp:lastModifiedBy>
  <cp:revision>21</cp:revision>
  <dcterms:created xsi:type="dcterms:W3CDTF">2020-01-18T13:18:38Z</dcterms:created>
  <dcterms:modified xsi:type="dcterms:W3CDTF">2020-01-18T14:50:52Z</dcterms:modified>
</cp:coreProperties>
</file>