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332" r:id="rId3"/>
    <p:sldId id="272" r:id="rId4"/>
    <p:sldId id="271" r:id="rId5"/>
    <p:sldId id="330" r:id="rId6"/>
    <p:sldId id="334" r:id="rId7"/>
    <p:sldId id="306" r:id="rId8"/>
    <p:sldId id="343" r:id="rId9"/>
    <p:sldId id="346" r:id="rId10"/>
    <p:sldId id="295" r:id="rId11"/>
    <p:sldId id="309" r:id="rId12"/>
    <p:sldId id="300" r:id="rId13"/>
    <p:sldId id="297" r:id="rId14"/>
    <p:sldId id="303" r:id="rId15"/>
    <p:sldId id="305" r:id="rId16"/>
    <p:sldId id="293" r:id="rId17"/>
    <p:sldId id="296" r:id="rId18"/>
    <p:sldId id="301" r:id="rId19"/>
    <p:sldId id="311" r:id="rId20"/>
    <p:sldId id="336" r:id="rId21"/>
    <p:sldId id="333" r:id="rId22"/>
    <p:sldId id="292" r:id="rId23"/>
    <p:sldId id="349" r:id="rId24"/>
    <p:sldId id="350" r:id="rId25"/>
    <p:sldId id="351" r:id="rId26"/>
    <p:sldId id="352" r:id="rId27"/>
    <p:sldId id="353" r:id="rId28"/>
    <p:sldId id="354" r:id="rId29"/>
    <p:sldId id="355" r:id="rId30"/>
    <p:sldId id="356" r:id="rId31"/>
    <p:sldId id="357" r:id="rId32"/>
    <p:sldId id="358" r:id="rId33"/>
    <p:sldId id="359"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94660"/>
  </p:normalViewPr>
  <p:slideViewPr>
    <p:cSldViewPr>
      <p:cViewPr varScale="1">
        <p:scale>
          <a:sx n="73" d="100"/>
          <a:sy n="73" d="100"/>
        </p:scale>
        <p:origin x="-9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Θέση ημερομηνίας 14"/>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16" name="Θέση αριθμού διαφάνειας 15"/>
          <p:cNvSpPr>
            <a:spLocks noGrp="1"/>
          </p:cNvSpPr>
          <p:nvPr>
            <p:ph type="sldNum" sz="quarter" idx="11"/>
          </p:nvPr>
        </p:nvSpPr>
        <p:spPr/>
        <p:txBody>
          <a:bodyPr/>
          <a:lstStyle/>
          <a:p>
            <a:fld id="{3F6FFBEC-5773-4F18-871E-FA46C9EF23F9}" type="slidenum">
              <a:rPr lang="el-GR" smtClean="0"/>
              <a:t>‹#›</a:t>
            </a:fld>
            <a:endParaRPr lang="el-GR" dirty="0"/>
          </a:p>
        </p:txBody>
      </p:sp>
      <p:sp>
        <p:nvSpPr>
          <p:cNvPr id="17" name="Θέση υποσέλιδου 16"/>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F6FFBEC-5773-4F18-871E-FA46C9EF23F9}"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F6FFBEC-5773-4F18-871E-FA46C9EF23F9}"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58466465-ED45-4F5C-89F4-CE2C8197714E}" type="datetimeFigureOut">
              <a:rPr lang="el-GR" smtClean="0"/>
              <a:t>25/3/2020</a:t>
            </a:fld>
            <a:endParaRPr lang="el-GR" dirty="0"/>
          </a:p>
        </p:txBody>
      </p:sp>
      <p:sp>
        <p:nvSpPr>
          <p:cNvPr id="15" name="Θέση αριθμού διαφάνειας 14"/>
          <p:cNvSpPr>
            <a:spLocks noGrp="1"/>
          </p:cNvSpPr>
          <p:nvPr>
            <p:ph type="sldNum" sz="quarter" idx="15"/>
          </p:nvPr>
        </p:nvSpPr>
        <p:spPr/>
        <p:txBody>
          <a:bodyPr/>
          <a:lstStyle>
            <a:lvl1pPr algn="ctr">
              <a:defRPr/>
            </a:lvl1pPr>
          </a:lstStyle>
          <a:p>
            <a:fld id="{3F6FFBEC-5773-4F18-871E-FA46C9EF23F9}" type="slidenum">
              <a:rPr lang="el-GR" smtClean="0"/>
              <a:t>‹#›</a:t>
            </a:fld>
            <a:endParaRPr lang="el-GR" dirty="0"/>
          </a:p>
        </p:txBody>
      </p:sp>
      <p:sp>
        <p:nvSpPr>
          <p:cNvPr id="16" name="Θέση υποσέλιδου 15"/>
          <p:cNvSpPr>
            <a:spLocks noGrp="1"/>
          </p:cNvSpPr>
          <p:nvPr>
            <p:ph type="ftr" sz="quarter" idx="16"/>
          </p:nvPr>
        </p:nvSpPr>
        <p:spPr/>
        <p:txBody>
          <a:bodyPr/>
          <a:lstStyle/>
          <a:p>
            <a:endParaRPr lang="el-GR" dirty="0"/>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F6FFBEC-5773-4F18-871E-FA46C9EF23F9}" type="slidenum">
              <a:rPr lang="el-GR" smtClean="0"/>
              <a:t>‹#›</a:t>
            </a:fld>
            <a:endParaRPr lang="el-GR" dirty="0"/>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3F6FFBEC-5773-4F18-871E-FA46C9EF23F9}" type="slidenum">
              <a:rPr lang="el-GR" smtClean="0"/>
              <a:t>‹#›</a:t>
            </a:fld>
            <a:endParaRPr lang="el-GR" dirty="0"/>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3F6FFBEC-5773-4F18-871E-FA46C9EF23F9}" type="slidenum">
              <a:rPr lang="el-GR" smtClean="0"/>
              <a:t>‹#›</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7" name="Θέση ημερομηνίας 6"/>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smtClean="0"/>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3F6FFBEC-5773-4F18-871E-FA46C9EF23F9}" type="slidenum">
              <a:rPr lang="el-GR" smtClean="0"/>
              <a:t>‹#›</a:t>
            </a:fld>
            <a:endParaRPr lang="el-GR" dirty="0"/>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3F6FFBEC-5773-4F18-871E-FA46C9EF23F9}"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8" name="Θέση ημερομηνίας 7"/>
          <p:cNvSpPr>
            <a:spLocks noGrp="1"/>
          </p:cNvSpPr>
          <p:nvPr>
            <p:ph type="dt" sz="half" idx="14"/>
          </p:nvPr>
        </p:nvSpPr>
        <p:spPr/>
        <p:txBody>
          <a:bodyPr/>
          <a:lstStyle/>
          <a:p>
            <a:fld id="{58466465-ED45-4F5C-89F4-CE2C8197714E}" type="datetimeFigureOut">
              <a:rPr lang="el-GR" smtClean="0"/>
              <a:t>25/3/2020</a:t>
            </a:fld>
            <a:endParaRPr lang="el-GR" dirty="0"/>
          </a:p>
        </p:txBody>
      </p:sp>
      <p:sp>
        <p:nvSpPr>
          <p:cNvPr id="9" name="Θέση αριθμού διαφάνειας 8"/>
          <p:cNvSpPr>
            <a:spLocks noGrp="1"/>
          </p:cNvSpPr>
          <p:nvPr>
            <p:ph type="sldNum" sz="quarter" idx="15"/>
          </p:nvPr>
        </p:nvSpPr>
        <p:spPr/>
        <p:txBody>
          <a:bodyPr/>
          <a:lstStyle/>
          <a:p>
            <a:fld id="{3F6FFBEC-5773-4F18-871E-FA46C9EF23F9}" type="slidenum">
              <a:rPr lang="el-GR" smtClean="0"/>
              <a:t>‹#›</a:t>
            </a:fld>
            <a:endParaRPr lang="el-GR" dirty="0"/>
          </a:p>
        </p:txBody>
      </p:sp>
      <p:sp>
        <p:nvSpPr>
          <p:cNvPr id="10" name="Θέση υποσέλιδου 9"/>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p:txBody>
          <a:bodyPr/>
          <a:lstStyle/>
          <a:p>
            <a:fld id="{58466465-ED45-4F5C-89F4-CE2C8197714E}" type="datetimeFigureOut">
              <a:rPr lang="el-GR" smtClean="0"/>
              <a:t>25/3/2020</a:t>
            </a:fld>
            <a:endParaRPr lang="el-GR" dirty="0"/>
          </a:p>
        </p:txBody>
      </p:sp>
      <p:sp>
        <p:nvSpPr>
          <p:cNvPr id="9" name="Θέση αριθμού διαφάνειας 8"/>
          <p:cNvSpPr>
            <a:spLocks noGrp="1"/>
          </p:cNvSpPr>
          <p:nvPr>
            <p:ph type="sldNum" sz="quarter" idx="11"/>
          </p:nvPr>
        </p:nvSpPr>
        <p:spPr/>
        <p:txBody>
          <a:bodyPr/>
          <a:lstStyle/>
          <a:p>
            <a:fld id="{3F6FFBEC-5773-4F18-871E-FA46C9EF23F9}" type="slidenum">
              <a:rPr lang="el-GR" smtClean="0"/>
              <a:t>‹#›</a:t>
            </a:fld>
            <a:endParaRPr lang="el-GR" dirty="0"/>
          </a:p>
        </p:txBody>
      </p:sp>
      <p:sp>
        <p:nvSpPr>
          <p:cNvPr id="10" name="Θέση υποσέλιδου 9"/>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8466465-ED45-4F5C-89F4-CE2C8197714E}" type="datetimeFigureOut">
              <a:rPr lang="el-GR" smtClean="0"/>
              <a:t>25/3/2020</a:t>
            </a:fld>
            <a:endParaRPr lang="el-GR" dirty="0"/>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F6FFBEC-5773-4F18-871E-FA46C9EF23F9}" type="slidenum">
              <a:rPr lang="el-GR" smtClean="0"/>
              <a:t>‹#›</a:t>
            </a:fld>
            <a:endParaRPr lang="el-GR" dirty="0"/>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Autofit/>
          </a:bodyPr>
          <a:lstStyle/>
          <a:p>
            <a:r>
              <a:rPr lang="el-GR" sz="3200" dirty="0" smtClean="0"/>
              <a:t>Κατερίνα </a:t>
            </a:r>
            <a:r>
              <a:rPr lang="el-GR" sz="3200" dirty="0"/>
              <a:t>Τ</a:t>
            </a:r>
            <a:r>
              <a:rPr lang="el-GR" sz="3200" dirty="0" smtClean="0"/>
              <a:t>ζάμου</a:t>
            </a:r>
          </a:p>
          <a:p>
            <a:r>
              <a:rPr lang="el-GR" sz="3200" dirty="0" smtClean="0"/>
              <a:t>Φιλόλογος</a:t>
            </a:r>
          </a:p>
          <a:p>
            <a:r>
              <a:rPr lang="el-GR" sz="3200" dirty="0" smtClean="0"/>
              <a:t>Δρ. Ιστορίας της Τέχνης</a:t>
            </a:r>
            <a:endParaRPr lang="el-GR" sz="3200" dirty="0"/>
          </a:p>
        </p:txBody>
      </p:sp>
      <p:sp>
        <p:nvSpPr>
          <p:cNvPr id="2" name="Τίτλος 1"/>
          <p:cNvSpPr>
            <a:spLocks noGrp="1"/>
          </p:cNvSpPr>
          <p:nvPr>
            <p:ph type="ctrTitle"/>
          </p:nvPr>
        </p:nvSpPr>
        <p:spPr/>
        <p:txBody>
          <a:bodyPr>
            <a:noAutofit/>
          </a:bodyPr>
          <a:lstStyle/>
          <a:p>
            <a:r>
              <a:rPr lang="el-GR" sz="4400" dirty="0" smtClean="0"/>
              <a:t>Η Μικρασιατική </a:t>
            </a:r>
            <a:r>
              <a:rPr lang="el-GR" sz="4400" dirty="0"/>
              <a:t>Κ</a:t>
            </a:r>
            <a:r>
              <a:rPr lang="el-GR" sz="4400" dirty="0" smtClean="0"/>
              <a:t>αταστροφή </a:t>
            </a:r>
            <a:br>
              <a:rPr lang="el-GR" sz="4400" dirty="0" smtClean="0"/>
            </a:br>
            <a:r>
              <a:rPr lang="el-GR" sz="4400" dirty="0" err="1" smtClean="0"/>
              <a:t>α΄</a:t>
            </a:r>
            <a:r>
              <a:rPr lang="el-GR" sz="4400" dirty="0" smtClean="0"/>
              <a:t> μέρος</a:t>
            </a:r>
            <a:r>
              <a:rPr lang="el-GR" sz="4400" dirty="0" smtClean="0"/>
              <a:t/>
            </a:r>
            <a:br>
              <a:rPr lang="el-GR" sz="4400" dirty="0" smtClean="0"/>
            </a:br>
            <a:r>
              <a:rPr lang="el-GR" sz="3200" dirty="0" smtClean="0"/>
              <a:t>Ιστορία Προσανατολισμού Γ΄ Λυκείου</a:t>
            </a:r>
            <a:endParaRPr lang="el-GR" sz="3200" dirty="0"/>
          </a:p>
        </p:txBody>
      </p:sp>
    </p:spTree>
    <p:extLst>
      <p:ext uri="{BB962C8B-B14F-4D97-AF65-F5344CB8AC3E}">
        <p14:creationId xmlns:p14="http://schemas.microsoft.com/office/powerpoint/2010/main" val="200843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smtClean="0"/>
              <a:t>Ιδεολογία Νεοτούρκων: εθνικισμός</a:t>
            </a:r>
          </a:p>
          <a:p>
            <a:r>
              <a:rPr lang="el-GR" dirty="0" smtClean="0"/>
              <a:t>Ποικιλώνυμες ομάδες διαμαρτυρίας εναντίον της απολυταρχίας του Αβδούλ Χαμίτ, συχνά φορείς ιδεών δυτικού φιλελευθερισμού</a:t>
            </a:r>
          </a:p>
          <a:p>
            <a:r>
              <a:rPr lang="el-GR" dirty="0" smtClean="0"/>
              <a:t>Αιτήματα για συνταγματικές μεταρρυθμίσεις και διατήρηση της ενότητας της αυτοκρατορίας</a:t>
            </a:r>
          </a:p>
          <a:p>
            <a:r>
              <a:rPr lang="el-GR" dirty="0" smtClean="0"/>
              <a:t>Σε πρώτη φάση ανομοιομορφία στην έκφραση της ιδεολογίας των Νεοτούρκων </a:t>
            </a:r>
            <a:endParaRPr lang="el-GR" dirty="0"/>
          </a:p>
        </p:txBody>
      </p:sp>
      <p:sp>
        <p:nvSpPr>
          <p:cNvPr id="2" name="Τίτλος 1"/>
          <p:cNvSpPr>
            <a:spLocks noGrp="1"/>
          </p:cNvSpPr>
          <p:nvPr>
            <p:ph type="title"/>
          </p:nvPr>
        </p:nvSpPr>
        <p:spPr/>
        <p:txBody>
          <a:bodyPr>
            <a:normAutofit fontScale="90000"/>
          </a:bodyPr>
          <a:lstStyle/>
          <a:p>
            <a:r>
              <a:rPr lang="el-GR" dirty="0" smtClean="0"/>
              <a:t>Η άνοδος του τουρκικού εθνικισμού και η μειονοτική πολιτική των Νεοτούρκων</a:t>
            </a:r>
            <a:endParaRPr lang="el-GR" dirty="0"/>
          </a:p>
        </p:txBody>
      </p:sp>
    </p:spTree>
    <p:extLst>
      <p:ext uri="{BB962C8B-B14F-4D97-AF65-F5344CB8AC3E}">
        <p14:creationId xmlns:p14="http://schemas.microsoft.com/office/powerpoint/2010/main" val="25706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rmAutofit fontScale="92500"/>
          </a:bodyPr>
          <a:lstStyle/>
          <a:p>
            <a:r>
              <a:rPr lang="el-GR" dirty="0"/>
              <a:t>Aπό τις αρχές του 19ου αιώνα και μετά η Οθωμανική Αυτοκρατορία άρχισε να παρακμάζει. Καθώς σταδιακά συρρικνωνόταν το μέγεθος, η στρατιωτική ισχύς και ο πλούτος της, πολλοί Βαλκάνιοι Μουσουλμάνοι μετανάστευαν στην καρδιά της Αυτοκρατορίας στη Μικρά Ασία, μαζί με τους Τσερκέζους που διέφυγαν εκεί μετά τη Ρωσική κατάκτηση του Καυκάσου. </a:t>
            </a:r>
            <a:endParaRPr lang="en-US" dirty="0" smtClean="0"/>
          </a:p>
          <a:p>
            <a:r>
              <a:rPr lang="el-GR" dirty="0" smtClean="0"/>
              <a:t>Η </a:t>
            </a:r>
            <a:r>
              <a:rPr lang="el-GR" dirty="0"/>
              <a:t>παρακμή της Οθωμανική Αυτοκρατορίας οδήγησε σε άνοδο των εθνικιστικών αισθημάτων μεταξύ των διάφορων υποτελών λαών, που με τη σειρά της οδήγησε σε αυξημένες εθνικές εντάσεις, που κατά καιρούς </a:t>
            </a:r>
            <a:r>
              <a:rPr lang="el-GR" dirty="0" smtClean="0"/>
              <a:t>ξεσπούσαν </a:t>
            </a:r>
            <a:r>
              <a:rPr lang="el-GR" dirty="0"/>
              <a:t>βίαια, όπως οι σφαγές του Χαμιντιάν (Αρμενίων 1894-1896).</a:t>
            </a:r>
          </a:p>
          <a:p>
            <a:endParaRPr lang="el-GR" dirty="0"/>
          </a:p>
        </p:txBody>
      </p:sp>
      <p:sp>
        <p:nvSpPr>
          <p:cNvPr id="5" name="Τίτλος 4"/>
          <p:cNvSpPr>
            <a:spLocks noGrp="1"/>
          </p:cNvSpPr>
          <p:nvPr>
            <p:ph type="title"/>
          </p:nvPr>
        </p:nvSpPr>
        <p:spPr/>
        <p:txBody>
          <a:bodyPr>
            <a:normAutofit fontScale="90000"/>
          </a:bodyPr>
          <a:lstStyle/>
          <a:p>
            <a:r>
              <a:rPr lang="el-GR" dirty="0"/>
              <a:t>Η άνοδος του τουρκικού εθνικισμού και η μειονοτική πολιτική των Νεοτούρκων</a:t>
            </a:r>
          </a:p>
        </p:txBody>
      </p:sp>
    </p:spTree>
    <p:extLst>
      <p:ext uri="{BB962C8B-B14F-4D97-AF65-F5344CB8AC3E}">
        <p14:creationId xmlns:p14="http://schemas.microsoft.com/office/powerpoint/2010/main" val="12405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r>
              <a:rPr lang="el-GR" dirty="0"/>
              <a:t>Ο Τουρκικός Εθνικισμός είναι μια πολιτική ιδεολογία που προάγει και δοξάζει τους Τούρκους, ως έθνος ή και ως γλωσσική ομάδα. Όπως τις περισσότερες μορφές εθνικισμού, τα συμφέροντα του κράτους επηρεάζουν όλα τα υπόλοιπα, συμπεριλαμβανομένης και της θρησκείας.</a:t>
            </a:r>
          </a:p>
          <a:p>
            <a:endParaRPr lang="el-GR" dirty="0" smtClean="0"/>
          </a:p>
          <a:p>
            <a:r>
              <a:rPr lang="el-GR" dirty="0" smtClean="0"/>
              <a:t>Ο </a:t>
            </a:r>
            <a:r>
              <a:rPr lang="el-GR" dirty="0"/>
              <a:t>Τουρκικός Εθνικισμός άρχισε με την </a:t>
            </a:r>
            <a:r>
              <a:rPr lang="el-GR" dirty="0" smtClean="0"/>
              <a:t>«Τουρανική Κοινωνία»</a:t>
            </a:r>
            <a:r>
              <a:rPr lang="el-GR" b="1" dirty="0" smtClean="0"/>
              <a:t> </a:t>
            </a:r>
            <a:r>
              <a:rPr lang="el-GR" dirty="0"/>
              <a:t>που ιδρύθηκε το 1839, και ακολούθησε το 1908 με την </a:t>
            </a:r>
            <a:r>
              <a:rPr lang="el-GR" dirty="0" smtClean="0"/>
              <a:t>«Τουρκική Κοινωνία», </a:t>
            </a:r>
            <a:r>
              <a:rPr lang="el-GR" dirty="0"/>
              <a:t>που επεκτάθηκε αργότερα μέσα στον </a:t>
            </a:r>
            <a:r>
              <a:rPr lang="el-GR" dirty="0" smtClean="0"/>
              <a:t>τουρκικό </a:t>
            </a:r>
            <a:r>
              <a:rPr lang="el-GR" dirty="0"/>
              <a:t>πυρήνα και τελικά επεκτάθηκε για να συμπεριλάβει ιδεολογίες όπως Παντουρανισμός και ο Παντουρκισμός.</a:t>
            </a:r>
          </a:p>
        </p:txBody>
      </p:sp>
      <p:sp>
        <p:nvSpPr>
          <p:cNvPr id="3" name="Τίτλος 2"/>
          <p:cNvSpPr>
            <a:spLocks noGrp="1"/>
          </p:cNvSpPr>
          <p:nvPr>
            <p:ph type="title"/>
          </p:nvPr>
        </p:nvSpPr>
        <p:spPr/>
        <p:txBody>
          <a:bodyPr>
            <a:normAutofit fontScale="90000"/>
          </a:bodyPr>
          <a:lstStyle/>
          <a:p>
            <a:r>
              <a:rPr lang="el-GR" dirty="0"/>
              <a:t>Η άνοδος του τουρκικού εθνικισμού και η μειονοτική πολιτική των Νεοτούρκων</a:t>
            </a:r>
          </a:p>
        </p:txBody>
      </p:sp>
    </p:spTree>
    <p:extLst>
      <p:ext uri="{BB962C8B-B14F-4D97-AF65-F5344CB8AC3E}">
        <p14:creationId xmlns:p14="http://schemas.microsoft.com/office/powerpoint/2010/main" val="76386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r>
              <a:rPr lang="el-GR" dirty="0" smtClean="0"/>
              <a:t>Απήχηση μεταξύ των Τούρκων της ρωσικής αυτοκρατορίας </a:t>
            </a:r>
          </a:p>
          <a:p>
            <a:r>
              <a:rPr lang="el-GR" dirty="0" smtClean="0"/>
              <a:t>τέθηκε υπό διωγμό από τον Σουλτάνο γιατί μπορούσε να προκαλέσει ρωσοτουρκικό πόλεμο</a:t>
            </a:r>
          </a:p>
          <a:p>
            <a:r>
              <a:rPr lang="el-GR" dirty="0" smtClean="0"/>
              <a:t>Ριζοσπαστικός ως προς την ιδεολογία</a:t>
            </a:r>
          </a:p>
          <a:p>
            <a:r>
              <a:rPr lang="el-GR" dirty="0"/>
              <a:t>Ο Παντουρανισμός και ο Παντουρκισμός είναι δυο έννοιες που εμφανίζονται τις τελευταίες δεκαετίες του 19ου αιώνα, </a:t>
            </a:r>
            <a:r>
              <a:rPr lang="el-GR" b="1" dirty="0"/>
              <a:t>ως αντίδραση κυρίως στη διαδικασία διάλυσης της Οθωμανικής Αυτοκρατορίας</a:t>
            </a:r>
            <a:r>
              <a:rPr lang="el-GR" dirty="0"/>
              <a:t>, που είχε αρχίσει από το 1828, με την ίδρυση του ελληνικού κράτους.</a:t>
            </a:r>
          </a:p>
          <a:p>
            <a:endParaRPr lang="el-GR" dirty="0" smtClean="0"/>
          </a:p>
          <a:p>
            <a:endParaRPr lang="el-GR" dirty="0" smtClean="0"/>
          </a:p>
          <a:p>
            <a:endParaRPr lang="el-GR" dirty="0"/>
          </a:p>
        </p:txBody>
      </p:sp>
      <p:sp>
        <p:nvSpPr>
          <p:cNvPr id="3" name="Τίτλος 2"/>
          <p:cNvSpPr>
            <a:spLocks noGrp="1"/>
          </p:cNvSpPr>
          <p:nvPr>
            <p:ph type="title"/>
          </p:nvPr>
        </p:nvSpPr>
        <p:spPr/>
        <p:txBody>
          <a:bodyPr/>
          <a:lstStyle/>
          <a:p>
            <a:r>
              <a:rPr lang="el-GR" dirty="0" smtClean="0"/>
              <a:t>Παντουρκισμός ή Παντουρανισμός</a:t>
            </a:r>
            <a:endParaRPr lang="el-GR" dirty="0"/>
          </a:p>
        </p:txBody>
      </p:sp>
    </p:spTree>
    <p:extLst>
      <p:ext uri="{BB962C8B-B14F-4D97-AF65-F5344CB8AC3E}">
        <p14:creationId xmlns:p14="http://schemas.microsoft.com/office/powerpoint/2010/main" val="259592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r>
              <a:rPr lang="el-GR" dirty="0" smtClean="0"/>
              <a:t>Ο </a:t>
            </a:r>
            <a:r>
              <a:rPr lang="el-GR" b="1" dirty="0"/>
              <a:t>Παντουρανισμός</a:t>
            </a:r>
            <a:r>
              <a:rPr lang="el-GR" dirty="0"/>
              <a:t> ήταν μια ιδεολογία η οποία πρέσβευε και αποσκοπούσε στην ενίσχυση των δεσμών μεταξύ όλων των εθνών που ομιλούσαν γλώσσες που ανήκαν στην </a:t>
            </a:r>
            <a:r>
              <a:rPr lang="el-GR" b="1" dirty="0"/>
              <a:t>ουραλοαλταϊκή οικογένεια</a:t>
            </a:r>
            <a:r>
              <a:rPr lang="el-GR" dirty="0"/>
              <a:t>, με απώτερο στόχο την ένωση όλων αυτών των εθνοτήτων σε ένα κράτος, το οποίο θα είχε ηγεμονική θέση ανάμεσα στις μεγάλες δυνάμεις του κόσμου.</a:t>
            </a:r>
          </a:p>
          <a:p>
            <a:r>
              <a:rPr lang="el-GR" dirty="0"/>
              <a:t>Ο </a:t>
            </a:r>
            <a:r>
              <a:rPr lang="el-GR" b="1" dirty="0" smtClean="0"/>
              <a:t>Παντουρκισμός</a:t>
            </a:r>
            <a:r>
              <a:rPr lang="el-GR" dirty="0"/>
              <a:t> </a:t>
            </a:r>
            <a:r>
              <a:rPr lang="el-GR" dirty="0" smtClean="0"/>
              <a:t>είναι </a:t>
            </a:r>
            <a:r>
              <a:rPr lang="el-GR" dirty="0"/>
              <a:t>μια ιδεολογία η οποία πρεβεύει την συνένωση όλων των εθνών και εθνοτήτων που ομιλούν τις λεγόμενες </a:t>
            </a:r>
            <a:r>
              <a:rPr lang="el-GR" b="1" dirty="0"/>
              <a:t>τουρκικές γλώσσες και διαλέκτους</a:t>
            </a:r>
            <a:r>
              <a:rPr lang="el-GR" dirty="0"/>
              <a:t>, με στόχο την ένωση όλων των κρατών που κατοικούν τα συγκεκριμένα έθνη και ομάδες σε ένα εννιαίο κράτος, με κοινή γλώσσα, την τουρκική, κοινό πολιτισμό, έθνική άμυνα και εξωτερική πολιτική...</a:t>
            </a:r>
          </a:p>
          <a:p>
            <a:endParaRPr lang="el-GR" dirty="0"/>
          </a:p>
        </p:txBody>
      </p:sp>
      <p:sp>
        <p:nvSpPr>
          <p:cNvPr id="3" name="Τίτλος 2"/>
          <p:cNvSpPr>
            <a:spLocks noGrp="1"/>
          </p:cNvSpPr>
          <p:nvPr>
            <p:ph type="title"/>
          </p:nvPr>
        </p:nvSpPr>
        <p:spPr/>
        <p:txBody>
          <a:bodyPr>
            <a:normAutofit/>
          </a:bodyPr>
          <a:lstStyle/>
          <a:p>
            <a:r>
              <a:rPr lang="el-GR" dirty="0"/>
              <a:t>Παντουρανισμός και </a:t>
            </a:r>
            <a:r>
              <a:rPr lang="el-GR" dirty="0" smtClean="0"/>
              <a:t>Παντουρκισμός </a:t>
            </a:r>
            <a:endParaRPr lang="el-GR" dirty="0"/>
          </a:p>
        </p:txBody>
      </p:sp>
    </p:spTree>
    <p:extLst>
      <p:ext uri="{BB962C8B-B14F-4D97-AF65-F5344CB8AC3E}">
        <p14:creationId xmlns:p14="http://schemas.microsoft.com/office/powerpoint/2010/main" val="40904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p:txBody>
          <a:bodyPr/>
          <a:lstStyle/>
          <a:p>
            <a:r>
              <a:rPr lang="el-GR" dirty="0" smtClean="0"/>
              <a:t>Το κόμμα των Νεοτούρκων</a:t>
            </a:r>
          </a:p>
          <a:p>
            <a:r>
              <a:rPr lang="el-GR" dirty="0" smtClean="0"/>
              <a:t>Η επανάσταση του 1908</a:t>
            </a:r>
          </a:p>
          <a:p>
            <a:r>
              <a:rPr lang="el-GR" dirty="0" smtClean="0"/>
              <a:t>Ο Σουλτάνος αναγκάζεται να επαναφέρει το σύνταγμα του 1876 με ορισμένες τροποποιήσεις</a:t>
            </a:r>
          </a:p>
          <a:p>
            <a:r>
              <a:rPr lang="el-GR" dirty="0" smtClean="0"/>
              <a:t>Εκλογές </a:t>
            </a:r>
          </a:p>
          <a:p>
            <a:r>
              <a:rPr lang="el-GR" dirty="0" smtClean="0"/>
              <a:t>Αντεπανάσταση του 1909 με αίτημα την επιστροφή στις ισλαμικές παραδόσεις</a:t>
            </a:r>
          </a:p>
          <a:p>
            <a:r>
              <a:rPr lang="el-GR" dirty="0" smtClean="0"/>
              <a:t>Κατάληψη της Κωνσταντινούπολης από τον στρατό, ανατροπή Αβδούλ Χαμίτ</a:t>
            </a:r>
          </a:p>
          <a:p>
            <a:endParaRPr lang="el-GR" dirty="0"/>
          </a:p>
        </p:txBody>
      </p:sp>
      <p:sp>
        <p:nvSpPr>
          <p:cNvPr id="3" name="Τίτλος 2"/>
          <p:cNvSpPr>
            <a:spLocks noGrp="1"/>
          </p:cNvSpPr>
          <p:nvPr>
            <p:ph type="title"/>
          </p:nvPr>
        </p:nvSpPr>
        <p:spPr/>
        <p:txBody>
          <a:bodyPr/>
          <a:lstStyle/>
          <a:p>
            <a:r>
              <a:rPr lang="el-GR" dirty="0" smtClean="0"/>
              <a:t>«Ένωση και Πρόοδος»</a:t>
            </a:r>
            <a:endParaRPr lang="el-GR" dirty="0"/>
          </a:p>
        </p:txBody>
      </p:sp>
    </p:spTree>
    <p:extLst>
      <p:ext uri="{BB962C8B-B14F-4D97-AF65-F5344CB8AC3E}">
        <p14:creationId xmlns:p14="http://schemas.microsoft.com/office/powerpoint/2010/main" val="423420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3200" dirty="0"/>
              <a:t>Διαδήλωση κατά του Σουλτάνου στην Κωνσταντινούπολη (1908)</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12776"/>
            <a:ext cx="7467600" cy="519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43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Συντηρητικό κίνημα</a:t>
            </a:r>
          </a:p>
          <a:p>
            <a:r>
              <a:rPr lang="el-GR" dirty="0" smtClean="0"/>
              <a:t>Καλλιέργησε σχέσεις με μουσουλμάνους της Ρωσίας και των βρετανικών και γαλλικών κτίσεων της Ασίας και Αφρικής</a:t>
            </a:r>
          </a:p>
          <a:p>
            <a:r>
              <a:rPr lang="el-GR" dirty="0" smtClean="0"/>
              <a:t>Χρησιμοποιήθηκε ως ιδεολογικό όπλο εναντίον των χριστιανικών κρατών</a:t>
            </a:r>
          </a:p>
          <a:p>
            <a:r>
              <a:rPr lang="el-GR" dirty="0" smtClean="0"/>
              <a:t>Χρησιμοποιήθηκε και από τον Σουλτάνο Αβδούλ Χαμίτ για να αντισταθμίσει την επιρροή των ριζοσπαστικών Νεότουρκων</a:t>
            </a:r>
            <a:endParaRPr lang="el-GR" dirty="0"/>
          </a:p>
        </p:txBody>
      </p:sp>
      <p:sp>
        <p:nvSpPr>
          <p:cNvPr id="3" name="Τίτλος 2"/>
          <p:cNvSpPr>
            <a:spLocks noGrp="1"/>
          </p:cNvSpPr>
          <p:nvPr>
            <p:ph type="title"/>
          </p:nvPr>
        </p:nvSpPr>
        <p:spPr/>
        <p:txBody>
          <a:bodyPr/>
          <a:lstStyle/>
          <a:p>
            <a:r>
              <a:rPr lang="el-GR" dirty="0" smtClean="0"/>
              <a:t>Πανισλαμισμός</a:t>
            </a:r>
            <a:endParaRPr lang="el-GR" dirty="0"/>
          </a:p>
        </p:txBody>
      </p:sp>
    </p:spTree>
    <p:extLst>
      <p:ext uri="{BB962C8B-B14F-4D97-AF65-F5344CB8AC3E}">
        <p14:creationId xmlns:p14="http://schemas.microsoft.com/office/powerpoint/2010/main" val="260526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20000"/>
          </a:bodyPr>
          <a:lstStyle/>
          <a:p>
            <a:r>
              <a:rPr lang="el-GR" dirty="0"/>
              <a:t>Η επανάσταση των νεότουρκων που επικράτησε έναντι του σουλτάνου Αμπντούλ Χαμίτ Β', επέτρεψε στον </a:t>
            </a:r>
            <a:r>
              <a:rPr lang="el-GR" dirty="0" smtClean="0"/>
              <a:t>τουρκικό </a:t>
            </a:r>
            <a:r>
              <a:rPr lang="el-GR" dirty="0"/>
              <a:t>εθνικισμό να ανέλθει σαν ιδεολογία στην εξουσία, οδηγώντας τελικά στην εξουσία τους Τρεις Πασάδες της πρώην οθωμανικής κυβέρνησης. </a:t>
            </a:r>
            <a:endParaRPr lang="el-GR" dirty="0" smtClean="0"/>
          </a:p>
          <a:p>
            <a:r>
              <a:rPr lang="el-GR" dirty="0" smtClean="0"/>
              <a:t>Ευρέως </a:t>
            </a:r>
            <a:r>
              <a:rPr lang="el-GR" dirty="0"/>
              <a:t>θεωρείται ότι η εθνικιστική κλίση του Νεοτουρκισμού εν γένει, του </a:t>
            </a:r>
            <a:r>
              <a:rPr lang="el-GR" b="1" dirty="0"/>
              <a:t>Εμβέρ Πασά</a:t>
            </a:r>
            <a:r>
              <a:rPr lang="el-GR" dirty="0"/>
              <a:t> ειδικότερα, είναι η αιτία που οδήγησε το </a:t>
            </a:r>
            <a:r>
              <a:rPr lang="el-GR" dirty="0" smtClean="0"/>
              <a:t>Συμβούλιο του κόμματος των Νεοτούρκων  «Ένωση </a:t>
            </a:r>
            <a:r>
              <a:rPr lang="el-GR" dirty="0"/>
              <a:t>και </a:t>
            </a:r>
            <a:r>
              <a:rPr lang="el-GR" dirty="0" smtClean="0"/>
              <a:t>Πρόοδος» </a:t>
            </a:r>
            <a:r>
              <a:rPr lang="el-GR" dirty="0"/>
              <a:t>να παραβλέψει μια σειρά σφαγών, μαζικών συλλήψεων και εκτοπίσεων της μεγαλύτερης μη μουσουλμανικής μειονότητας στην Ανατολία, γεγονότα τα οποία έγιναν γνωστά ως </a:t>
            </a:r>
            <a:r>
              <a:rPr lang="el-GR" b="1" dirty="0"/>
              <a:t>Γενοκτονία </a:t>
            </a:r>
            <a:r>
              <a:rPr lang="el-GR" dirty="0"/>
              <a:t>των Αρμενίων κατά τη διάρκεια του Α΄ Παγκοσμίου Πολέμου. </a:t>
            </a:r>
          </a:p>
        </p:txBody>
      </p:sp>
      <p:sp>
        <p:nvSpPr>
          <p:cNvPr id="3" name="Τίτλος 2"/>
          <p:cNvSpPr>
            <a:spLocks noGrp="1"/>
          </p:cNvSpPr>
          <p:nvPr>
            <p:ph type="title"/>
          </p:nvPr>
        </p:nvSpPr>
        <p:spPr/>
        <p:txBody>
          <a:bodyPr>
            <a:normAutofit fontScale="90000"/>
          </a:bodyPr>
          <a:lstStyle/>
          <a:p>
            <a:r>
              <a:rPr lang="el-GR" dirty="0" smtClean="0"/>
              <a:t>Επανάσταση Νεοτούρκων και εθνικισμός </a:t>
            </a:r>
            <a:endParaRPr lang="el-GR" dirty="0"/>
          </a:p>
        </p:txBody>
      </p:sp>
    </p:spTree>
    <p:extLst>
      <p:ext uri="{BB962C8B-B14F-4D97-AF65-F5344CB8AC3E}">
        <p14:creationId xmlns:p14="http://schemas.microsoft.com/office/powerpoint/2010/main" val="348259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rmAutofit/>
          </a:bodyPr>
          <a:lstStyle/>
          <a:p>
            <a:r>
              <a:rPr lang="el-GR" dirty="0"/>
              <a:t>Η κατάληψη της Κωνσταντινούπολης και της Σμύρνης στον απόηχο του Α΄ Παγκοσμίου Πολέμου οδήγησε στη δημιουργία του Τουρκικού εθνικού </a:t>
            </a:r>
            <a:r>
              <a:rPr lang="el-GR" dirty="0" smtClean="0"/>
              <a:t>κινήματος</a:t>
            </a:r>
            <a:r>
              <a:rPr lang="el-GR" dirty="0"/>
              <a:t> </a:t>
            </a:r>
            <a:r>
              <a:rPr lang="el-GR" dirty="0" smtClean="0"/>
              <a:t>(1919). </a:t>
            </a:r>
          </a:p>
          <a:p>
            <a:r>
              <a:rPr lang="el-GR" dirty="0" smtClean="0"/>
              <a:t>Υπό </a:t>
            </a:r>
            <a:r>
              <a:rPr lang="el-GR" dirty="0"/>
              <a:t>την ηγεσία του Μουσταφά Κεμάλ Πασά, στρατιωτικού διοικητή που είχε διακριθεί στην Εκστρατεία της Καλλίπολης, διεξήχθη ο </a:t>
            </a:r>
            <a:r>
              <a:rPr lang="el-GR" u="sng" dirty="0"/>
              <a:t>Τουρκικός Πόλεμος της Ανεξαρτησίας </a:t>
            </a:r>
            <a:r>
              <a:rPr lang="el-GR" dirty="0"/>
              <a:t>με στόχο την κατάργηση των όρων της Συνθήκης των Σεβρών. </a:t>
            </a:r>
            <a:endParaRPr lang="el-GR" dirty="0" smtClean="0"/>
          </a:p>
        </p:txBody>
      </p:sp>
      <p:sp>
        <p:nvSpPr>
          <p:cNvPr id="5" name="Τίτλος 4"/>
          <p:cNvSpPr>
            <a:spLocks noGrp="1"/>
          </p:cNvSpPr>
          <p:nvPr>
            <p:ph type="title"/>
          </p:nvPr>
        </p:nvSpPr>
        <p:spPr/>
        <p:txBody>
          <a:bodyPr/>
          <a:lstStyle/>
          <a:p>
            <a:r>
              <a:rPr lang="el-GR" dirty="0"/>
              <a:t>Δημοκρατία της Τουρκίας</a:t>
            </a:r>
          </a:p>
        </p:txBody>
      </p:sp>
    </p:spTree>
    <p:extLst>
      <p:ext uri="{BB962C8B-B14F-4D97-AF65-F5344CB8AC3E}">
        <p14:creationId xmlns:p14="http://schemas.microsoft.com/office/powerpoint/2010/main" val="112796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sz="3200" dirty="0" smtClean="0"/>
              <a:t> Ποιες ήταν οι συνθήκες που οδήγησαν στην Μικρασιατική Καταστροφή;</a:t>
            </a:r>
          </a:p>
          <a:p>
            <a:r>
              <a:rPr lang="el-GR" sz="3200" dirty="0" smtClean="0"/>
              <a:t>Ποιες ήταν οι πρώτες προσπάθειες για την περίθαλψη των προσφύγων;</a:t>
            </a:r>
          </a:p>
          <a:p>
            <a:r>
              <a:rPr lang="el-GR" sz="3200" dirty="0" smtClean="0"/>
              <a:t>Ποιοι ήταν οι λόγοι που οδήγησαν στην Συνθήκη της </a:t>
            </a:r>
            <a:r>
              <a:rPr lang="el-GR" sz="3200" dirty="0" err="1" smtClean="0"/>
              <a:t>Λωζάνης</a:t>
            </a:r>
            <a:r>
              <a:rPr lang="el-GR" sz="3200" dirty="0" smtClean="0"/>
              <a:t>;</a:t>
            </a:r>
          </a:p>
          <a:p>
            <a:endParaRPr lang="el-GR" dirty="0"/>
          </a:p>
        </p:txBody>
      </p:sp>
      <p:sp>
        <p:nvSpPr>
          <p:cNvPr id="3" name="Τίτλος 2"/>
          <p:cNvSpPr>
            <a:spLocks noGrp="1"/>
          </p:cNvSpPr>
          <p:nvPr>
            <p:ph type="title"/>
          </p:nvPr>
        </p:nvSpPr>
        <p:spPr/>
        <p:txBody>
          <a:bodyPr>
            <a:normAutofit/>
          </a:bodyPr>
          <a:lstStyle/>
          <a:p>
            <a:r>
              <a:rPr lang="el-GR" sz="4800" dirty="0" smtClean="0"/>
              <a:t>Βασικοί άξονες προς διερεύνηση</a:t>
            </a:r>
            <a:endParaRPr lang="el-GR" sz="4800" dirty="0"/>
          </a:p>
        </p:txBody>
      </p:sp>
    </p:spTree>
    <p:extLst>
      <p:ext uri="{BB962C8B-B14F-4D97-AF65-F5344CB8AC3E}">
        <p14:creationId xmlns:p14="http://schemas.microsoft.com/office/powerpoint/2010/main" val="13427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Μικρασιατικός Πόλεμος 1920-1922</a:t>
            </a:r>
            <a:endParaRPr lang="el-GR" dirty="0"/>
          </a:p>
        </p:txBody>
      </p:sp>
      <p:sp>
        <p:nvSpPr>
          <p:cNvPr id="3" name="Θέση εικόνας 2"/>
          <p:cNvSpPr>
            <a:spLocks noGrp="1"/>
          </p:cNvSpPr>
          <p:nvPr>
            <p:ph type="pic" idx="1"/>
          </p:nvPr>
        </p:nvSpPr>
        <p:spPr/>
      </p:sp>
      <p:sp>
        <p:nvSpPr>
          <p:cNvPr id="4" name="Θέση κειμένου 3"/>
          <p:cNvSpPr>
            <a:spLocks noGrp="1"/>
          </p:cNvSpPr>
          <p:nvPr>
            <p:ph type="body" sz="half" idx="2"/>
          </p:nvPr>
        </p:nvSpPr>
        <p:spPr/>
        <p:txBody>
          <a:bodyPr/>
          <a:lstStyle/>
          <a:p>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5976664"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51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Μέχρι τις 18 Σεπτεμβρίου 1922 όλοι οι στρατοί κατοχής είχαν εκδιωχθεί και το Τουρκικό καθεστώς με έδρα την Άγκυρα, που είχε αυτοανακηρυχθεί νόμιμη κυβέρνηση της χώρας από τον Απρίλιο του 1920, άρχισε να επισημοποιεί τη νομική μετάβαση από το παλιό Οθωμανικό στο νέο Δημοκρατικοί πολιτικό σύστημα. Την 1 Νοεμβρίου το </a:t>
            </a:r>
            <a:r>
              <a:rPr lang="el-GR" dirty="0" err="1"/>
              <a:t>νεοϊδρυμένο</a:t>
            </a:r>
            <a:r>
              <a:rPr lang="el-GR" dirty="0"/>
              <a:t> κοινοβούλιο κατάργησε επίσημα το Σουλτανάτο, τερματίζοντας έτσι 623 χρόνια Οθωμανικού κράτους.</a:t>
            </a:r>
          </a:p>
          <a:p>
            <a:endParaRPr lang="el-GR" dirty="0"/>
          </a:p>
        </p:txBody>
      </p:sp>
      <p:sp>
        <p:nvSpPr>
          <p:cNvPr id="3" name="Τίτλος 2"/>
          <p:cNvSpPr>
            <a:spLocks noGrp="1"/>
          </p:cNvSpPr>
          <p:nvPr>
            <p:ph type="title"/>
          </p:nvPr>
        </p:nvSpPr>
        <p:spPr/>
        <p:txBody>
          <a:bodyPr/>
          <a:lstStyle/>
          <a:p>
            <a:r>
              <a:rPr lang="el-GR" dirty="0"/>
              <a:t>Δημοκρατία της Τουρκίας</a:t>
            </a:r>
          </a:p>
        </p:txBody>
      </p:sp>
    </p:spTree>
    <p:extLst>
      <p:ext uri="{BB962C8B-B14F-4D97-AF65-F5344CB8AC3E}">
        <p14:creationId xmlns:p14="http://schemas.microsoft.com/office/powerpoint/2010/main" val="284087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sz="quarter" idx="1"/>
          </p:nvPr>
        </p:nvSpPr>
        <p:spPr/>
        <p:txBody>
          <a:bodyPr/>
          <a:lstStyle/>
          <a:p>
            <a:endParaRPr lang="el-GR" dirty="0"/>
          </a:p>
        </p:txBody>
      </p:sp>
      <p:sp>
        <p:nvSpPr>
          <p:cNvPr id="3" name="Θέση κειμένου 2"/>
          <p:cNvSpPr>
            <a:spLocks noGrp="1"/>
          </p:cNvSpPr>
          <p:nvPr>
            <p:ph type="body" idx="2"/>
          </p:nvPr>
        </p:nvSpPr>
        <p:spPr/>
        <p:txBody>
          <a:bodyPr>
            <a:noAutofit/>
          </a:bodyPr>
          <a:lstStyle/>
          <a:p>
            <a:r>
              <a:rPr lang="el-GR" sz="1200" dirty="0" smtClean="0"/>
              <a:t>Ήταν </a:t>
            </a:r>
            <a:r>
              <a:rPr lang="el-GR" sz="1200" dirty="0"/>
              <a:t>ιδρυτής και πρώτος πρόεδρος της Τουρκικής Δημοκρατίας. Ουσιαστικά ανέλαβε πραξικοπηματικά μια διαμελισμένη Οθωμανική αυτοκρατορία, της οποίας το εναπομείναν υπόλοιπο των εδαφών στην Ανατολία, κατόρθωσε να το μετατρέψει σε κράτος δυτικού προτύπου ονομάζοντάς το </a:t>
            </a:r>
            <a:r>
              <a:rPr lang="el-GR" sz="1200" dirty="0" smtClean="0"/>
              <a:t>Τουρκία. Προκειμένου </a:t>
            </a:r>
            <a:r>
              <a:rPr lang="el-GR" sz="1200" dirty="0"/>
              <a:t>να εφαρμόσει την πολιτική του, δεν δίστασε να συνεχίσει αγριότητες των Νεοτούρκων, όπως η γενοκτονία των Αρμενίων και των Ελλήνων. </a:t>
            </a:r>
          </a:p>
        </p:txBody>
      </p:sp>
      <p:sp>
        <p:nvSpPr>
          <p:cNvPr id="4" name="Τίτλος 3"/>
          <p:cNvSpPr>
            <a:spLocks noGrp="1"/>
          </p:cNvSpPr>
          <p:nvPr>
            <p:ph type="title"/>
          </p:nvPr>
        </p:nvSpPr>
        <p:spPr/>
        <p:txBody>
          <a:bodyPr>
            <a:noAutofit/>
          </a:bodyPr>
          <a:lstStyle/>
          <a:p>
            <a:r>
              <a:rPr lang="el-GR" sz="2000" dirty="0" smtClean="0"/>
              <a:t>Μουσταφά </a:t>
            </a:r>
            <a:r>
              <a:rPr lang="el-GR" sz="2000" dirty="0"/>
              <a:t>Κεμάλ </a:t>
            </a:r>
            <a:r>
              <a:rPr lang="el-GR" sz="2000" dirty="0" smtClean="0"/>
              <a:t>Ατατούρκ</a:t>
            </a:r>
            <a:br>
              <a:rPr lang="el-GR" sz="2000" dirty="0" smtClean="0"/>
            </a:br>
            <a:r>
              <a:rPr lang="el-GR" sz="2000" dirty="0" smtClean="0"/>
              <a:t>(1881 -1938</a:t>
            </a:r>
            <a:r>
              <a:rPr lang="el-GR" sz="20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43338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948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lstStyle/>
          <a:p>
            <a:r>
              <a:rPr lang="el-GR" dirty="0"/>
              <a:t>Από την Εισαγωγή σ. 137:</a:t>
            </a:r>
          </a:p>
          <a:p>
            <a:r>
              <a:rPr lang="el-GR" dirty="0"/>
              <a:t>Να αναφερθείτε: α. στο μεταναστευτικό ρεύμα Ελλήνων από τη Ρωσία, μετά τη συνθήκη του Βουκουρεστίου (μονάδες 5) και β. στο προσφυγικό ρεύμα Ελλήνων από τη Ρωσία, το διάστημα 1919–1921. (μονάδες 5) (σ. 140) Μονάδες 10 </a:t>
            </a:r>
            <a:r>
              <a:rPr lang="el-GR" dirty="0" err="1"/>
              <a:t>ημερ</a:t>
            </a:r>
            <a:r>
              <a:rPr lang="el-GR" dirty="0"/>
              <a:t> 2015</a:t>
            </a:r>
          </a:p>
          <a:p>
            <a:endParaRPr lang="el-GR" dirty="0"/>
          </a:p>
          <a:p>
            <a:endParaRPr lang="el-GR" dirty="0"/>
          </a:p>
        </p:txBody>
      </p:sp>
      <p:sp>
        <p:nvSpPr>
          <p:cNvPr id="5" name="Τίτλος 4"/>
          <p:cNvSpPr>
            <a:spLocks noGrp="1"/>
          </p:cNvSpPr>
          <p:nvPr>
            <p:ph type="title"/>
          </p:nvPr>
        </p:nvSpPr>
        <p:spPr/>
        <p:txBody>
          <a:bodyPr>
            <a:normAutofit fontScale="90000"/>
          </a:bodyPr>
          <a:lstStyle/>
          <a:p>
            <a:r>
              <a:rPr lang="el-GR" dirty="0"/>
              <a:t>ΘΕΜΑΤΑ ΠΑΝΕΛΛΗΝΙΩΝ – ΠΡΟΣΦΥΓΙΚΟ</a:t>
            </a:r>
          </a:p>
        </p:txBody>
      </p:sp>
    </p:spTree>
    <p:extLst>
      <p:ext uri="{BB962C8B-B14F-4D97-AF65-F5344CB8AC3E}">
        <p14:creationId xmlns:p14="http://schemas.microsoft.com/office/powerpoint/2010/main" val="105902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marL="0" indent="0">
              <a:buNone/>
            </a:pPr>
            <a:r>
              <a:rPr lang="el-GR" dirty="0"/>
              <a:t>1</a:t>
            </a:r>
            <a:r>
              <a:rPr lang="el-GR" b="1" dirty="0"/>
              <a:t>. Ο διωγμός του 1914 (ο πρώτος διωγμός)</a:t>
            </a:r>
          </a:p>
          <a:p>
            <a:r>
              <a:rPr lang="el-GR" dirty="0"/>
              <a:t>Ποιες μορφές πήρε και ποιες συνέπειες είχε η καταπίεση του μικρασιατικού ελληνισμού το 1914-1918; (</a:t>
            </a:r>
            <a:r>
              <a:rPr lang="el-GR" dirty="0" err="1"/>
              <a:t>μον</a:t>
            </a:r>
            <a:r>
              <a:rPr lang="el-GR" dirty="0"/>
              <a:t> 14) </a:t>
            </a:r>
            <a:r>
              <a:rPr lang="el-GR" dirty="0" err="1"/>
              <a:t>ημερ</a:t>
            </a:r>
            <a:r>
              <a:rPr lang="el-GR" dirty="0"/>
              <a:t> </a:t>
            </a:r>
            <a:r>
              <a:rPr lang="el-GR" dirty="0" err="1"/>
              <a:t>επ</a:t>
            </a:r>
            <a:r>
              <a:rPr lang="el-GR" dirty="0"/>
              <a:t> 2003</a:t>
            </a:r>
          </a:p>
          <a:p>
            <a:r>
              <a:rPr lang="el-GR" dirty="0"/>
              <a:t>Τάγματα εργασίας: ορισμός (μον. 4) ημερήσια 2007</a:t>
            </a:r>
          </a:p>
          <a:p>
            <a:r>
              <a:rPr lang="el-GR" dirty="0"/>
              <a:t>Με ποιους τρόπους υποκινήθηκε και μεθοδεύτηκε ο πρώτος διωγμός του 1914 εναντίον των Ελλήνων της Οθωμανικής Αυτοκρατορίας; (</a:t>
            </a:r>
            <a:r>
              <a:rPr lang="el-GR" dirty="0" err="1"/>
              <a:t>μον</a:t>
            </a:r>
            <a:r>
              <a:rPr lang="el-GR" dirty="0"/>
              <a:t> 15) ημερήσια 2008</a:t>
            </a:r>
          </a:p>
          <a:p>
            <a:r>
              <a:rPr lang="el-GR" dirty="0"/>
              <a:t>Τάγματα εργασίας ορισμός (μον. 5) ημερήσια 2011</a:t>
            </a:r>
          </a:p>
          <a:p>
            <a:endParaRPr lang="el-GR" dirty="0"/>
          </a:p>
        </p:txBody>
      </p:sp>
      <p:sp>
        <p:nvSpPr>
          <p:cNvPr id="3" name="Τίτλος 2"/>
          <p:cNvSpPr>
            <a:spLocks noGrp="1"/>
          </p:cNvSpPr>
          <p:nvPr>
            <p:ph type="title"/>
          </p:nvPr>
        </p:nvSpPr>
        <p:spPr/>
        <p:txBody>
          <a:bodyPr>
            <a:normAutofit fontScale="90000"/>
          </a:bodyPr>
          <a:lstStyle/>
          <a:p>
            <a:r>
              <a:rPr lang="el-GR" dirty="0"/>
              <a:t>Α. ΠΡΟΣΦΥΓΙΚΑ ΡΕΥΜΑΤΑ ΚΑΤΑ ΤΗΝ ΠΕΡΙΟΔΟ 1914-1922</a:t>
            </a:r>
          </a:p>
        </p:txBody>
      </p:sp>
    </p:spTree>
    <p:extLst>
      <p:ext uri="{BB962C8B-B14F-4D97-AF65-F5344CB8AC3E}">
        <p14:creationId xmlns:p14="http://schemas.microsoft.com/office/powerpoint/2010/main" val="75186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62500" lnSpcReduction="20000"/>
          </a:bodyPr>
          <a:lstStyle/>
          <a:p>
            <a:r>
              <a:rPr lang="el-GR" dirty="0"/>
              <a:t>Αξιοποιώντας τις ιστορικές σας γνώσεις και αντλώντας στοιχεία από τα παρακάτω κείμενα, να αναφερθείτε:</a:t>
            </a:r>
          </a:p>
          <a:p>
            <a:r>
              <a:rPr lang="el-GR" dirty="0"/>
              <a:t>α) στις μεθοδεύσεις των Τούρκων εναντίον των </a:t>
            </a:r>
            <a:r>
              <a:rPr lang="el-GR" dirty="0" err="1"/>
              <a:t>Μικρασιατών</a:t>
            </a:r>
            <a:r>
              <a:rPr lang="el-GR" dirty="0"/>
              <a:t> Ελλήνων, κατά τον πρώτο διωγμό, το 1914. (μονάδες 15) β) στις συνθήκες που βρήκαν οι πρόσφυγες στην πατρίδα τους κατά την παλιννόστηση. (μονάδες 10) Μονάδες 25 </a:t>
            </a:r>
            <a:r>
              <a:rPr lang="el-GR" dirty="0" err="1"/>
              <a:t>επαν</a:t>
            </a:r>
            <a:r>
              <a:rPr lang="el-GR" dirty="0"/>
              <a:t> </a:t>
            </a:r>
            <a:r>
              <a:rPr lang="el-GR" dirty="0" err="1"/>
              <a:t>ημερ</a:t>
            </a:r>
            <a:r>
              <a:rPr lang="el-GR" dirty="0"/>
              <a:t> </a:t>
            </a:r>
            <a:r>
              <a:rPr lang="el-GR" dirty="0" smtClean="0"/>
              <a:t>2014</a:t>
            </a:r>
          </a:p>
          <a:p>
            <a:r>
              <a:rPr lang="el-GR" dirty="0"/>
              <a:t>ΚΕΙΜΕΝΟ Α: [...] Τα γεγονότα διαδραματίσθηκαν σε δύο φάσεις. [...] Η πρώτη φάση αρχίζει στα τέλη του Μάη του 1914, δύο μήνες πριν τον Ευρωπαϊκό πόλεμο, και καλύπτει τον Ιούνιο κι ένα μέρος του Ιουλίου. Στα τέλη του Ιουλίου, ο σκοπός είχε επιτευχθεί και ο πόλεμος επέτρεπε τη δημιουργία νέων πιο ολοκληρωμένων και διευρυμένων σχεδίων. Οι καταστροφές και τα συντρίμμια είχαν μεγαλύτερη ένταση και συνέχεια το πρώτο δεκαπενθήμερο του Ιουνίου. [...]</a:t>
            </a:r>
          </a:p>
          <a:p>
            <a:r>
              <a:rPr lang="el-GR" dirty="0"/>
              <a:t>Η [δεύτερη φάση] διακρίνεται από την προηγούμενη λόγω της μεγαλύτερης έκτασης των μέτρων και λόγω των διαφορετικών μεθόδων που ακολουθήθηκαν. Ο πληθυσμός που είχε πληγεί μεταξύ Μαΐου και Ιουλίου 1914, κυμαινόταν από 150.000 ως 200.000 [...] Κατά τη δεύτερη περίοδο [...] κυμαινόταν από 700.000 έως 800.000.[...] Οι πληθυσμοί από τις </a:t>
            </a:r>
            <a:r>
              <a:rPr lang="el-GR" dirty="0" err="1"/>
              <a:t>εκκενωθείσες</a:t>
            </a:r>
            <a:r>
              <a:rPr lang="el-GR" dirty="0"/>
              <a:t> περιοχές δεν μπόρεσαν να καταφύγουν στα νησιά και στην Ελλάδα, και οι περισσότεροι αφανίσθηκαν. [...] Η Σμύρνη απειλήθηκε σοβαρά. </a:t>
            </a:r>
            <a:r>
              <a:rPr lang="el-GR" dirty="0" err="1"/>
              <a:t>Félix</a:t>
            </a:r>
            <a:r>
              <a:rPr lang="el-GR" dirty="0"/>
              <a:t> </a:t>
            </a:r>
            <a:r>
              <a:rPr lang="el-GR" dirty="0" err="1"/>
              <a:t>Sartiaux</a:t>
            </a:r>
            <a:r>
              <a:rPr lang="el-GR" dirty="0"/>
              <a:t>, Η Ελληνική </a:t>
            </a:r>
            <a:r>
              <a:rPr lang="el-GR" dirty="0" err="1"/>
              <a:t>Μικρασία</a:t>
            </a:r>
            <a:r>
              <a:rPr lang="el-GR" dirty="0"/>
              <a:t>, </a:t>
            </a:r>
            <a:r>
              <a:rPr lang="el-GR" dirty="0" err="1"/>
              <a:t>μτφ.Ντ</a:t>
            </a:r>
            <a:r>
              <a:rPr lang="el-GR" dirty="0"/>
              <a:t>. Νίκα, </a:t>
            </a:r>
            <a:r>
              <a:rPr lang="el-GR" dirty="0" err="1"/>
              <a:t>εκδ</a:t>
            </a:r>
            <a:r>
              <a:rPr lang="el-GR" dirty="0"/>
              <a:t>. </a:t>
            </a:r>
            <a:r>
              <a:rPr lang="el-GR" dirty="0" err="1"/>
              <a:t>Ιστορητής</a:t>
            </a:r>
            <a:r>
              <a:rPr lang="el-GR" dirty="0"/>
              <a:t>, Αθήνα 1993, </a:t>
            </a:r>
            <a:r>
              <a:rPr lang="el-GR" dirty="0" err="1"/>
              <a:t>σσ</a:t>
            </a:r>
            <a:r>
              <a:rPr lang="el-GR" dirty="0"/>
              <a:t>. 159-160, 171.</a:t>
            </a:r>
          </a:p>
          <a:p>
            <a:endParaRPr lang="el-GR" dirty="0"/>
          </a:p>
          <a:p>
            <a:endParaRPr lang="el-GR" dirty="0"/>
          </a:p>
        </p:txBody>
      </p:sp>
      <p:sp>
        <p:nvSpPr>
          <p:cNvPr id="3" name="Τίτλος 2"/>
          <p:cNvSpPr>
            <a:spLocks noGrp="1"/>
          </p:cNvSpPr>
          <p:nvPr>
            <p:ph type="title"/>
          </p:nvPr>
        </p:nvSpPr>
        <p:spPr/>
        <p:txBody>
          <a:bodyPr/>
          <a:lstStyle/>
          <a:p>
            <a:r>
              <a:rPr lang="el-GR" dirty="0" smtClean="0"/>
              <a:t>Πηγή</a:t>
            </a:r>
            <a:endParaRPr lang="el-GR" dirty="0"/>
          </a:p>
        </p:txBody>
      </p:sp>
    </p:spTree>
    <p:extLst>
      <p:ext uri="{BB962C8B-B14F-4D97-AF65-F5344CB8AC3E}">
        <p14:creationId xmlns:p14="http://schemas.microsoft.com/office/powerpoint/2010/main" val="1955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62500" lnSpcReduction="20000"/>
          </a:bodyPr>
          <a:lstStyle/>
          <a:p>
            <a:r>
              <a:rPr lang="el-GR" dirty="0"/>
              <a:t>ΚΕΙΜΕΝΟ Β: [...] Οι άγριες απελάσεις, η τρομοκρατία, οι δολοφονίες και οι βιαιότητες εναντίον των Ραγιάδων κατά μήκος της μικρασιατικής ακτής δεν τράβηξαν στη Δύση την προσοχή που τους άρμοζε. Είχαν όμως όλα τα χαρακτηριστικά του πολεμικού μέτρου που επέβαλλε μία δήθεν «στρατιωτική ανάγκη» και δεν υπάρχει καμία αμφιβολία ότι Τούρκοι και Γερμανοί είχαν πλήρη συνεργασία και ήταν σύμμαχοι στη διάρκεια του πολέμου. [...] Η καταστροφή της Φώκαιας προξένησε μεγάλη συγκίνηση στη Μασσαλία, που ιδρύθηκε από αποίκους προερχόμενους από την ομώνυμη αρχαία ελληνική αυτή πόλη. Η Φώκαια είναι η μητέρα της Μασσαλίας. Ο κ. </a:t>
            </a:r>
            <a:r>
              <a:rPr lang="el-GR" dirty="0" err="1"/>
              <a:t>Mancient</a:t>
            </a:r>
            <a:r>
              <a:rPr lang="el-GR" dirty="0"/>
              <a:t> ήταν αυτόπτης μάρτυρας στις σφαγές και τις λεηλασίες που έλαβαν χώρα στην πόλη </a:t>
            </a:r>
            <a:r>
              <a:rPr lang="el-GR" dirty="0" smtClean="0"/>
              <a:t>[...]:</a:t>
            </a:r>
          </a:p>
          <a:p>
            <a:r>
              <a:rPr lang="el-GR" dirty="0"/>
              <a:t>«Κατά τη διάρκεια της νύχτας, οι οργανωμένες συμμορίες συνέχισαν τη λεηλασία της πόλης. Την αυγή έπεφταν συνεχείς πυροβολισμοί μπροστά στα σπίτια μας. Πεταχτήκαμε έξω και οι τέσσερις και βρεθήκαμε μπροστά σε ένα εφιαλτικό θέαμα. Η ορδή που είχε μπει στην πόλη ήταν οπλισμένη με </a:t>
            </a:r>
            <a:r>
              <a:rPr lang="el-GR" dirty="0" err="1"/>
              <a:t>γκράδες</a:t>
            </a:r>
            <a:r>
              <a:rPr lang="el-GR" dirty="0"/>
              <a:t> και παλιά τουφέκια του ιππικού. Ένα σπίτι είχε παραδοθεί στις φλόγες. Από όλες τις μεριές της πόλης οι χριστιανοί έτρεχαν στην προκυμαία, αναζητώντας βάρκες για να διαφύγουν. Όμως, ήδη από την προηγούμενη νύχτα είχαν εξαφανιστεί όλες. Κραυγές τρόμου ανακατεύονταν με τους κρότους των πυροβολισμών. Ο πανικός ήταν τόσο μεγάλος, ώστε μια γυναίκα και το παιδί της πνίγηκαν σε εξήντα εκατοστά νερό. [...]»</a:t>
            </a:r>
          </a:p>
          <a:p>
            <a:r>
              <a:rPr lang="el-GR" dirty="0" err="1"/>
              <a:t>George</a:t>
            </a:r>
            <a:r>
              <a:rPr lang="el-GR" dirty="0"/>
              <a:t> </a:t>
            </a:r>
            <a:r>
              <a:rPr lang="el-GR" dirty="0" err="1"/>
              <a:t>Horton</a:t>
            </a:r>
            <a:r>
              <a:rPr lang="el-GR" dirty="0"/>
              <a:t>, Η μάστιγα της Ασίας, ειδική έκδοση για την εφημερίδα ΤΟ ΒΗΜΑ, Αθήνα 2009,(αναπαραγωγή της έβδομης έκδοσης της «</a:t>
            </a:r>
            <a:r>
              <a:rPr lang="el-GR" dirty="0" err="1"/>
              <a:t>Εστίας»,Αθήνα</a:t>
            </a:r>
            <a:r>
              <a:rPr lang="el-GR" dirty="0"/>
              <a:t> 2007) σσ.65, 68-69.</a:t>
            </a:r>
          </a:p>
          <a:p>
            <a:endParaRPr lang="el-GR" dirty="0"/>
          </a:p>
          <a:p>
            <a:endParaRPr lang="el-GR" dirty="0"/>
          </a:p>
        </p:txBody>
      </p:sp>
      <p:sp>
        <p:nvSpPr>
          <p:cNvPr id="3" name="Τίτλος 2"/>
          <p:cNvSpPr>
            <a:spLocks noGrp="1"/>
          </p:cNvSpPr>
          <p:nvPr>
            <p:ph type="title"/>
          </p:nvPr>
        </p:nvSpPr>
        <p:spPr/>
        <p:txBody>
          <a:bodyPr/>
          <a:lstStyle/>
          <a:p>
            <a:r>
              <a:rPr lang="el-GR" dirty="0"/>
              <a:t>Πηγή</a:t>
            </a:r>
          </a:p>
        </p:txBody>
      </p:sp>
    </p:spTree>
    <p:extLst>
      <p:ext uri="{BB962C8B-B14F-4D97-AF65-F5344CB8AC3E}">
        <p14:creationId xmlns:p14="http://schemas.microsoft.com/office/powerpoint/2010/main" val="1633310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20000"/>
          </a:bodyPr>
          <a:lstStyle/>
          <a:p>
            <a:r>
              <a:rPr lang="el-GR" dirty="0"/>
              <a:t>ΚΕΙΜΕΝΟ Γ: [...] Τότε [1920], όσοι είχαμε φύγει με τον πρώτο Διωγμό του 1914 και βρισκόμασταν στη Μυτιλήνη, ξαναγυρίσαμε στο </a:t>
            </a:r>
            <a:r>
              <a:rPr lang="el-GR" dirty="0" err="1"/>
              <a:t>Αδραμύττι</a:t>
            </a:r>
            <a:r>
              <a:rPr lang="el-GR" dirty="0"/>
              <a:t>. Το βρήκαμε κατεστραμμένο. Τα σπίτια μας σε ελεεινή κατάσταση, </a:t>
            </a:r>
            <a:r>
              <a:rPr lang="el-GR" dirty="0" err="1"/>
              <a:t>μισοχαλασμένα</a:t>
            </a:r>
            <a:r>
              <a:rPr lang="el-GR" dirty="0"/>
              <a:t> από την έλλειψη συντήρησης. Οι δρόμοι ακάθαρτοι. Που εκείνο το </a:t>
            </a:r>
            <a:r>
              <a:rPr lang="el-GR" dirty="0" err="1"/>
              <a:t>Αδραμύττι</a:t>
            </a:r>
            <a:r>
              <a:rPr lang="el-GR" dirty="0"/>
              <a:t> που αφήσαμε το 1914, το γεμάτο ζωή και νοικοκυριό! Διώξαμε τους Τούρκους Βοσνίους πρόσφυγες που κάθονταν στα σπίτια μας. Ο καθένας πήγε στο δικό του σπίτι. Αρχίσαμε σιγά-σιγά, να στήνουμε το νοικοκυριό μας. Οι ντόπιοι Τούρκοι, όλο γλύκα, ήταν μαζί μας. Μας πλήρωσαν τα παλιά χρέη τους. Βλέπετε, είχαν την ανάγκη μας, ήταν ελληνική κατοχή. Ζούσαμε αμέριμνα. Μαρτυρία Άννας </a:t>
            </a:r>
            <a:r>
              <a:rPr lang="el-GR" dirty="0" err="1"/>
              <a:t>Παρή</a:t>
            </a:r>
            <a:r>
              <a:rPr lang="el-GR" dirty="0"/>
              <a:t>, στο Κέντρο Μικρασιατικών Σπουδών, Η Έξοδος, Μαρτυρίες από τις επαρχίες των δυτικών παραλίων της </a:t>
            </a:r>
            <a:r>
              <a:rPr lang="el-GR" dirty="0" err="1"/>
              <a:t>Μικρασίας</a:t>
            </a:r>
            <a:r>
              <a:rPr lang="el-GR" dirty="0"/>
              <a:t>, τ. Α΄, Αθήνα 1980, </a:t>
            </a:r>
            <a:r>
              <a:rPr lang="el-GR" dirty="0" err="1"/>
              <a:t>σσ</a:t>
            </a:r>
            <a:r>
              <a:rPr lang="el-GR" dirty="0"/>
              <a:t>. 228-229.</a:t>
            </a:r>
          </a:p>
        </p:txBody>
      </p:sp>
      <p:sp>
        <p:nvSpPr>
          <p:cNvPr id="3" name="Τίτλος 2"/>
          <p:cNvSpPr>
            <a:spLocks noGrp="1"/>
          </p:cNvSpPr>
          <p:nvPr>
            <p:ph type="title"/>
          </p:nvPr>
        </p:nvSpPr>
        <p:spPr/>
        <p:txBody>
          <a:bodyPr/>
          <a:lstStyle/>
          <a:p>
            <a:r>
              <a:rPr lang="el-GR" dirty="0"/>
              <a:t>Πηγή</a:t>
            </a:r>
          </a:p>
        </p:txBody>
      </p:sp>
    </p:spTree>
    <p:extLst>
      <p:ext uri="{BB962C8B-B14F-4D97-AF65-F5344CB8AC3E}">
        <p14:creationId xmlns:p14="http://schemas.microsoft.com/office/powerpoint/2010/main" val="190101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70000" lnSpcReduction="20000"/>
          </a:bodyPr>
          <a:lstStyle/>
          <a:p>
            <a:r>
              <a:rPr lang="el-GR" dirty="0"/>
              <a:t>ΟΡΙΣΜΟΣ: «Σύμφωνο περί αμοιβαίας μεταναστεύσεως μεταξύ Ελλάδας και Βουλγαρίας» (1919). (</a:t>
            </a:r>
            <a:r>
              <a:rPr lang="el-GR" dirty="0" err="1"/>
              <a:t>μον</a:t>
            </a:r>
            <a:r>
              <a:rPr lang="el-GR" dirty="0"/>
              <a:t> 4) </a:t>
            </a:r>
            <a:r>
              <a:rPr lang="el-GR" dirty="0" err="1"/>
              <a:t>ημερ</a:t>
            </a:r>
            <a:r>
              <a:rPr lang="el-GR" dirty="0"/>
              <a:t> </a:t>
            </a:r>
            <a:r>
              <a:rPr lang="el-GR" dirty="0" err="1"/>
              <a:t>επ</a:t>
            </a:r>
            <a:r>
              <a:rPr lang="el-GR" dirty="0"/>
              <a:t> 2004 / </a:t>
            </a:r>
            <a:r>
              <a:rPr lang="el-GR" dirty="0" err="1"/>
              <a:t>ημερ</a:t>
            </a:r>
            <a:r>
              <a:rPr lang="el-GR" dirty="0"/>
              <a:t> 2007 / (</a:t>
            </a:r>
            <a:r>
              <a:rPr lang="el-GR" dirty="0" err="1"/>
              <a:t>μον</a:t>
            </a:r>
            <a:r>
              <a:rPr lang="el-GR" dirty="0"/>
              <a:t> 5 ) </a:t>
            </a:r>
            <a:r>
              <a:rPr lang="el-GR" dirty="0" err="1"/>
              <a:t>ημερ</a:t>
            </a:r>
            <a:r>
              <a:rPr lang="el-GR" dirty="0"/>
              <a:t> </a:t>
            </a:r>
            <a:r>
              <a:rPr lang="el-GR" dirty="0" err="1"/>
              <a:t>επ</a:t>
            </a:r>
            <a:r>
              <a:rPr lang="el-GR" dirty="0"/>
              <a:t> 2010</a:t>
            </a:r>
          </a:p>
          <a:p>
            <a:r>
              <a:rPr lang="el-GR" dirty="0"/>
              <a:t>Το Νοέμβριο του 1919 υπογράφηκε η συνθήκη του Νεϊγύ, που προέβλεπε την παραχώρηση της Δυτικής Θράκης από την Τουρκία στην Ελλάδα. (σωστό ή λάθος) (μον. 2) </a:t>
            </a:r>
            <a:r>
              <a:rPr lang="el-GR" dirty="0" err="1"/>
              <a:t>ημερ</a:t>
            </a:r>
            <a:r>
              <a:rPr lang="el-GR" dirty="0"/>
              <a:t> </a:t>
            </a:r>
            <a:r>
              <a:rPr lang="el-GR" dirty="0" err="1"/>
              <a:t>επαν</a:t>
            </a:r>
            <a:r>
              <a:rPr lang="el-GR" dirty="0"/>
              <a:t> 2008</a:t>
            </a:r>
          </a:p>
          <a:p>
            <a:r>
              <a:rPr lang="el-GR" dirty="0"/>
              <a:t>ΟΡΙΣΜΟΣ: «Υπηρεσία Ανοικοδομήσεως Ανατολικής Μακεδονίας» (μον. 5) </a:t>
            </a:r>
            <a:r>
              <a:rPr lang="el-GR" dirty="0" err="1"/>
              <a:t>ημερ</a:t>
            </a:r>
            <a:r>
              <a:rPr lang="el-GR" dirty="0"/>
              <a:t> </a:t>
            </a:r>
            <a:r>
              <a:rPr lang="el-GR" dirty="0" err="1"/>
              <a:t>επαν</a:t>
            </a:r>
            <a:r>
              <a:rPr lang="el-GR" dirty="0"/>
              <a:t> 2009</a:t>
            </a:r>
          </a:p>
          <a:p>
            <a:r>
              <a:rPr lang="el-GR" dirty="0"/>
              <a:t>Τον Νοέμβριο του 1919 υπογράφηκε η συνθήκη του Νεϊγύ, που προέβλεπε την παραχώρηση της ανατολικής Θράκης από τη Βουλγαρία στην Ελλάδα. (σωστό ή λάθος) (μον. 2) </a:t>
            </a:r>
            <a:r>
              <a:rPr lang="el-GR" dirty="0" err="1"/>
              <a:t>ημερ</a:t>
            </a:r>
            <a:r>
              <a:rPr lang="el-GR" dirty="0"/>
              <a:t> </a:t>
            </a:r>
            <a:r>
              <a:rPr lang="el-GR" dirty="0" err="1"/>
              <a:t>επαν</a:t>
            </a:r>
            <a:r>
              <a:rPr lang="el-GR" dirty="0"/>
              <a:t> 2011</a:t>
            </a:r>
          </a:p>
          <a:p>
            <a:r>
              <a:rPr lang="el-GR" dirty="0"/>
              <a:t>ΟΡΙΣΜΟΣ: Συνθήκη του Νεϊγύ (μον. 5) </a:t>
            </a:r>
            <a:r>
              <a:rPr lang="el-GR" dirty="0" err="1"/>
              <a:t>ημερ</a:t>
            </a:r>
            <a:r>
              <a:rPr lang="el-GR" dirty="0"/>
              <a:t> 2013</a:t>
            </a:r>
          </a:p>
          <a:p>
            <a:r>
              <a:rPr lang="el-GR" dirty="0"/>
              <a:t>Να αναφερθείτε: στο μεταναστευτικό ρεύμα Ελλήνων από τη Ρωσία, μετά τη συνθήκη του Βουκουρεστίου (μονάδες 5) και β. στο προσφυγικό ρεύμα Ελλήνων από τη Ρωσία, το διάστημα 1919–1921. (μονάδες 5) Μονάδες 10 </a:t>
            </a:r>
            <a:r>
              <a:rPr lang="el-GR" dirty="0" err="1"/>
              <a:t>ημερ</a:t>
            </a:r>
            <a:r>
              <a:rPr lang="el-GR" dirty="0"/>
              <a:t> 2015</a:t>
            </a:r>
          </a:p>
          <a:p>
            <a:r>
              <a:rPr lang="el-GR" dirty="0"/>
              <a:t>ΟΡΙΣΜΟΣ: Σύμφωνο περί αμοιβαίας μεταναστεύσεως μεταξύ Ελλάδος και Βουλγαρίας. (μον. 5) </a:t>
            </a:r>
            <a:r>
              <a:rPr lang="el-GR" dirty="0" err="1"/>
              <a:t>ημερ</a:t>
            </a:r>
            <a:r>
              <a:rPr lang="el-GR" dirty="0"/>
              <a:t> </a:t>
            </a:r>
            <a:r>
              <a:rPr lang="el-GR" dirty="0" err="1"/>
              <a:t>εσπερ</a:t>
            </a:r>
            <a:r>
              <a:rPr lang="el-GR" dirty="0"/>
              <a:t> </a:t>
            </a:r>
            <a:r>
              <a:rPr lang="el-GR" dirty="0" err="1"/>
              <a:t>επαν</a:t>
            </a:r>
            <a:r>
              <a:rPr lang="el-GR" dirty="0"/>
              <a:t> 2016</a:t>
            </a:r>
          </a:p>
          <a:p>
            <a:endParaRPr lang="el-GR" dirty="0"/>
          </a:p>
        </p:txBody>
      </p:sp>
      <p:sp>
        <p:nvSpPr>
          <p:cNvPr id="3" name="Τίτλος 2"/>
          <p:cNvSpPr>
            <a:spLocks noGrp="1"/>
          </p:cNvSpPr>
          <p:nvPr>
            <p:ph type="title"/>
          </p:nvPr>
        </p:nvSpPr>
        <p:spPr/>
        <p:txBody>
          <a:bodyPr/>
          <a:lstStyle/>
          <a:p>
            <a:r>
              <a:rPr lang="el-GR" dirty="0"/>
              <a:t>2. Άλλα προσφυγικά ρεύματα</a:t>
            </a:r>
          </a:p>
        </p:txBody>
      </p:sp>
    </p:spTree>
    <p:extLst>
      <p:ext uri="{BB962C8B-B14F-4D97-AF65-F5344CB8AC3E}">
        <p14:creationId xmlns:p14="http://schemas.microsoft.com/office/powerpoint/2010/main" val="228616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ΟΡΙΣΜΟΣ</a:t>
            </a:r>
            <a:r>
              <a:rPr lang="el-GR" dirty="0"/>
              <a:t>: Οργανισμός (Θεσσαλονίκη, 1914). (μον. 4) </a:t>
            </a:r>
            <a:r>
              <a:rPr lang="el-GR" dirty="0" err="1"/>
              <a:t>ημερ</a:t>
            </a:r>
            <a:r>
              <a:rPr lang="el-GR" dirty="0"/>
              <a:t> </a:t>
            </a:r>
            <a:r>
              <a:rPr lang="el-GR" dirty="0" err="1"/>
              <a:t>επαν</a:t>
            </a:r>
            <a:r>
              <a:rPr lang="el-GR" dirty="0"/>
              <a:t> 2005</a:t>
            </a:r>
          </a:p>
          <a:p>
            <a:r>
              <a:rPr lang="el-GR" dirty="0"/>
              <a:t>ΟΡΙΣΜΟΣ: Οργανισμός (Θεσσαλονίκη 1914). (μον. 5) </a:t>
            </a:r>
            <a:r>
              <a:rPr lang="el-GR" dirty="0" err="1"/>
              <a:t>ημερ</a:t>
            </a:r>
            <a:r>
              <a:rPr lang="el-GR" dirty="0"/>
              <a:t> </a:t>
            </a:r>
            <a:r>
              <a:rPr lang="el-GR" dirty="0" err="1"/>
              <a:t>επαν</a:t>
            </a:r>
            <a:r>
              <a:rPr lang="el-GR" dirty="0"/>
              <a:t> 2007</a:t>
            </a:r>
          </a:p>
          <a:p>
            <a:r>
              <a:rPr lang="el-GR" dirty="0"/>
              <a:t>Να αναφερθείτε στους φορείς που ανέλαβαν το έργο της περίθαλψης των προσφύγων κατά το διάστημα 1914-1921. Μονάδες 10 </a:t>
            </a:r>
            <a:r>
              <a:rPr lang="el-GR" dirty="0" err="1"/>
              <a:t>ημερ</a:t>
            </a:r>
            <a:r>
              <a:rPr lang="el-GR" dirty="0"/>
              <a:t> </a:t>
            </a:r>
            <a:r>
              <a:rPr lang="el-GR" dirty="0" err="1"/>
              <a:t>εσπερ</a:t>
            </a:r>
            <a:r>
              <a:rPr lang="el-GR" dirty="0"/>
              <a:t> </a:t>
            </a:r>
            <a:r>
              <a:rPr lang="el-GR" dirty="0" err="1"/>
              <a:t>επαν</a:t>
            </a:r>
            <a:r>
              <a:rPr lang="el-GR" dirty="0"/>
              <a:t> 2017</a:t>
            </a:r>
          </a:p>
          <a:p>
            <a:endParaRPr lang="el-GR" dirty="0"/>
          </a:p>
        </p:txBody>
      </p:sp>
      <p:sp>
        <p:nvSpPr>
          <p:cNvPr id="3" name="Τίτλος 2"/>
          <p:cNvSpPr>
            <a:spLocks noGrp="1"/>
          </p:cNvSpPr>
          <p:nvPr>
            <p:ph type="title"/>
          </p:nvPr>
        </p:nvSpPr>
        <p:spPr/>
        <p:txBody>
          <a:bodyPr>
            <a:normAutofit/>
          </a:bodyPr>
          <a:lstStyle/>
          <a:p>
            <a:r>
              <a:rPr lang="el-GR" dirty="0"/>
              <a:t>3. Η περίθαλψη (1914-1921</a:t>
            </a:r>
            <a:r>
              <a:rPr lang="el-GR" dirty="0" smtClean="0"/>
              <a:t>)</a:t>
            </a:r>
            <a:endParaRPr lang="el-GR" dirty="0"/>
          </a:p>
        </p:txBody>
      </p:sp>
    </p:spTree>
    <p:extLst>
      <p:ext uri="{BB962C8B-B14F-4D97-AF65-F5344CB8AC3E}">
        <p14:creationId xmlns:p14="http://schemas.microsoft.com/office/powerpoint/2010/main" val="4971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r>
              <a:rPr lang="el-GR" sz="4400" dirty="0" smtClean="0"/>
              <a:t>Γιατί εκδιώχθηκε ο ελληνισμός από την μικρασιατική χερσόνησο;</a:t>
            </a:r>
          </a:p>
          <a:p>
            <a:r>
              <a:rPr lang="el-GR" sz="4400" dirty="0" smtClean="0"/>
              <a:t>Γιατί αναπτύχθηκε ο τουρκικός εθνικισμός;</a:t>
            </a:r>
          </a:p>
          <a:p>
            <a:endParaRPr lang="el-GR" sz="4400" dirty="0"/>
          </a:p>
        </p:txBody>
      </p:sp>
      <p:sp>
        <p:nvSpPr>
          <p:cNvPr id="3" name="Τίτλος 2"/>
          <p:cNvSpPr>
            <a:spLocks noGrp="1"/>
          </p:cNvSpPr>
          <p:nvPr>
            <p:ph type="title"/>
          </p:nvPr>
        </p:nvSpPr>
        <p:spPr/>
        <p:txBody>
          <a:bodyPr>
            <a:normAutofit/>
          </a:bodyPr>
          <a:lstStyle/>
          <a:p>
            <a:r>
              <a:rPr lang="el-GR" sz="4800" dirty="0" smtClean="0"/>
              <a:t>Ερωτήματα προς διερεύνηση</a:t>
            </a:r>
            <a:endParaRPr lang="el-GR" sz="4800" dirty="0"/>
          </a:p>
        </p:txBody>
      </p:sp>
    </p:spTree>
    <p:extLst>
      <p:ext uri="{BB962C8B-B14F-4D97-AF65-F5344CB8AC3E}">
        <p14:creationId xmlns:p14="http://schemas.microsoft.com/office/powerpoint/2010/main" val="763523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62500" lnSpcReduction="20000"/>
          </a:bodyPr>
          <a:lstStyle/>
          <a:p>
            <a:r>
              <a:rPr lang="el-GR" dirty="0"/>
              <a:t>Η “Πατριαρχική Επιτροπή” μερίμνησε για την εγκατάσταση των προσφύγων στη Μακεδονία και τη Θράκη. (σωστό ή λάθος) (</a:t>
            </a:r>
            <a:r>
              <a:rPr lang="el-GR" dirty="0" err="1"/>
              <a:t>μον</a:t>
            </a:r>
            <a:r>
              <a:rPr lang="el-GR" dirty="0"/>
              <a:t> 2) </a:t>
            </a:r>
            <a:r>
              <a:rPr lang="el-GR" dirty="0" err="1"/>
              <a:t>ημερ</a:t>
            </a:r>
            <a:r>
              <a:rPr lang="el-GR" dirty="0"/>
              <a:t> 2001</a:t>
            </a:r>
          </a:p>
          <a:p>
            <a:r>
              <a:rPr lang="el-GR" dirty="0"/>
              <a:t>ΟΡΙΣΜΟΣ: Πατριαρχική Επιτροπή (</a:t>
            </a:r>
            <a:r>
              <a:rPr lang="el-GR" dirty="0" err="1"/>
              <a:t>μον</a:t>
            </a:r>
            <a:r>
              <a:rPr lang="el-GR" dirty="0"/>
              <a:t> 3) </a:t>
            </a:r>
            <a:r>
              <a:rPr lang="el-GR" dirty="0" err="1"/>
              <a:t>ημερ</a:t>
            </a:r>
            <a:r>
              <a:rPr lang="el-GR" dirty="0"/>
              <a:t> 2004 / ΟΡΙΣΜΟΣ: Πατριαρχική Επιτροπή. (</a:t>
            </a:r>
            <a:r>
              <a:rPr lang="el-GR" dirty="0" err="1"/>
              <a:t>μον</a:t>
            </a:r>
            <a:r>
              <a:rPr lang="el-GR" dirty="0"/>
              <a:t> 5) / </a:t>
            </a:r>
            <a:r>
              <a:rPr lang="el-GR" dirty="0" err="1"/>
              <a:t>ημερ</a:t>
            </a:r>
            <a:r>
              <a:rPr lang="el-GR" dirty="0"/>
              <a:t> </a:t>
            </a:r>
            <a:r>
              <a:rPr lang="el-GR" dirty="0" err="1"/>
              <a:t>επαν</a:t>
            </a:r>
            <a:r>
              <a:rPr lang="el-GR" dirty="0"/>
              <a:t> 2007, (</a:t>
            </a:r>
            <a:r>
              <a:rPr lang="el-GR" dirty="0" err="1"/>
              <a:t>μον</a:t>
            </a:r>
            <a:r>
              <a:rPr lang="el-GR" dirty="0"/>
              <a:t> 5) </a:t>
            </a:r>
            <a:r>
              <a:rPr lang="el-GR" dirty="0" err="1"/>
              <a:t>ημερ</a:t>
            </a:r>
            <a:r>
              <a:rPr lang="el-GR" dirty="0"/>
              <a:t> 2011</a:t>
            </a:r>
          </a:p>
          <a:p>
            <a:r>
              <a:rPr lang="el-GR" dirty="0"/>
              <a:t>ΟΡΙΣΜΟΣ: Υπηρεσία Παλιννοστήσεως και </a:t>
            </a:r>
            <a:r>
              <a:rPr lang="el-GR" dirty="0" err="1"/>
              <a:t>Περιθάλψεως.(μον</a:t>
            </a:r>
            <a:r>
              <a:rPr lang="el-GR" dirty="0"/>
              <a:t> 4) </a:t>
            </a:r>
            <a:r>
              <a:rPr lang="el-GR" dirty="0" err="1"/>
              <a:t>ημερ</a:t>
            </a:r>
            <a:r>
              <a:rPr lang="el-GR" dirty="0"/>
              <a:t> 2005</a:t>
            </a:r>
          </a:p>
          <a:p>
            <a:r>
              <a:rPr lang="el-GR" dirty="0"/>
              <a:t>Η Πατριαρχική Επιτροπή (1918) αποσκοπούσε στην οργάνωση του επαναπατρισμού των εκτοπισμένων (σωστό ή λάθος) (</a:t>
            </a:r>
            <a:r>
              <a:rPr lang="el-GR" dirty="0" err="1"/>
              <a:t>μον</a:t>
            </a:r>
            <a:r>
              <a:rPr lang="el-GR" dirty="0"/>
              <a:t> 2)</a:t>
            </a:r>
          </a:p>
          <a:p>
            <a:r>
              <a:rPr lang="el-GR" dirty="0" err="1"/>
              <a:t>ημερ</a:t>
            </a:r>
            <a:r>
              <a:rPr lang="el-GR" dirty="0"/>
              <a:t> 2006</a:t>
            </a:r>
          </a:p>
          <a:p>
            <a:r>
              <a:rPr lang="el-GR" dirty="0"/>
              <a:t>Με ποιους τρόπους πραγματοποιήθηκε η παλιννόστηση των προσφύγων στη Μικρά Ασία και την Ανατολική Θράκη κατά τα έτη 1918-1920; Ποιες συνθήκες βρήκαν οι πρόσφυγες στην πατρίδα τους; (</a:t>
            </a:r>
            <a:r>
              <a:rPr lang="el-GR" dirty="0" err="1"/>
              <a:t>μον</a:t>
            </a:r>
            <a:r>
              <a:rPr lang="el-GR" dirty="0"/>
              <a:t> 14) </a:t>
            </a:r>
            <a:r>
              <a:rPr lang="el-GR" dirty="0" err="1"/>
              <a:t>ημερ</a:t>
            </a:r>
            <a:r>
              <a:rPr lang="el-GR" dirty="0"/>
              <a:t> </a:t>
            </a:r>
            <a:r>
              <a:rPr lang="el-GR" dirty="0" err="1"/>
              <a:t>επαν</a:t>
            </a:r>
            <a:r>
              <a:rPr lang="el-GR" dirty="0"/>
              <a:t> 2006</a:t>
            </a:r>
          </a:p>
          <a:p>
            <a:r>
              <a:rPr lang="el-GR" dirty="0"/>
              <a:t>Πώς υλοποιήθηκε η παλιννόστηση των προσφύγων στη Μικρά Ασία (1918-1920) και ποιες συνθήκες αντιμετώπισαν οι πρόσφυγες κατά την άφιξή τους εκεί; Μονάδες 13 </a:t>
            </a:r>
            <a:r>
              <a:rPr lang="el-GR" dirty="0" err="1"/>
              <a:t>ημερ</a:t>
            </a:r>
            <a:r>
              <a:rPr lang="el-GR" dirty="0"/>
              <a:t> </a:t>
            </a:r>
            <a:r>
              <a:rPr lang="el-GR" dirty="0" err="1"/>
              <a:t>επαν</a:t>
            </a:r>
            <a:r>
              <a:rPr lang="el-GR" dirty="0"/>
              <a:t> 2010</a:t>
            </a:r>
          </a:p>
          <a:p>
            <a:r>
              <a:rPr lang="el-GR" dirty="0"/>
              <a:t>ΟΡΙΣΜΟΣ: Πατριαρχική Επιτροπή (μον. 5) </a:t>
            </a:r>
            <a:r>
              <a:rPr lang="el-GR" dirty="0" err="1"/>
              <a:t>ημερ</a:t>
            </a:r>
            <a:r>
              <a:rPr lang="el-GR" dirty="0"/>
              <a:t> 2015</a:t>
            </a:r>
          </a:p>
          <a:p>
            <a:r>
              <a:rPr lang="el-GR" dirty="0"/>
              <a:t>Να αναφέρετε τους φορείς οργάνωσης της παλιννόστησης (μονάδες 7) και τις συνθήκες που βρήκαν οι πρόσφυγες του πρώτου διωγμού (1914-1918), όταν επέστρεψαν στις εστίες τους (μονάδες 6). Μονάδες 13 Ημερήσια –Εσπερινά 2016</a:t>
            </a:r>
          </a:p>
          <a:p>
            <a:pPr marL="0" indent="0">
              <a:buNone/>
            </a:pPr>
            <a:endParaRPr lang="el-GR" dirty="0"/>
          </a:p>
          <a:p>
            <a:endParaRPr lang="el-GR" dirty="0"/>
          </a:p>
        </p:txBody>
      </p:sp>
      <p:sp>
        <p:nvSpPr>
          <p:cNvPr id="3" name="Τίτλος 2"/>
          <p:cNvSpPr>
            <a:spLocks noGrp="1"/>
          </p:cNvSpPr>
          <p:nvPr>
            <p:ph type="title"/>
          </p:nvPr>
        </p:nvSpPr>
        <p:spPr/>
        <p:txBody>
          <a:bodyPr/>
          <a:lstStyle/>
          <a:p>
            <a:r>
              <a:rPr lang="el-GR" dirty="0"/>
              <a:t>4. Η παλιννόστηση</a:t>
            </a:r>
          </a:p>
        </p:txBody>
      </p:sp>
    </p:spTree>
    <p:extLst>
      <p:ext uri="{BB962C8B-B14F-4D97-AF65-F5344CB8AC3E}">
        <p14:creationId xmlns:p14="http://schemas.microsoft.com/office/powerpoint/2010/main" val="333102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Η συνθήκη των Σεβρών προέβλεπε την υποχρεωτική ανταλλαγή μεταξύ των Ελλήνων ορθοδόξων κατοίκων της Τουρκίας και των Μουσουλμάνων κατοίκων της </a:t>
            </a:r>
            <a:r>
              <a:rPr lang="el-GR" dirty="0" err="1"/>
              <a:t>Ελλάδας.(σωστό</a:t>
            </a:r>
            <a:r>
              <a:rPr lang="el-GR" dirty="0"/>
              <a:t> ή λάθος) (</a:t>
            </a:r>
            <a:r>
              <a:rPr lang="el-GR" dirty="0" err="1"/>
              <a:t>μον</a:t>
            </a:r>
            <a:r>
              <a:rPr lang="el-GR" dirty="0"/>
              <a:t> 2) </a:t>
            </a:r>
            <a:r>
              <a:rPr lang="el-GR" dirty="0" err="1"/>
              <a:t>ημερ</a:t>
            </a:r>
            <a:r>
              <a:rPr lang="el-GR" dirty="0"/>
              <a:t> </a:t>
            </a:r>
            <a:r>
              <a:rPr lang="el-GR" dirty="0" err="1"/>
              <a:t>επαν</a:t>
            </a:r>
            <a:r>
              <a:rPr lang="el-GR" dirty="0"/>
              <a:t> 2006</a:t>
            </a:r>
          </a:p>
          <a:p>
            <a:r>
              <a:rPr lang="el-GR" dirty="0"/>
              <a:t>Στις 10 Ιουνίου 1930 υπογράφηκε η Συνθήκη των Σεβρών που αποτελούσε το οικονομικό σύμφωνο μεταξύ Ελλάδας και Τουρκίας. (σωστό ή λάθος) (μον. 2) </a:t>
            </a:r>
            <a:r>
              <a:rPr lang="el-GR" dirty="0" err="1"/>
              <a:t>ημερ</a:t>
            </a:r>
            <a:r>
              <a:rPr lang="el-GR" dirty="0"/>
              <a:t> </a:t>
            </a:r>
            <a:r>
              <a:rPr lang="el-GR" dirty="0" err="1"/>
              <a:t>επαν</a:t>
            </a:r>
            <a:r>
              <a:rPr lang="el-GR" dirty="0"/>
              <a:t> 2007</a:t>
            </a:r>
          </a:p>
          <a:p>
            <a:r>
              <a:rPr lang="el-GR" dirty="0"/>
              <a:t>Συνθήκη των Σεβρών (28 Ιουλίου/10 Αυγούστου 1920): ορισμός (μον. 5) </a:t>
            </a:r>
            <a:r>
              <a:rPr lang="el-GR" dirty="0" err="1"/>
              <a:t>ημερ</a:t>
            </a:r>
            <a:r>
              <a:rPr lang="el-GR" dirty="0"/>
              <a:t> 2014</a:t>
            </a:r>
          </a:p>
          <a:p>
            <a:endParaRPr lang="el-GR" dirty="0"/>
          </a:p>
        </p:txBody>
      </p:sp>
      <p:sp>
        <p:nvSpPr>
          <p:cNvPr id="3" name="Τίτλος 2"/>
          <p:cNvSpPr>
            <a:spLocks noGrp="1"/>
          </p:cNvSpPr>
          <p:nvPr>
            <p:ph type="title"/>
          </p:nvPr>
        </p:nvSpPr>
        <p:spPr/>
        <p:txBody>
          <a:bodyPr/>
          <a:lstStyle/>
          <a:p>
            <a:r>
              <a:rPr lang="el-GR" dirty="0"/>
              <a:t>1. Η έξοδος</a:t>
            </a:r>
          </a:p>
        </p:txBody>
      </p:sp>
    </p:spTree>
    <p:extLst>
      <p:ext uri="{BB962C8B-B14F-4D97-AF65-F5344CB8AC3E}">
        <p14:creationId xmlns:p14="http://schemas.microsoft.com/office/powerpoint/2010/main" val="2923514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55000" lnSpcReduction="20000"/>
          </a:bodyPr>
          <a:lstStyle/>
          <a:p>
            <a:r>
              <a:rPr lang="el-GR" b="1" dirty="0"/>
              <a:t>α. </a:t>
            </a:r>
            <a:r>
              <a:rPr lang="el-GR" dirty="0"/>
              <a:t>Με ποιους τρόπους αντιμετωπίστηκαν οι πρώτες στοιχειώδεις ανάγκες των προσφύγων αμέσως μετά τη Μικρασιατική Καταστροφή; Μον 12 </a:t>
            </a:r>
          </a:p>
          <a:p>
            <a:r>
              <a:rPr lang="el-GR" dirty="0"/>
              <a:t>β. Πώς αντιμετωπίστηκε ειδικότερα το πρόβλημα της προσωρινής στέγασης των προσφύγων; Μον 18 Στην απάντησή σας να συνδυάσετε τις ιστορικές σας γνώσεις με τις πληροφορίες που παρέχει το ακόλουθο κείμενο.</a:t>
            </a:r>
          </a:p>
          <a:p>
            <a:r>
              <a:rPr lang="el-GR" dirty="0"/>
              <a:t>Κατά τις πρώτες ώρες της μικρασιατικής τραγωδίας, η πρώτη δραστηριοποίηση από πλευράς ελληνικών αρχών ήταν η συλλογή τροφίμων και χρημάτων για να περιθάλψουν τα ράκη* που αποβιβάζονταν από το «Καρνάκ» και τη «Φρυγία», τα δυο πρώτα ξένα ατμόπλοια που κατέπλευσαν στον Πειραιά. Όπως ήταν φυσικό, εξίσου πρωταρχική ενέργεια υποδοχής ήταν η παραχώρηση, όπου υπήρχαν, των </a:t>
            </a:r>
            <a:r>
              <a:rPr lang="el-GR" dirty="0" err="1"/>
              <a:t>υποστέγων</a:t>
            </a:r>
            <a:r>
              <a:rPr lang="el-GR" dirty="0"/>
              <a:t> του Πειραιά, των προτεσταντικών εκκλησιών της πόλης και κάποιων αιθουσών του </a:t>
            </a:r>
            <a:r>
              <a:rPr lang="el-GR" dirty="0" err="1"/>
              <a:t>Τζάννειου</a:t>
            </a:r>
            <a:r>
              <a:rPr lang="el-GR" dirty="0"/>
              <a:t> Νοσοκομείου. Και πάρα πολύ σύντομα, στις εφημερίδες της 2ας Σεπτεμβρίου, […] διαβάζουμε στα ψιλά γράμματα ότι στο Υπουργείο Δικαιοσύνης «μελετάται η τροποποίηση του ενοικιοστασίου», στο σημείο που αφορά στην υπενοικίαση των δωματίων. Ακόμη, στο Ελεύθερον Βήμα παρουσιάζεται από τις πρώτες κιόλας μέρες «προσφορά δωματίου εντός κατοικίας», αλλά υπό τον εξής όρο: το δωμάτιο προσφέρεται «για ενοικίαση από οικότροφο προσφυγοπούλα». Τα δείγματα αυτά είναι οι προάγγελοι, κατά κάποιον τρόπο, των επικείμενων επιτάξεων, έστω και αν για την ώρα μάλλον δε φαίνεται να υπάρχει σαφής αντίληψη στο κράτος και στην κοινή γνώμη περί της εκτάσεως των γεγονότων. Στο μεταξύ οι καταλήψεις επεκτείνονται σε κάθε κενό, δημόσιο χώρο. ( </a:t>
            </a:r>
            <a:r>
              <a:rPr lang="el-GR" dirty="0" err="1"/>
              <a:t>Βίκα</a:t>
            </a:r>
            <a:r>
              <a:rPr lang="el-GR" dirty="0"/>
              <a:t> Δ. </a:t>
            </a:r>
            <a:r>
              <a:rPr lang="el-GR" dirty="0" err="1"/>
              <a:t>Γκιζελή</a:t>
            </a:r>
            <a:r>
              <a:rPr lang="el-GR" dirty="0"/>
              <a:t>, «</a:t>
            </a:r>
            <a:r>
              <a:rPr lang="el-GR" dirty="0" err="1"/>
              <a:t>Επίταξις</a:t>
            </a:r>
            <a:r>
              <a:rPr lang="el-GR" dirty="0"/>
              <a:t> ακινήτων κατοικουμένων ή οπωσδήποτε χρησιμοποιουμένων» [στον τόμο:] Ο ξεριζωμός και η άλλη πατρίδα. Επιστημονικό συμπόσιο, Εταιρεία Σπουδών Νεοελληνικού Πολιτισμού και Γενικής Παιδείας, Αθήνα 1997, </a:t>
            </a:r>
            <a:r>
              <a:rPr lang="el-GR" dirty="0" err="1"/>
              <a:t>σσ</a:t>
            </a:r>
            <a:r>
              <a:rPr lang="el-GR" dirty="0"/>
              <a:t>. 71-72.)</a:t>
            </a:r>
          </a:p>
          <a:p>
            <a:r>
              <a:rPr lang="el-GR" dirty="0"/>
              <a:t>* ράκη: εξαθλιωμένοι πρόσφυγες, </a:t>
            </a:r>
            <a:r>
              <a:rPr lang="el-GR" dirty="0" err="1"/>
              <a:t>ημερ</a:t>
            </a:r>
            <a:r>
              <a:rPr lang="el-GR" dirty="0"/>
              <a:t> </a:t>
            </a:r>
            <a:r>
              <a:rPr lang="el-GR" dirty="0" err="1"/>
              <a:t>επαν</a:t>
            </a:r>
            <a:r>
              <a:rPr lang="el-GR" dirty="0"/>
              <a:t> 2008</a:t>
            </a:r>
          </a:p>
          <a:p>
            <a:endParaRPr lang="el-GR" dirty="0"/>
          </a:p>
        </p:txBody>
      </p:sp>
      <p:sp>
        <p:nvSpPr>
          <p:cNvPr id="3" name="Τίτλος 2"/>
          <p:cNvSpPr>
            <a:spLocks noGrp="1"/>
          </p:cNvSpPr>
          <p:nvPr>
            <p:ph type="title"/>
          </p:nvPr>
        </p:nvSpPr>
        <p:spPr/>
        <p:txBody>
          <a:bodyPr/>
          <a:lstStyle/>
          <a:p>
            <a:r>
              <a:rPr lang="el-GR" dirty="0"/>
              <a:t>2.  Το πρώτο διάστημα</a:t>
            </a:r>
          </a:p>
        </p:txBody>
      </p:sp>
    </p:spTree>
    <p:extLst>
      <p:ext uri="{BB962C8B-B14F-4D97-AF65-F5344CB8AC3E}">
        <p14:creationId xmlns:p14="http://schemas.microsoft.com/office/powerpoint/2010/main" val="3221827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62500" lnSpcReduction="20000"/>
          </a:bodyPr>
          <a:lstStyle/>
          <a:p>
            <a:pPr marL="0" indent="0">
              <a:buNone/>
            </a:pPr>
            <a:r>
              <a:rPr lang="el-GR" b="1" dirty="0"/>
              <a:t>Αντλώντας στοιχεία από το κείμενο που ακολουθεί και αξιοποιώντας τις ιστορικές σας γνώσεις, να περιγράψετε τις συνθήκες διαβίωσης των </a:t>
            </a:r>
            <a:r>
              <a:rPr lang="el-GR" b="1" dirty="0" err="1"/>
              <a:t>Μικρασιατών</a:t>
            </a:r>
            <a:r>
              <a:rPr lang="el-GR" b="1" dirty="0"/>
              <a:t> προσφύγων κατά το πρώτο διάστημα της έλευσής τους στην Ελλάδα. (Κείμενο Μαρτυρίες </a:t>
            </a:r>
            <a:r>
              <a:rPr lang="el-GR" b="1" dirty="0" err="1"/>
              <a:t>Μικρασιατών</a:t>
            </a:r>
            <a:r>
              <a:rPr lang="el-GR" b="1" dirty="0"/>
              <a:t> προσφύγων για την άφιξή τους στην Ελλάδα) (Μον. 20)</a:t>
            </a:r>
          </a:p>
          <a:p>
            <a:r>
              <a:rPr lang="el-GR" dirty="0"/>
              <a:t>«Δεκαπέντε μέρες μείναμε στα βαπόρια. Έπειτα φτάσαμε στον Πειραιά. </a:t>
            </a:r>
            <a:r>
              <a:rPr lang="el-GR" dirty="0" err="1"/>
              <a:t>Απ’τον</a:t>
            </a:r>
            <a:r>
              <a:rPr lang="el-GR" dirty="0"/>
              <a:t> Πειραιά μόνο τα σύρματα ξέρω. Στα σύρματα είκοσι μέρες μας κρατήσανε. Αμάν, πολύ μας ρεζιλέψανε, πολύ μας βασανίσανε. [...] Μας γδύσανε. </a:t>
            </a:r>
            <a:r>
              <a:rPr lang="el-GR" dirty="0" err="1"/>
              <a:t>Ό,τι</a:t>
            </a:r>
            <a:r>
              <a:rPr lang="el-GR" dirty="0"/>
              <a:t> φορούσαμε στον κλίβανο, άντε, τα βάλανε. Παπούτσια δεν είχαμε έπειτα να φορέσουμε. Μας δίνανε να φάμε. Είχαμε και μαζί μας. Όμως στην καραντίνα μεγάλο ρεζιλίκι, μεγάλο </a:t>
            </a:r>
            <a:r>
              <a:rPr lang="el-GR" dirty="0" err="1"/>
              <a:t>σεφιλίκι</a:t>
            </a:r>
            <a:r>
              <a:rPr lang="el-GR" dirty="0"/>
              <a:t> [=κακοπάθεια] ήτανε. </a:t>
            </a:r>
            <a:endParaRPr lang="el-GR" dirty="0" smtClean="0"/>
          </a:p>
          <a:p>
            <a:r>
              <a:rPr lang="el-GR" dirty="0"/>
              <a:t>Είκοσι μέρες κράτησε. Από τον </a:t>
            </a:r>
            <a:r>
              <a:rPr lang="el-GR" dirty="0" err="1"/>
              <a:t>Άι</a:t>
            </a:r>
            <a:r>
              <a:rPr lang="el-GR" dirty="0"/>
              <a:t>-Γιώργη, απ’ τον Πειραιά, μας βάλανε στο βαπόρι, στη Θεσσαλονίκη μας φέρανε. Μας βγάλανε και μας αφήσανε. Στα σοκάκια της Θεσσαλονίκης μας αφήσανε. Στα σοκάκια της Θεσσαλονίκης πεταμένοι ήμαστε. [...] Περνούσε ο κόσμος. Μας βλέπανε από μακριά. Δεν ερχόντανε κοντά μας:-Προσφυγιά! προσφυγιά! λέγανε και </a:t>
            </a:r>
            <a:r>
              <a:rPr lang="el-GR" dirty="0" err="1"/>
              <a:t>περνούσανε…».(Μαρτυρία</a:t>
            </a:r>
            <a:r>
              <a:rPr lang="el-GR" dirty="0"/>
              <a:t> Καλλισθένης </a:t>
            </a:r>
            <a:r>
              <a:rPr lang="el-GR" dirty="0" err="1"/>
              <a:t>Καλλίδου</a:t>
            </a:r>
            <a:r>
              <a:rPr lang="el-GR" dirty="0"/>
              <a:t> από το χωριό </a:t>
            </a:r>
            <a:r>
              <a:rPr lang="el-GR" dirty="0" err="1"/>
              <a:t>Φερτέκι</a:t>
            </a:r>
            <a:r>
              <a:rPr lang="el-GR" dirty="0"/>
              <a:t> της Καππαδοκίας, κοντά στη </a:t>
            </a:r>
            <a:r>
              <a:rPr lang="el-GR" dirty="0" err="1"/>
              <a:t>Νίγδη</a:t>
            </a:r>
            <a:r>
              <a:rPr lang="el-GR" dirty="0"/>
              <a:t>). Η Έξοδος (έκδοση του Κέντρου Μικρασιατικών Σπουδών). </a:t>
            </a:r>
            <a:r>
              <a:rPr lang="el-GR" dirty="0" err="1"/>
              <a:t>Εσπερ</a:t>
            </a:r>
            <a:r>
              <a:rPr lang="el-GR" dirty="0"/>
              <a:t> 2009</a:t>
            </a:r>
          </a:p>
          <a:p>
            <a:endParaRPr lang="el-GR" dirty="0" smtClean="0"/>
          </a:p>
          <a:p>
            <a:pPr marL="0" indent="0">
              <a:buNone/>
            </a:pPr>
            <a:r>
              <a:rPr lang="el-GR" dirty="0" smtClean="0"/>
              <a:t>Ποια </a:t>
            </a:r>
            <a:r>
              <a:rPr lang="el-GR" dirty="0"/>
              <a:t>προβλήματα αντιμετώπισαν οι πρόσφυγες κατά το πρώτο διάστημα της παραμονής τους στην Ελλάδα μετά τη Μικρασιατική Καταστροφή; Μονάδες 12 </a:t>
            </a:r>
            <a:r>
              <a:rPr lang="el-GR" dirty="0" err="1"/>
              <a:t>ημερ</a:t>
            </a:r>
            <a:r>
              <a:rPr lang="el-GR" dirty="0"/>
              <a:t>-</a:t>
            </a:r>
            <a:r>
              <a:rPr lang="el-GR" dirty="0" err="1"/>
              <a:t>εσπερ</a:t>
            </a:r>
            <a:r>
              <a:rPr lang="el-GR" dirty="0"/>
              <a:t> </a:t>
            </a:r>
            <a:r>
              <a:rPr lang="el-GR" dirty="0" err="1"/>
              <a:t>επαν</a:t>
            </a:r>
            <a:r>
              <a:rPr lang="el-GR" dirty="0"/>
              <a:t> 2011</a:t>
            </a:r>
          </a:p>
          <a:p>
            <a:endParaRPr lang="el-GR" dirty="0"/>
          </a:p>
        </p:txBody>
      </p:sp>
      <p:sp>
        <p:nvSpPr>
          <p:cNvPr id="3" name="Τίτλος 2"/>
          <p:cNvSpPr>
            <a:spLocks noGrp="1"/>
          </p:cNvSpPr>
          <p:nvPr>
            <p:ph type="title"/>
          </p:nvPr>
        </p:nvSpPr>
        <p:spPr/>
        <p:txBody>
          <a:bodyPr/>
          <a:lstStyle/>
          <a:p>
            <a:r>
              <a:rPr lang="el-GR" dirty="0"/>
              <a:t>2.  </a:t>
            </a:r>
            <a:r>
              <a:rPr lang="el-GR"/>
              <a:t>Το πρώτο διάστημα</a:t>
            </a:r>
          </a:p>
        </p:txBody>
      </p:sp>
    </p:spTree>
    <p:extLst>
      <p:ext uri="{BB962C8B-B14F-4D97-AF65-F5344CB8AC3E}">
        <p14:creationId xmlns:p14="http://schemas.microsoft.com/office/powerpoint/2010/main" val="120055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r>
              <a:rPr lang="el-GR" dirty="0" smtClean="0"/>
              <a:t>Λήξη Α΄ Παγκοσμίου Πολέμου (11 Νοεμβρίου 1918)</a:t>
            </a:r>
          </a:p>
          <a:p>
            <a:r>
              <a:rPr lang="el-GR" dirty="0" smtClean="0"/>
              <a:t>Αποβίβαση ελληνικού στρατού στην Σμύρνη (Μάιος 1919)</a:t>
            </a:r>
          </a:p>
          <a:p>
            <a:r>
              <a:rPr lang="el-GR" dirty="0" smtClean="0"/>
              <a:t>Υπογραφή της Συνθήκης των Σεβρών (10 Αυγούστου 1920). Διατήρηση της ελληνικής διοίκησης της περιοχής Σμύρνης.</a:t>
            </a:r>
          </a:p>
          <a:p>
            <a:r>
              <a:rPr lang="el-GR" b="1" dirty="0" smtClean="0"/>
              <a:t>Ήττα τους Βενιζέλου (εκλογές Νοεμβρίου 1920)</a:t>
            </a:r>
          </a:p>
          <a:p>
            <a:r>
              <a:rPr lang="el-GR" dirty="0" smtClean="0"/>
              <a:t>Επάνοδος βασιλιά Κωνσταντίνου</a:t>
            </a:r>
          </a:p>
          <a:p>
            <a:r>
              <a:rPr lang="el-GR" dirty="0" smtClean="0"/>
              <a:t>Εδραίωση και ενίσχυση Κεμάλ στο εσωτερικό της Τουρκίας, αλλά και στο εξωτερικό</a:t>
            </a:r>
          </a:p>
          <a:p>
            <a:r>
              <a:rPr lang="el-GR" dirty="0" smtClean="0"/>
              <a:t>Βιαιοπραγίες Τούρκων προς μειονότητες</a:t>
            </a:r>
          </a:p>
          <a:p>
            <a:pPr marL="0" indent="0">
              <a:buNone/>
            </a:pPr>
            <a:endParaRPr lang="el-GR" dirty="0" smtClean="0"/>
          </a:p>
          <a:p>
            <a:endParaRPr lang="el-GR" dirty="0" smtClean="0"/>
          </a:p>
          <a:p>
            <a:endParaRPr lang="el-GR" dirty="0"/>
          </a:p>
        </p:txBody>
      </p:sp>
      <p:sp>
        <p:nvSpPr>
          <p:cNvPr id="3" name="Τίτλος 2"/>
          <p:cNvSpPr>
            <a:spLocks noGrp="1"/>
          </p:cNvSpPr>
          <p:nvPr>
            <p:ph type="title"/>
          </p:nvPr>
        </p:nvSpPr>
        <p:spPr/>
        <p:txBody>
          <a:bodyPr>
            <a:normAutofit/>
          </a:bodyPr>
          <a:lstStyle/>
          <a:p>
            <a:r>
              <a:rPr lang="el-GR" dirty="0" smtClean="0"/>
              <a:t>Το ιστορικό πλαίσιο</a:t>
            </a:r>
            <a:endParaRPr lang="el-GR" dirty="0"/>
          </a:p>
        </p:txBody>
      </p:sp>
    </p:spTree>
    <p:extLst>
      <p:ext uri="{BB962C8B-B14F-4D97-AF65-F5344CB8AC3E}">
        <p14:creationId xmlns:p14="http://schemas.microsoft.com/office/powerpoint/2010/main" val="392081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dirty="0"/>
          </a:p>
        </p:txBody>
      </p:sp>
      <p:sp>
        <p:nvSpPr>
          <p:cNvPr id="3" name="Τίτλος 2"/>
          <p:cNvSpPr>
            <a:spLocks noGrp="1"/>
          </p:cNvSpPr>
          <p:nvPr>
            <p:ph type="title"/>
          </p:nvPr>
        </p:nvSpPr>
        <p:spPr/>
        <p:txBody>
          <a:bodyPr>
            <a:normAutofit/>
          </a:bodyPr>
          <a:lstStyle/>
          <a:p>
            <a:r>
              <a:rPr lang="el-GR" dirty="0"/>
              <a:t>Μ</a:t>
            </a:r>
            <a:r>
              <a:rPr lang="el-GR" dirty="0" smtClean="0"/>
              <a:t>ετά την Συνθήκη των Σεβρών</a:t>
            </a:r>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32" y="1484784"/>
            <a:ext cx="831743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0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Η ήττα του Βενιζέλου και η επάνοδος του βασιλιά Κωνσταντίνου διαφοροποιούν την στάση των συμμάχων της </a:t>
            </a:r>
            <a:r>
              <a:rPr lang="el-GR" dirty="0" err="1" smtClean="0"/>
              <a:t>Αντάντ</a:t>
            </a:r>
            <a:r>
              <a:rPr lang="el-GR" dirty="0" smtClean="0"/>
              <a:t> απέναντι στην Ελλάδα.</a:t>
            </a:r>
          </a:p>
          <a:p>
            <a:r>
              <a:rPr lang="el-GR" dirty="0" smtClean="0"/>
              <a:t>Ισχυροποιείται το εθνικό κίνημα των </a:t>
            </a:r>
            <a:r>
              <a:rPr lang="el-GR" dirty="0" err="1" smtClean="0"/>
              <a:t>Νεοτούρκων</a:t>
            </a:r>
            <a:r>
              <a:rPr lang="el-GR" dirty="0" smtClean="0"/>
              <a:t>.</a:t>
            </a:r>
          </a:p>
          <a:p>
            <a:r>
              <a:rPr lang="el-GR" dirty="0" smtClean="0"/>
              <a:t>Διωγμοί και αιχμαλωσίες ελληνικών πληθυσμών. Μετακινήσεις ελληνικών πληθυσμών προς την Σμύρνη και την Ελλάδα. </a:t>
            </a:r>
          </a:p>
          <a:p>
            <a:r>
              <a:rPr lang="el-GR" dirty="0" smtClean="0"/>
              <a:t>Ο Μικρασιατικός Πόλεμος έληξε τον Αύγουστο του 1922 με ήττα και υποχώρηση του ελληνικού στρατού.</a:t>
            </a:r>
          </a:p>
          <a:p>
            <a:r>
              <a:rPr lang="el-GR" dirty="0" smtClean="0"/>
              <a:t>Μικρασιατική Καταστροφή.</a:t>
            </a:r>
            <a:endParaRPr lang="el-GR" dirty="0"/>
          </a:p>
        </p:txBody>
      </p:sp>
      <p:sp>
        <p:nvSpPr>
          <p:cNvPr id="3" name="Τίτλος 2"/>
          <p:cNvSpPr>
            <a:spLocks noGrp="1"/>
          </p:cNvSpPr>
          <p:nvPr>
            <p:ph type="title"/>
          </p:nvPr>
        </p:nvSpPr>
        <p:spPr/>
        <p:txBody>
          <a:bodyPr/>
          <a:lstStyle/>
          <a:p>
            <a:r>
              <a:rPr lang="el-GR" dirty="0"/>
              <a:t>Το ιστορικό πλαίσιο</a:t>
            </a:r>
          </a:p>
        </p:txBody>
      </p:sp>
    </p:spTree>
    <p:extLst>
      <p:ext uri="{BB962C8B-B14F-4D97-AF65-F5344CB8AC3E}">
        <p14:creationId xmlns:p14="http://schemas.microsoft.com/office/powerpoint/2010/main" val="179841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Τουρκικός εθνικισμός</a:t>
            </a:r>
          </a:p>
          <a:p>
            <a:r>
              <a:rPr lang="el-GR" dirty="0" smtClean="0"/>
              <a:t>Οικονομικοί λόγοι (οι μειονότητες ελέγχουν εμπόριο και βιομηχανία)</a:t>
            </a:r>
          </a:p>
          <a:p>
            <a:r>
              <a:rPr lang="el-GR" dirty="0" smtClean="0"/>
              <a:t>Ο ρόλος της Γερμανίας (οικονομική διείσδυση στην υπανάπτυκτη Τουρκία)</a:t>
            </a:r>
          </a:p>
          <a:p>
            <a:r>
              <a:rPr lang="el-GR" dirty="0" smtClean="0"/>
              <a:t>Βαλκανικοί Πόλεμοι</a:t>
            </a:r>
            <a:endParaRPr lang="el-GR" dirty="0"/>
          </a:p>
        </p:txBody>
      </p:sp>
      <p:sp>
        <p:nvSpPr>
          <p:cNvPr id="3" name="Τίτλος 2"/>
          <p:cNvSpPr>
            <a:spLocks noGrp="1"/>
          </p:cNvSpPr>
          <p:nvPr>
            <p:ph type="title"/>
          </p:nvPr>
        </p:nvSpPr>
        <p:spPr/>
        <p:txBody>
          <a:bodyPr/>
          <a:lstStyle/>
          <a:p>
            <a:r>
              <a:rPr lang="el-GR" dirty="0" smtClean="0"/>
              <a:t>Αίτια για την γενίκευση των διωγμών</a:t>
            </a:r>
            <a:endParaRPr lang="el-GR" dirty="0"/>
          </a:p>
        </p:txBody>
      </p:sp>
    </p:spTree>
    <p:extLst>
      <p:ext uri="{BB962C8B-B14F-4D97-AF65-F5344CB8AC3E}">
        <p14:creationId xmlns:p14="http://schemas.microsoft.com/office/powerpoint/2010/main" val="64815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Πρώτα προσφυγικά κύματα</a:t>
            </a:r>
            <a:endParaRPr lang="el-GR" dirty="0"/>
          </a:p>
        </p:txBody>
      </p:sp>
      <p:sp>
        <p:nvSpPr>
          <p:cNvPr id="3" name="Θέση εικόνας 2"/>
          <p:cNvSpPr>
            <a:spLocks noGrp="1"/>
          </p:cNvSpPr>
          <p:nvPr>
            <p:ph type="pic" idx="1"/>
          </p:nvPr>
        </p:nvSpPr>
        <p:spPr/>
      </p:sp>
      <p:sp>
        <p:nvSpPr>
          <p:cNvPr id="4" name="Θέση κειμένου 3"/>
          <p:cNvSpPr>
            <a:spLocks noGrp="1"/>
          </p:cNvSpPr>
          <p:nvPr>
            <p:ph type="body" sz="half" idx="2"/>
          </p:nvPr>
        </p:nvSpPr>
        <p:spPr/>
        <p:txBody>
          <a:bodyPr/>
          <a:lstStyle/>
          <a:p>
            <a:r>
              <a:rPr lang="el-GR" dirty="0" err="1" smtClean="0"/>
              <a:t>Μικρασιάτες</a:t>
            </a:r>
            <a:r>
              <a:rPr lang="el-GR" dirty="0" smtClean="0"/>
              <a:t> πρόσφυγες επιβιβάζονται  σε βάρκα στην Φώκαια το 1914.</a:t>
            </a:r>
          </a:p>
          <a:p>
            <a:r>
              <a:rPr lang="el-GR" dirty="0" smtClean="0"/>
              <a:t>Φωτογραφία του Γάλλου αρχαιολόγου  Φ. </a:t>
            </a:r>
            <a:r>
              <a:rPr lang="el-GR" dirty="0" err="1" smtClean="0"/>
              <a:t>Σαρτιώ</a:t>
            </a:r>
            <a:r>
              <a:rPr lang="el-GR" dirty="0" smtClean="0"/>
              <a:t>.</a:t>
            </a:r>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6336704"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22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Τουρκικός εθνικισμός</a:t>
            </a:r>
            <a:endParaRPr lang="el-GR" dirty="0"/>
          </a:p>
        </p:txBody>
      </p:sp>
      <p:sp>
        <p:nvSpPr>
          <p:cNvPr id="6" name="Θέση κειμένου 5"/>
          <p:cNvSpPr>
            <a:spLocks noGrp="1"/>
          </p:cNvSpPr>
          <p:nvPr>
            <p:ph type="body" idx="1"/>
          </p:nvPr>
        </p:nvSpPr>
        <p:spPr/>
        <p:txBody>
          <a:bodyPr/>
          <a:lstStyle/>
          <a:p>
            <a:r>
              <a:rPr lang="el-GR" dirty="0" smtClean="0"/>
              <a:t>Βασικά σημεία  (διαφάνειες 10-21)</a:t>
            </a:r>
            <a:endParaRPr lang="el-GR" dirty="0"/>
          </a:p>
        </p:txBody>
      </p:sp>
    </p:spTree>
    <p:extLst>
      <p:ext uri="{BB962C8B-B14F-4D97-AF65-F5344CB8AC3E}">
        <p14:creationId xmlns:p14="http://schemas.microsoft.com/office/powerpoint/2010/main" val="6220851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659</TotalTime>
  <Words>3059</Words>
  <Application>Microsoft Office PowerPoint</Application>
  <PresentationFormat>Προβολή στην οθόνη (4:3)</PresentationFormat>
  <Paragraphs>139</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Χαρτί</vt:lpstr>
      <vt:lpstr>Η Μικρασιατική Καταστροφή  α΄ μέρος Ιστορία Προσανατολισμού Γ΄ Λυκείου</vt:lpstr>
      <vt:lpstr>Βασικοί άξονες προς διερεύνηση</vt:lpstr>
      <vt:lpstr>Ερωτήματα προς διερεύνηση</vt:lpstr>
      <vt:lpstr>Το ιστορικό πλαίσιο</vt:lpstr>
      <vt:lpstr>Μετά την Συνθήκη των Σεβρών</vt:lpstr>
      <vt:lpstr>Το ιστορικό πλαίσιο</vt:lpstr>
      <vt:lpstr>Αίτια για την γενίκευση των διωγμών</vt:lpstr>
      <vt:lpstr>Πρώτα προσφυγικά κύματα</vt:lpstr>
      <vt:lpstr>Τουρκικός εθνικισμός</vt:lpstr>
      <vt:lpstr>Η άνοδος του τουρκικού εθνικισμού και η μειονοτική πολιτική των Νεοτούρκων</vt:lpstr>
      <vt:lpstr>Η άνοδος του τουρκικού εθνικισμού και η μειονοτική πολιτική των Νεοτούρκων</vt:lpstr>
      <vt:lpstr>Η άνοδος του τουρκικού εθνικισμού και η μειονοτική πολιτική των Νεοτούρκων</vt:lpstr>
      <vt:lpstr>Παντουρκισμός ή Παντουρανισμός</vt:lpstr>
      <vt:lpstr>Παντουρανισμός και Παντουρκισμός </vt:lpstr>
      <vt:lpstr>«Ένωση και Πρόοδος»</vt:lpstr>
      <vt:lpstr>Διαδήλωση κατά του Σουλτάνου στην Κωνσταντινούπολη (1908)</vt:lpstr>
      <vt:lpstr>Πανισλαμισμός</vt:lpstr>
      <vt:lpstr>Επανάσταση Νεοτούρκων και εθνικισμός </vt:lpstr>
      <vt:lpstr>Δημοκρατία της Τουρκίας</vt:lpstr>
      <vt:lpstr>Μικρασιατικός Πόλεμος 1920-1922</vt:lpstr>
      <vt:lpstr>Δημοκρατία της Τουρκίας</vt:lpstr>
      <vt:lpstr>Μουσταφά Κεμάλ Ατατούρκ (1881 -1938) </vt:lpstr>
      <vt:lpstr>ΘΕΜΑΤΑ ΠΑΝΕΛΛΗΝΙΩΝ – ΠΡΟΣΦΥΓΙΚΟ</vt:lpstr>
      <vt:lpstr>Α. ΠΡΟΣΦΥΓΙΚΑ ΡΕΥΜΑΤΑ ΚΑΤΑ ΤΗΝ ΠΕΡΙΟΔΟ 1914-1922</vt:lpstr>
      <vt:lpstr>Πηγή</vt:lpstr>
      <vt:lpstr>Πηγή</vt:lpstr>
      <vt:lpstr>Πηγή</vt:lpstr>
      <vt:lpstr>2. Άλλα προσφυγικά ρεύματα</vt:lpstr>
      <vt:lpstr>3. Η περίθαλψη (1914-1921)</vt:lpstr>
      <vt:lpstr>4. Η παλιννόστηση</vt:lpstr>
      <vt:lpstr>1. Η έξοδος</vt:lpstr>
      <vt:lpstr>2.  Το πρώτο διάστημα</vt:lpstr>
      <vt:lpstr>2.  Το πρώτο διάστημα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Ποντιακός Ελληνισμός</dc:title>
  <dc:creator>Katerina</dc:creator>
  <cp:lastModifiedBy>user</cp:lastModifiedBy>
  <cp:revision>149</cp:revision>
  <dcterms:created xsi:type="dcterms:W3CDTF">2014-02-22T13:55:05Z</dcterms:created>
  <dcterms:modified xsi:type="dcterms:W3CDTF">2020-03-25T12:51:03Z</dcterms:modified>
</cp:coreProperties>
</file>